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48" r:id="rId1"/>
    <p:sldMasterId id="2147483649" r:id="rId2"/>
  </p:sldMasterIdLst>
  <p:notesMasterIdLst>
    <p:notesMasterId r:id="rId43"/>
  </p:notesMasterIdLst>
  <p:sldIdLst>
    <p:sldId id="322" r:id="rId3"/>
    <p:sldId id="444" r:id="rId4"/>
    <p:sldId id="323" r:id="rId5"/>
    <p:sldId id="471" r:id="rId6"/>
    <p:sldId id="472" r:id="rId7"/>
    <p:sldId id="390" r:id="rId8"/>
    <p:sldId id="507" r:id="rId9"/>
    <p:sldId id="473" r:id="rId10"/>
    <p:sldId id="474" r:id="rId11"/>
    <p:sldId id="476" r:id="rId12"/>
    <p:sldId id="477" r:id="rId13"/>
    <p:sldId id="478" r:id="rId14"/>
    <p:sldId id="509" r:id="rId15"/>
    <p:sldId id="479" r:id="rId16"/>
    <p:sldId id="510" r:id="rId17"/>
    <p:sldId id="480" r:id="rId18"/>
    <p:sldId id="481" r:id="rId19"/>
    <p:sldId id="508" r:id="rId20"/>
    <p:sldId id="491" r:id="rId21"/>
    <p:sldId id="492" r:id="rId22"/>
    <p:sldId id="493" r:id="rId23"/>
    <p:sldId id="494" r:id="rId24"/>
    <p:sldId id="495" r:id="rId25"/>
    <p:sldId id="496" r:id="rId26"/>
    <p:sldId id="497" r:id="rId27"/>
    <p:sldId id="482" r:id="rId28"/>
    <p:sldId id="483" r:id="rId29"/>
    <p:sldId id="484" r:id="rId30"/>
    <p:sldId id="485" r:id="rId31"/>
    <p:sldId id="486" r:id="rId32"/>
    <p:sldId id="488" r:id="rId33"/>
    <p:sldId id="489" r:id="rId34"/>
    <p:sldId id="490" r:id="rId35"/>
    <p:sldId id="498" r:id="rId36"/>
    <p:sldId id="504" r:id="rId37"/>
    <p:sldId id="506" r:id="rId38"/>
    <p:sldId id="505" r:id="rId39"/>
    <p:sldId id="501" r:id="rId40"/>
    <p:sldId id="502" r:id="rId41"/>
    <p:sldId id="427" r:id="rId42"/>
  </p:sldIdLst>
  <p:sldSz cx="13004800" cy="9753600"/>
  <p:notesSz cx="6797675" cy="9928225"/>
  <p:defaultTextStyle>
    <a:defPPr>
      <a:defRPr lang="en-US"/>
    </a:defPPr>
    <a:lvl1pPr algn="ctr" rtl="0" fontAlgn="base">
      <a:spcBef>
        <a:spcPct val="0"/>
      </a:spcBef>
      <a:spcAft>
        <a:spcPct val="0"/>
      </a:spcAft>
      <a:defRPr sz="3600" kern="1200">
        <a:solidFill>
          <a:schemeClr val="tx1"/>
        </a:solidFill>
        <a:latin typeface="Helvetica Light" charset="0"/>
        <a:ea typeface="ヒラギノ角ゴ ProN W3" charset="-128"/>
        <a:cs typeface="ヒラギノ角ゴ ProN W3" charset="-128"/>
        <a:sym typeface="Helvetica Light" charset="0"/>
      </a:defRPr>
    </a:lvl1pPr>
    <a:lvl2pPr marL="457200" algn="ctr" rtl="0" fontAlgn="base">
      <a:spcBef>
        <a:spcPct val="0"/>
      </a:spcBef>
      <a:spcAft>
        <a:spcPct val="0"/>
      </a:spcAft>
      <a:defRPr sz="3600" kern="1200">
        <a:solidFill>
          <a:schemeClr val="tx1"/>
        </a:solidFill>
        <a:latin typeface="Helvetica Light" charset="0"/>
        <a:ea typeface="ヒラギノ角ゴ ProN W3" charset="-128"/>
        <a:cs typeface="ヒラギノ角ゴ ProN W3" charset="-128"/>
        <a:sym typeface="Helvetica Light" charset="0"/>
      </a:defRPr>
    </a:lvl2pPr>
    <a:lvl3pPr marL="914400" algn="ctr" rtl="0" fontAlgn="base">
      <a:spcBef>
        <a:spcPct val="0"/>
      </a:spcBef>
      <a:spcAft>
        <a:spcPct val="0"/>
      </a:spcAft>
      <a:defRPr sz="3600" kern="1200">
        <a:solidFill>
          <a:schemeClr val="tx1"/>
        </a:solidFill>
        <a:latin typeface="Helvetica Light" charset="0"/>
        <a:ea typeface="ヒラギノ角ゴ ProN W3" charset="-128"/>
        <a:cs typeface="ヒラギノ角ゴ ProN W3" charset="-128"/>
        <a:sym typeface="Helvetica Light" charset="0"/>
      </a:defRPr>
    </a:lvl3pPr>
    <a:lvl4pPr marL="1371600" algn="ctr" rtl="0" fontAlgn="base">
      <a:spcBef>
        <a:spcPct val="0"/>
      </a:spcBef>
      <a:spcAft>
        <a:spcPct val="0"/>
      </a:spcAft>
      <a:defRPr sz="3600" kern="1200">
        <a:solidFill>
          <a:schemeClr val="tx1"/>
        </a:solidFill>
        <a:latin typeface="Helvetica Light" charset="0"/>
        <a:ea typeface="ヒラギノ角ゴ ProN W3" charset="-128"/>
        <a:cs typeface="ヒラギノ角ゴ ProN W3" charset="-128"/>
        <a:sym typeface="Helvetica Light" charset="0"/>
      </a:defRPr>
    </a:lvl4pPr>
    <a:lvl5pPr marL="1828800" algn="ctr" rtl="0" fontAlgn="base">
      <a:spcBef>
        <a:spcPct val="0"/>
      </a:spcBef>
      <a:spcAft>
        <a:spcPct val="0"/>
      </a:spcAft>
      <a:defRPr sz="3600" kern="1200">
        <a:solidFill>
          <a:schemeClr val="tx1"/>
        </a:solidFill>
        <a:latin typeface="Helvetica Light" charset="0"/>
        <a:ea typeface="ヒラギノ角ゴ ProN W3" charset="-128"/>
        <a:cs typeface="ヒラギノ角ゴ ProN W3" charset="-128"/>
        <a:sym typeface="Helvetica Light" charset="0"/>
      </a:defRPr>
    </a:lvl5pPr>
    <a:lvl6pPr marL="2286000" algn="l" defTabSz="457200" rtl="0" eaLnBrk="1" latinLnBrk="0" hangingPunct="1">
      <a:defRPr sz="3600" kern="1200">
        <a:solidFill>
          <a:schemeClr val="tx1"/>
        </a:solidFill>
        <a:latin typeface="Helvetica Light" charset="0"/>
        <a:ea typeface="ヒラギノ角ゴ ProN W3" charset="-128"/>
        <a:cs typeface="ヒラギノ角ゴ ProN W3" charset="-128"/>
        <a:sym typeface="Helvetica Light" charset="0"/>
      </a:defRPr>
    </a:lvl6pPr>
    <a:lvl7pPr marL="2743200" algn="l" defTabSz="457200" rtl="0" eaLnBrk="1" latinLnBrk="0" hangingPunct="1">
      <a:defRPr sz="3600" kern="1200">
        <a:solidFill>
          <a:schemeClr val="tx1"/>
        </a:solidFill>
        <a:latin typeface="Helvetica Light" charset="0"/>
        <a:ea typeface="ヒラギノ角ゴ ProN W3" charset="-128"/>
        <a:cs typeface="ヒラギノ角ゴ ProN W3" charset="-128"/>
        <a:sym typeface="Helvetica Light" charset="0"/>
      </a:defRPr>
    </a:lvl7pPr>
    <a:lvl8pPr marL="3200400" algn="l" defTabSz="457200" rtl="0" eaLnBrk="1" latinLnBrk="0" hangingPunct="1">
      <a:defRPr sz="3600" kern="1200">
        <a:solidFill>
          <a:schemeClr val="tx1"/>
        </a:solidFill>
        <a:latin typeface="Helvetica Light" charset="0"/>
        <a:ea typeface="ヒラギノ角ゴ ProN W3" charset="-128"/>
        <a:cs typeface="ヒラギノ角ゴ ProN W3" charset="-128"/>
        <a:sym typeface="Helvetica Light" charset="0"/>
      </a:defRPr>
    </a:lvl8pPr>
    <a:lvl9pPr marL="3657600" algn="l" defTabSz="457200" rtl="0" eaLnBrk="1" latinLnBrk="0" hangingPunct="1">
      <a:defRPr sz="3600" kern="1200">
        <a:solidFill>
          <a:schemeClr val="tx1"/>
        </a:solidFill>
        <a:latin typeface="Helvetica Light" charset="0"/>
        <a:ea typeface="ヒラギノ角ゴ ProN W3" charset="-128"/>
        <a:cs typeface="ヒラギノ角ゴ ProN W3" charset="-128"/>
        <a:sym typeface="Helvetica Light"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CC3B0D-77D8-4CED-AA0C-1E7F9B45B244}" v="35" dt="2022-04-19T09:12:57.050"/>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12" autoAdjust="0"/>
    <p:restoredTop sz="86355" autoAdjust="0"/>
  </p:normalViewPr>
  <p:slideViewPr>
    <p:cSldViewPr>
      <p:cViewPr varScale="1">
        <p:scale>
          <a:sx n="43" d="100"/>
          <a:sy n="43" d="100"/>
        </p:scale>
        <p:origin x="1386" y="30"/>
      </p:cViewPr>
      <p:guideLst>
        <p:guide orient="horz" pos="3072"/>
        <p:guide pos="4096"/>
      </p:guideLst>
    </p:cSldViewPr>
  </p:slideViewPr>
  <p:outlineViewPr>
    <p:cViewPr>
      <p:scale>
        <a:sx n="33" d="100"/>
        <a:sy n="33" d="100"/>
      </p:scale>
      <p:origin x="0" y="-99732"/>
    </p:cViewPr>
  </p:outlineViewPr>
  <p:notesTextViewPr>
    <p:cViewPr>
      <p:scale>
        <a:sx n="66" d="100"/>
        <a:sy n="66"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ovanni Petroni" userId="7f98d4b3-2066-4e58-a62f-612cb096cc3a" providerId="ADAL" clId="{E07831A5-7F85-4698-852E-384C77CCCBC3}"/>
    <pc:docChg chg="modSld">
      <pc:chgData name="Giovanni Petroni" userId="7f98d4b3-2066-4e58-a62f-612cb096cc3a" providerId="ADAL" clId="{E07831A5-7F85-4698-852E-384C77CCCBC3}" dt="2022-04-19T09:47:12.339" v="47" actId="20577"/>
      <pc:docMkLst>
        <pc:docMk/>
      </pc:docMkLst>
      <pc:sldChg chg="modSp mod">
        <pc:chgData name="Giovanni Petroni" userId="7f98d4b3-2066-4e58-a62f-612cb096cc3a" providerId="ADAL" clId="{E07831A5-7F85-4698-852E-384C77CCCBC3}" dt="2022-04-19T09:46:27.365" v="10" actId="20577"/>
        <pc:sldMkLst>
          <pc:docMk/>
          <pc:sldMk cId="1951583713" sldId="480"/>
        </pc:sldMkLst>
        <pc:spChg chg="mod">
          <ac:chgData name="Giovanni Petroni" userId="7f98d4b3-2066-4e58-a62f-612cb096cc3a" providerId="ADAL" clId="{E07831A5-7F85-4698-852E-384C77CCCBC3}" dt="2022-04-19T09:46:27.365" v="10" actId="20577"/>
          <ac:spMkLst>
            <pc:docMk/>
            <pc:sldMk cId="1951583713" sldId="480"/>
            <ac:spMk id="3" creationId="{00000000-0000-0000-0000-000000000000}"/>
          </ac:spMkLst>
        </pc:spChg>
      </pc:sldChg>
      <pc:sldChg chg="modSp mod">
        <pc:chgData name="Giovanni Petroni" userId="7f98d4b3-2066-4e58-a62f-612cb096cc3a" providerId="ADAL" clId="{E07831A5-7F85-4698-852E-384C77CCCBC3}" dt="2022-04-19T09:46:40.635" v="17" actId="20577"/>
        <pc:sldMkLst>
          <pc:docMk/>
          <pc:sldMk cId="2855435343" sldId="491"/>
        </pc:sldMkLst>
        <pc:spChg chg="mod">
          <ac:chgData name="Giovanni Petroni" userId="7f98d4b3-2066-4e58-a62f-612cb096cc3a" providerId="ADAL" clId="{E07831A5-7F85-4698-852E-384C77CCCBC3}" dt="2022-04-19T09:46:40.635" v="17" actId="20577"/>
          <ac:spMkLst>
            <pc:docMk/>
            <pc:sldMk cId="2855435343" sldId="491"/>
            <ac:spMk id="3" creationId="{00000000-0000-0000-0000-000000000000}"/>
          </ac:spMkLst>
        </pc:spChg>
      </pc:sldChg>
      <pc:sldChg chg="modSp mod">
        <pc:chgData name="Giovanni Petroni" userId="7f98d4b3-2066-4e58-a62f-612cb096cc3a" providerId="ADAL" clId="{E07831A5-7F85-4698-852E-384C77CCCBC3}" dt="2022-04-19T09:46:45.512" v="22" actId="20577"/>
        <pc:sldMkLst>
          <pc:docMk/>
          <pc:sldMk cId="1326569777" sldId="492"/>
        </pc:sldMkLst>
        <pc:spChg chg="mod">
          <ac:chgData name="Giovanni Petroni" userId="7f98d4b3-2066-4e58-a62f-612cb096cc3a" providerId="ADAL" clId="{E07831A5-7F85-4698-852E-384C77CCCBC3}" dt="2022-04-19T09:46:45.512" v="22" actId="20577"/>
          <ac:spMkLst>
            <pc:docMk/>
            <pc:sldMk cId="1326569777" sldId="492"/>
            <ac:spMk id="3" creationId="{00000000-0000-0000-0000-000000000000}"/>
          </ac:spMkLst>
        </pc:spChg>
      </pc:sldChg>
      <pc:sldChg chg="modSp mod">
        <pc:chgData name="Giovanni Petroni" userId="7f98d4b3-2066-4e58-a62f-612cb096cc3a" providerId="ADAL" clId="{E07831A5-7F85-4698-852E-384C77CCCBC3}" dt="2022-04-19T09:46:49.788" v="27" actId="20577"/>
        <pc:sldMkLst>
          <pc:docMk/>
          <pc:sldMk cId="3817566762" sldId="493"/>
        </pc:sldMkLst>
        <pc:spChg chg="mod">
          <ac:chgData name="Giovanni Petroni" userId="7f98d4b3-2066-4e58-a62f-612cb096cc3a" providerId="ADAL" clId="{E07831A5-7F85-4698-852E-384C77CCCBC3}" dt="2022-04-19T09:46:49.788" v="27" actId="20577"/>
          <ac:spMkLst>
            <pc:docMk/>
            <pc:sldMk cId="3817566762" sldId="493"/>
            <ac:spMk id="3" creationId="{00000000-0000-0000-0000-000000000000}"/>
          </ac:spMkLst>
        </pc:spChg>
      </pc:sldChg>
      <pc:sldChg chg="modSp mod">
        <pc:chgData name="Giovanni Petroni" userId="7f98d4b3-2066-4e58-a62f-612cb096cc3a" providerId="ADAL" clId="{E07831A5-7F85-4698-852E-384C77CCCBC3}" dt="2022-04-19T09:46:55.936" v="32" actId="20577"/>
        <pc:sldMkLst>
          <pc:docMk/>
          <pc:sldMk cId="2393147028" sldId="494"/>
        </pc:sldMkLst>
        <pc:spChg chg="mod">
          <ac:chgData name="Giovanni Petroni" userId="7f98d4b3-2066-4e58-a62f-612cb096cc3a" providerId="ADAL" clId="{E07831A5-7F85-4698-852E-384C77CCCBC3}" dt="2022-04-19T09:46:55.936" v="32" actId="20577"/>
          <ac:spMkLst>
            <pc:docMk/>
            <pc:sldMk cId="2393147028" sldId="494"/>
            <ac:spMk id="3" creationId="{00000000-0000-0000-0000-000000000000}"/>
          </ac:spMkLst>
        </pc:spChg>
      </pc:sldChg>
      <pc:sldChg chg="modSp mod">
        <pc:chgData name="Giovanni Petroni" userId="7f98d4b3-2066-4e58-a62f-612cb096cc3a" providerId="ADAL" clId="{E07831A5-7F85-4698-852E-384C77CCCBC3}" dt="2022-04-19T09:47:00.746" v="37" actId="20577"/>
        <pc:sldMkLst>
          <pc:docMk/>
          <pc:sldMk cId="2423452253" sldId="495"/>
        </pc:sldMkLst>
        <pc:spChg chg="mod">
          <ac:chgData name="Giovanni Petroni" userId="7f98d4b3-2066-4e58-a62f-612cb096cc3a" providerId="ADAL" clId="{E07831A5-7F85-4698-852E-384C77CCCBC3}" dt="2022-04-19T09:47:00.746" v="37" actId="20577"/>
          <ac:spMkLst>
            <pc:docMk/>
            <pc:sldMk cId="2423452253" sldId="495"/>
            <ac:spMk id="3" creationId="{00000000-0000-0000-0000-000000000000}"/>
          </ac:spMkLst>
        </pc:spChg>
      </pc:sldChg>
      <pc:sldChg chg="modSp mod">
        <pc:chgData name="Giovanni Petroni" userId="7f98d4b3-2066-4e58-a62f-612cb096cc3a" providerId="ADAL" clId="{E07831A5-7F85-4698-852E-384C77CCCBC3}" dt="2022-04-19T09:47:06.988" v="42" actId="20577"/>
        <pc:sldMkLst>
          <pc:docMk/>
          <pc:sldMk cId="4005650489" sldId="496"/>
        </pc:sldMkLst>
        <pc:spChg chg="mod">
          <ac:chgData name="Giovanni Petroni" userId="7f98d4b3-2066-4e58-a62f-612cb096cc3a" providerId="ADAL" clId="{E07831A5-7F85-4698-852E-384C77CCCBC3}" dt="2022-04-19T09:47:06.988" v="42" actId="20577"/>
          <ac:spMkLst>
            <pc:docMk/>
            <pc:sldMk cId="4005650489" sldId="496"/>
            <ac:spMk id="3" creationId="{00000000-0000-0000-0000-000000000000}"/>
          </ac:spMkLst>
        </pc:spChg>
      </pc:sldChg>
      <pc:sldChg chg="modSp mod">
        <pc:chgData name="Giovanni Petroni" userId="7f98d4b3-2066-4e58-a62f-612cb096cc3a" providerId="ADAL" clId="{E07831A5-7F85-4698-852E-384C77CCCBC3}" dt="2022-04-19T09:47:12.339" v="47" actId="20577"/>
        <pc:sldMkLst>
          <pc:docMk/>
          <pc:sldMk cId="3810552833" sldId="497"/>
        </pc:sldMkLst>
        <pc:spChg chg="mod">
          <ac:chgData name="Giovanni Petroni" userId="7f98d4b3-2066-4e58-a62f-612cb096cc3a" providerId="ADAL" clId="{E07831A5-7F85-4698-852E-384C77CCCBC3}" dt="2022-04-19T09:47:12.339" v="47" actId="20577"/>
          <ac:spMkLst>
            <pc:docMk/>
            <pc:sldMk cId="3810552833" sldId="49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1"/>
            <a:ext cx="2945659" cy="49641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5" y="1"/>
            <a:ext cx="2945659" cy="496411"/>
          </a:xfrm>
          <a:prstGeom prst="rect">
            <a:avLst/>
          </a:prstGeom>
        </p:spPr>
        <p:txBody>
          <a:bodyPr vert="horz" lIns="91440" tIns="45720" rIns="91440" bIns="45720" rtlCol="0"/>
          <a:lstStyle>
            <a:lvl1pPr algn="r">
              <a:defRPr sz="1200"/>
            </a:lvl1pPr>
          </a:lstStyle>
          <a:p>
            <a:fld id="{97D954BD-99EE-BD46-9D52-0860E3429F93}" type="datetimeFigureOut">
              <a:rPr lang="it-IT" smtClean="0"/>
              <a:pPr/>
              <a:t>19/04/2022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908"/>
            <a:ext cx="5438140" cy="446770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2" y="9430092"/>
            <a:ext cx="2945659" cy="496411"/>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5" y="9430092"/>
            <a:ext cx="2945659" cy="496411"/>
          </a:xfrm>
          <a:prstGeom prst="rect">
            <a:avLst/>
          </a:prstGeom>
        </p:spPr>
        <p:txBody>
          <a:bodyPr vert="horz" lIns="91440" tIns="45720" rIns="91440" bIns="45720" rtlCol="0" anchor="b"/>
          <a:lstStyle>
            <a:lvl1pPr algn="r">
              <a:defRPr sz="1200"/>
            </a:lvl1pPr>
          </a:lstStyle>
          <a:p>
            <a:fld id="{C4B2CB75-0FD8-4F40-91FA-3CEB6231873F}" type="slidenum">
              <a:rPr lang="it-IT" smtClean="0"/>
              <a:pPr/>
              <a:t>‹N›</a:t>
            </a:fld>
            <a:endParaRPr lang="it-IT"/>
          </a:p>
        </p:txBody>
      </p:sp>
    </p:spTree>
    <p:extLst>
      <p:ext uri="{BB962C8B-B14F-4D97-AF65-F5344CB8AC3E}">
        <p14:creationId xmlns:p14="http://schemas.microsoft.com/office/powerpoint/2010/main" val="14837187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4B2CB75-0FD8-4F40-91FA-3CEB6231873F}" type="slidenum">
              <a:rPr lang="it-IT" smtClean="0"/>
              <a:pPr/>
              <a:t>37</a:t>
            </a:fld>
            <a:endParaRPr lang="it-IT"/>
          </a:p>
        </p:txBody>
      </p:sp>
    </p:spTree>
    <p:extLst>
      <p:ext uri="{BB962C8B-B14F-4D97-AF65-F5344CB8AC3E}">
        <p14:creationId xmlns:p14="http://schemas.microsoft.com/office/powerpoint/2010/main" val="696811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74725" y="3030538"/>
            <a:ext cx="11055350" cy="2090737"/>
          </a:xfrm>
        </p:spPr>
        <p:txBody>
          <a:bodyPr/>
          <a:lstStyle/>
          <a:p>
            <a:r>
              <a:rPr lang="it-IT"/>
              <a:t>Fare clic per modificare stile</a:t>
            </a:r>
          </a:p>
        </p:txBody>
      </p:sp>
      <p:sp>
        <p:nvSpPr>
          <p:cNvPr id="3" name="Sottotitolo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118600" y="1638300"/>
            <a:ext cx="2616200" cy="4521200"/>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1270000" y="1638300"/>
            <a:ext cx="7696200" cy="4521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74725" y="3030538"/>
            <a:ext cx="11055350" cy="2090737"/>
          </a:xfrm>
        </p:spPr>
        <p:txBody>
          <a:bodyPr/>
          <a:lstStyle/>
          <a:p>
            <a:r>
              <a:rPr lang="it-IT"/>
              <a:t>Fare clic per modificare stile</a:t>
            </a:r>
          </a:p>
        </p:txBody>
      </p:sp>
      <p:sp>
        <p:nvSpPr>
          <p:cNvPr id="3" name="Sottotitolo 2"/>
          <p:cNvSpPr>
            <a:spLocks noGrp="1"/>
          </p:cNvSpPr>
          <p:nvPr>
            <p:ph type="subTitle" idx="1"/>
          </p:nvPr>
        </p:nvSpPr>
        <p:spPr>
          <a:xfrm>
            <a:off x="1951038" y="5527675"/>
            <a:ext cx="9102725" cy="2492375"/>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a:xfrm>
            <a:off x="650875" y="2276475"/>
            <a:ext cx="11703050" cy="6435725"/>
          </a:xfrm>
          <a:prstGeom prst="rect">
            <a:avLst/>
          </a:prstGeom>
        </p:spPr>
        <p:txBody>
          <a:bodyPr vert="horz"/>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027113" y="6267450"/>
            <a:ext cx="11053762" cy="1936750"/>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1027113" y="4133850"/>
            <a:ext cx="11053762" cy="21336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gli stili del testo dello schema</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650875"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578600" y="2276475"/>
            <a:ext cx="5775325" cy="64357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50875" y="390525"/>
            <a:ext cx="11703050" cy="162560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650875" y="2182813"/>
            <a:ext cx="5745163"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650875" y="3092450"/>
            <a:ext cx="5745163"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605588" y="2182813"/>
            <a:ext cx="5748337" cy="909637"/>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605588" y="3092450"/>
            <a:ext cx="5748337" cy="5619750"/>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50875" y="388938"/>
            <a:ext cx="4278313" cy="1652587"/>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5084763" y="388938"/>
            <a:ext cx="7269162" cy="8323262"/>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50875" y="2041525"/>
            <a:ext cx="4278313" cy="667067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49525" y="6827838"/>
            <a:ext cx="7802563" cy="806450"/>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2549525" y="871538"/>
            <a:ext cx="7802563" cy="5851525"/>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549525" y="7634288"/>
            <a:ext cx="7802563" cy="11445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a:xfrm>
            <a:off x="650875" y="2276475"/>
            <a:ext cx="11703050" cy="6435725"/>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428163" y="2276475"/>
            <a:ext cx="2925762" cy="64357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650875" y="2276475"/>
            <a:ext cx="8624888" cy="6435725"/>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027113" y="6267450"/>
            <a:ext cx="11053762" cy="1936750"/>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gli stili del testo dello schema</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50875" y="390525"/>
            <a:ext cx="11703050" cy="162560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50875" y="388938"/>
            <a:ext cx="4278313" cy="1652587"/>
          </a:xfrm>
        </p:spPr>
        <p:txBody>
          <a:bodyPr/>
          <a:lstStyle>
            <a:lvl1pPr algn="l">
              <a:defRPr sz="2000" b="1"/>
            </a:lvl1pPr>
          </a:lstStyle>
          <a:p>
            <a:r>
              <a:rPr lang="it-IT"/>
              <a:t>Fare clic per modificare stile</a:t>
            </a:r>
          </a:p>
        </p:txBody>
      </p:sp>
      <p:sp>
        <p:nvSpPr>
          <p:cNvPr id="3" name="Segnaposto contenuto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49525" y="6827838"/>
            <a:ext cx="7802563" cy="806450"/>
          </a:xfrm>
        </p:spPr>
        <p:txBody>
          <a:bodyPr/>
          <a:lstStyle>
            <a:lvl1pPr algn="l">
              <a:defRPr sz="2000" b="1"/>
            </a:lvl1pPr>
          </a:lstStyle>
          <a:p>
            <a:r>
              <a:rPr lang="it-IT"/>
              <a:t>Fare clic per modificare stile</a:t>
            </a:r>
          </a:p>
        </p:txBody>
      </p:sp>
      <p:sp>
        <p:nvSpPr>
          <p:cNvPr id="3" name="Segnaposto immagin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1270000" y="1638300"/>
            <a:ext cx="10464800" cy="3302000"/>
          </a:xfrm>
          <a:prstGeom prst="rect">
            <a:avLst/>
          </a:prstGeom>
          <a:noFill/>
          <a:ln w="12700">
            <a:noFill/>
            <a:miter lim="800000"/>
            <a:headEnd/>
            <a:tailEnd/>
          </a:ln>
          <a:effectLst/>
        </p:spPr>
        <p:txBody>
          <a:bodyPr vert="horz" wrap="square" lIns="50800" tIns="50800" rIns="50800" bIns="50800" numCol="1" anchor="b" anchorCtr="0" compatLnSpc="1">
            <a:prstTxWarp prst="textNoShape">
              <a:avLst/>
            </a:prstTxWarp>
          </a:bodyPr>
          <a:lstStyle/>
          <a:p>
            <a:pPr lvl="0"/>
            <a:r>
              <a:rPr lang="en-US">
                <a:sym typeface="Helvetica Light" charset="0"/>
              </a:rPr>
              <a:t>Click to edit Master title style</a:t>
            </a:r>
          </a:p>
        </p:txBody>
      </p:sp>
      <p:sp>
        <p:nvSpPr>
          <p:cNvPr id="1026" name="Rectangle 2"/>
          <p:cNvSpPr>
            <a:spLocks noGrp="1" noChangeArrowheads="1"/>
          </p:cNvSpPr>
          <p:nvPr>
            <p:ph type="body" idx="1"/>
          </p:nvPr>
        </p:nvSpPr>
        <p:spPr bwMode="auto">
          <a:xfrm>
            <a:off x="1270000" y="5029200"/>
            <a:ext cx="10464800" cy="1130300"/>
          </a:xfrm>
          <a:prstGeom prst="rect">
            <a:avLst/>
          </a:prstGeom>
          <a:noFill/>
          <a:ln w="12700">
            <a:noFill/>
            <a:miter lim="800000"/>
            <a:headEnd/>
            <a:tailEnd/>
          </a:ln>
          <a:effectLst/>
        </p:spPr>
        <p:txBody>
          <a:bodyPr vert="horz" wrap="square" lIns="50800" tIns="50800" rIns="50800" bIns="50800" numCol="1" anchor="t"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9pPr>
    </p:titleStyle>
    <p:bodyStyle>
      <a:lvl1pPr algn="ctr" rtl="0" fontAlgn="base">
        <a:spcBef>
          <a:spcPct val="0"/>
        </a:spcBef>
        <a:spcAft>
          <a:spcPct val="0"/>
        </a:spcAft>
        <a:defRPr sz="3200">
          <a:solidFill>
            <a:schemeClr val="tx1"/>
          </a:solidFill>
          <a:latin typeface="+mn-lt"/>
          <a:ea typeface="+mn-ea"/>
          <a:cs typeface="+mn-cs"/>
          <a:sym typeface="Helvetica Light" charset="0"/>
        </a:defRPr>
      </a:lvl1pPr>
      <a:lvl2pPr marL="177800" algn="ctr" rtl="0" fontAlgn="base">
        <a:spcBef>
          <a:spcPct val="0"/>
        </a:spcBef>
        <a:spcAft>
          <a:spcPct val="0"/>
        </a:spcAft>
        <a:defRPr sz="3200">
          <a:solidFill>
            <a:schemeClr val="tx1"/>
          </a:solidFill>
          <a:latin typeface="+mn-lt"/>
          <a:ea typeface="+mn-ea"/>
          <a:cs typeface="+mn-cs"/>
          <a:sym typeface="Helvetica Light" charset="0"/>
        </a:defRPr>
      </a:lvl2pPr>
      <a:lvl3pPr marL="406400" algn="ctr" rtl="0" fontAlgn="base">
        <a:spcBef>
          <a:spcPct val="0"/>
        </a:spcBef>
        <a:spcAft>
          <a:spcPct val="0"/>
        </a:spcAft>
        <a:defRPr sz="3200">
          <a:solidFill>
            <a:schemeClr val="tx1"/>
          </a:solidFill>
          <a:latin typeface="+mn-lt"/>
          <a:ea typeface="+mn-ea"/>
          <a:cs typeface="+mn-cs"/>
          <a:sym typeface="Helvetica Light" charset="0"/>
        </a:defRPr>
      </a:lvl3pPr>
      <a:lvl4pPr marL="635000" algn="ctr" rtl="0" fontAlgn="base">
        <a:spcBef>
          <a:spcPct val="0"/>
        </a:spcBef>
        <a:spcAft>
          <a:spcPct val="0"/>
        </a:spcAft>
        <a:defRPr sz="3200">
          <a:solidFill>
            <a:schemeClr val="tx1"/>
          </a:solidFill>
          <a:latin typeface="+mn-lt"/>
          <a:ea typeface="+mn-ea"/>
          <a:cs typeface="+mn-cs"/>
          <a:sym typeface="Helvetica Light" charset="0"/>
        </a:defRPr>
      </a:lvl4pPr>
      <a:lvl5pPr marL="863600" algn="ctr" rtl="0" fontAlgn="base">
        <a:spcBef>
          <a:spcPct val="0"/>
        </a:spcBef>
        <a:spcAft>
          <a:spcPct val="0"/>
        </a:spcAft>
        <a:defRPr sz="3200">
          <a:solidFill>
            <a:schemeClr val="tx1"/>
          </a:solidFill>
          <a:latin typeface="+mn-lt"/>
          <a:ea typeface="+mn-ea"/>
          <a:cs typeface="+mn-cs"/>
          <a:sym typeface="Helvetica Light" charset="0"/>
        </a:defRPr>
      </a:lvl5pPr>
      <a:lvl6pPr marL="1320800" algn="ctr" rtl="0" fontAlgn="base">
        <a:spcBef>
          <a:spcPct val="0"/>
        </a:spcBef>
        <a:spcAft>
          <a:spcPct val="0"/>
        </a:spcAft>
        <a:defRPr sz="3200">
          <a:solidFill>
            <a:schemeClr val="tx1"/>
          </a:solidFill>
          <a:latin typeface="+mn-lt"/>
          <a:ea typeface="+mn-ea"/>
          <a:cs typeface="+mn-cs"/>
          <a:sym typeface="Helvetica Light" charset="0"/>
        </a:defRPr>
      </a:lvl6pPr>
      <a:lvl7pPr marL="1778000" algn="ctr" rtl="0" fontAlgn="base">
        <a:spcBef>
          <a:spcPct val="0"/>
        </a:spcBef>
        <a:spcAft>
          <a:spcPct val="0"/>
        </a:spcAft>
        <a:defRPr sz="3200">
          <a:solidFill>
            <a:schemeClr val="tx1"/>
          </a:solidFill>
          <a:latin typeface="+mn-lt"/>
          <a:ea typeface="+mn-ea"/>
          <a:cs typeface="+mn-cs"/>
          <a:sym typeface="Helvetica Light" charset="0"/>
        </a:defRPr>
      </a:lvl7pPr>
      <a:lvl8pPr marL="2235200" algn="ctr" rtl="0" fontAlgn="base">
        <a:spcBef>
          <a:spcPct val="0"/>
        </a:spcBef>
        <a:spcAft>
          <a:spcPct val="0"/>
        </a:spcAft>
        <a:defRPr sz="3200">
          <a:solidFill>
            <a:schemeClr val="tx1"/>
          </a:solidFill>
          <a:latin typeface="+mn-lt"/>
          <a:ea typeface="+mn-ea"/>
          <a:cs typeface="+mn-cs"/>
          <a:sym typeface="Helvetica Light" charset="0"/>
        </a:defRPr>
      </a:lvl8pPr>
      <a:lvl9pPr marL="2692400" algn="ctr" rtl="0" fontAlgn="base">
        <a:spcBef>
          <a:spcPct val="0"/>
        </a:spcBef>
        <a:spcAft>
          <a:spcPct val="0"/>
        </a:spcAft>
        <a:defRPr sz="3200">
          <a:solidFill>
            <a:schemeClr val="tx1"/>
          </a:solidFill>
          <a:latin typeface="+mn-lt"/>
          <a:ea typeface="+mn-ea"/>
          <a:cs typeface="+mn-cs"/>
          <a:sym typeface="Helvetica Light" charset="0"/>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1270000" y="3225800"/>
            <a:ext cx="10464800" cy="3302000"/>
          </a:xfrm>
          <a:prstGeom prst="rect">
            <a:avLst/>
          </a:prstGeom>
          <a:noFill/>
          <a:ln w="12700">
            <a:noFill/>
            <a:miter lim="800000"/>
            <a:headEnd/>
            <a:tailEnd/>
          </a:ln>
          <a:effectLst/>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128"/>
          <a:cs typeface="ヒラギノ角ゴ ProN W3" charset="-128"/>
          <a:sym typeface="Helvetica Light" charset="0"/>
        </a:defRPr>
      </a:lvl9pPr>
    </p:titleStyle>
    <p:bodyStyle>
      <a:lvl1pPr algn="ctr" rtl="0" fontAlgn="base">
        <a:spcBef>
          <a:spcPct val="0"/>
        </a:spcBef>
        <a:spcAft>
          <a:spcPct val="0"/>
        </a:spcAft>
        <a:defRPr sz="3200">
          <a:solidFill>
            <a:schemeClr val="tx1"/>
          </a:solidFill>
          <a:latin typeface="+mn-lt"/>
          <a:ea typeface="+mn-ea"/>
          <a:cs typeface="+mn-cs"/>
          <a:sym typeface="Helvetica Light" charset="0"/>
        </a:defRPr>
      </a:lvl1pPr>
      <a:lvl2pPr marL="228600" algn="ctr" rtl="0" fontAlgn="base">
        <a:spcBef>
          <a:spcPct val="0"/>
        </a:spcBef>
        <a:spcAft>
          <a:spcPct val="0"/>
        </a:spcAft>
        <a:defRPr sz="3200">
          <a:solidFill>
            <a:schemeClr val="tx1"/>
          </a:solidFill>
          <a:latin typeface="+mn-lt"/>
          <a:ea typeface="+mn-ea"/>
          <a:cs typeface="+mn-cs"/>
          <a:sym typeface="Helvetica Light" charset="0"/>
        </a:defRPr>
      </a:lvl2pPr>
      <a:lvl3pPr marL="457200" algn="ctr" rtl="0" fontAlgn="base">
        <a:spcBef>
          <a:spcPct val="0"/>
        </a:spcBef>
        <a:spcAft>
          <a:spcPct val="0"/>
        </a:spcAft>
        <a:defRPr sz="3200">
          <a:solidFill>
            <a:schemeClr val="tx1"/>
          </a:solidFill>
          <a:latin typeface="+mn-lt"/>
          <a:ea typeface="+mn-ea"/>
          <a:cs typeface="+mn-cs"/>
          <a:sym typeface="Helvetica Light" charset="0"/>
        </a:defRPr>
      </a:lvl3pPr>
      <a:lvl4pPr marL="685800" algn="ctr" rtl="0" fontAlgn="base">
        <a:spcBef>
          <a:spcPct val="0"/>
        </a:spcBef>
        <a:spcAft>
          <a:spcPct val="0"/>
        </a:spcAft>
        <a:defRPr sz="3200">
          <a:solidFill>
            <a:schemeClr val="tx1"/>
          </a:solidFill>
          <a:latin typeface="+mn-lt"/>
          <a:ea typeface="+mn-ea"/>
          <a:cs typeface="+mn-cs"/>
          <a:sym typeface="Helvetica Light" charset="0"/>
        </a:defRPr>
      </a:lvl4pPr>
      <a:lvl5pPr marL="914400" algn="ctr" rtl="0" fontAlgn="base">
        <a:spcBef>
          <a:spcPct val="0"/>
        </a:spcBef>
        <a:spcAft>
          <a:spcPct val="0"/>
        </a:spcAft>
        <a:defRPr sz="3200">
          <a:solidFill>
            <a:schemeClr val="tx1"/>
          </a:solidFill>
          <a:latin typeface="+mn-lt"/>
          <a:ea typeface="+mn-ea"/>
          <a:cs typeface="+mn-cs"/>
          <a:sym typeface="Helvetica Light" charset="0"/>
        </a:defRPr>
      </a:lvl5pPr>
      <a:lvl6pPr marL="1371600" algn="ctr" rtl="0" fontAlgn="base">
        <a:spcBef>
          <a:spcPct val="0"/>
        </a:spcBef>
        <a:spcAft>
          <a:spcPct val="0"/>
        </a:spcAft>
        <a:defRPr sz="3200">
          <a:solidFill>
            <a:schemeClr val="tx1"/>
          </a:solidFill>
          <a:latin typeface="+mn-lt"/>
          <a:ea typeface="+mn-ea"/>
          <a:cs typeface="+mn-cs"/>
          <a:sym typeface="Helvetica Light" charset="0"/>
        </a:defRPr>
      </a:lvl6pPr>
      <a:lvl7pPr marL="1828800" algn="ctr" rtl="0" fontAlgn="base">
        <a:spcBef>
          <a:spcPct val="0"/>
        </a:spcBef>
        <a:spcAft>
          <a:spcPct val="0"/>
        </a:spcAft>
        <a:defRPr sz="3200">
          <a:solidFill>
            <a:schemeClr val="tx1"/>
          </a:solidFill>
          <a:latin typeface="+mn-lt"/>
          <a:ea typeface="+mn-ea"/>
          <a:cs typeface="+mn-cs"/>
          <a:sym typeface="Helvetica Light" charset="0"/>
        </a:defRPr>
      </a:lvl7pPr>
      <a:lvl8pPr marL="2286000" algn="ctr" rtl="0" fontAlgn="base">
        <a:spcBef>
          <a:spcPct val="0"/>
        </a:spcBef>
        <a:spcAft>
          <a:spcPct val="0"/>
        </a:spcAft>
        <a:defRPr sz="3200">
          <a:solidFill>
            <a:schemeClr val="tx1"/>
          </a:solidFill>
          <a:latin typeface="+mn-lt"/>
          <a:ea typeface="+mn-ea"/>
          <a:cs typeface="+mn-cs"/>
          <a:sym typeface="Helvetica Light" charset="0"/>
        </a:defRPr>
      </a:lvl8pPr>
      <a:lvl9pPr marL="2743200" algn="ctr" rtl="0" fontAlgn="base">
        <a:spcBef>
          <a:spcPct val="0"/>
        </a:spcBef>
        <a:spcAft>
          <a:spcPct val="0"/>
        </a:spcAft>
        <a:defRPr sz="3200">
          <a:solidFill>
            <a:schemeClr val="tx1"/>
          </a:solidFill>
          <a:latin typeface="+mn-lt"/>
          <a:ea typeface="+mn-ea"/>
          <a:cs typeface="+mn-cs"/>
          <a:sym typeface="Helvetica Light" charset="0"/>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25736" y="628328"/>
            <a:ext cx="11953328" cy="7704856"/>
          </a:xfrm>
        </p:spPr>
        <p:txBody>
          <a:bodyPr/>
          <a:lstStyle/>
          <a:p>
            <a:endParaRPr lang="it-IT" sz="4000" b="1" dirty="0"/>
          </a:p>
          <a:p>
            <a:endParaRPr lang="it-IT" sz="4000" b="1" dirty="0"/>
          </a:p>
          <a:p>
            <a:endParaRPr lang="it-IT" sz="4000" b="1" dirty="0"/>
          </a:p>
          <a:p>
            <a:endParaRPr lang="it-IT" sz="3700" b="1" dirty="0"/>
          </a:p>
          <a:p>
            <a:endParaRPr lang="it-IT" sz="3700" b="1" dirty="0">
              <a:solidFill>
                <a:srgbClr val="FF0000"/>
              </a:solidFill>
            </a:endParaRPr>
          </a:p>
          <a:p>
            <a:r>
              <a:rPr lang="it-IT" sz="3700" b="1" dirty="0">
                <a:solidFill>
                  <a:srgbClr val="FF0000"/>
                </a:solidFill>
              </a:rPr>
              <a:t>Le norme di immediata attuazione della riforma Cartabia: </a:t>
            </a:r>
          </a:p>
          <a:p>
            <a:r>
              <a:rPr lang="it-IT" sz="3700" b="1" dirty="0">
                <a:solidFill>
                  <a:srgbClr val="FF0000"/>
                </a:solidFill>
              </a:rPr>
              <a:t>profili rilevanti per i giudizi dinanzi al Tribunale e criticità</a:t>
            </a:r>
          </a:p>
          <a:p>
            <a:endParaRPr lang="it-IT" sz="2800" b="1" dirty="0"/>
          </a:p>
          <a:p>
            <a:endParaRPr lang="it-IT" sz="2800" b="1" dirty="0"/>
          </a:p>
          <a:p>
            <a:endParaRPr lang="it-IT" sz="2800" b="1" dirty="0"/>
          </a:p>
          <a:p>
            <a:r>
              <a:rPr lang="it-IT" sz="2800" b="1" dirty="0"/>
              <a:t> dott. Giovanni Petroni</a:t>
            </a:r>
          </a:p>
          <a:p>
            <a:r>
              <a:rPr lang="it-IT" sz="2800" b="1" i="1" dirty="0"/>
              <a:t>Giudice del Tribunale di Tivoli</a:t>
            </a:r>
          </a:p>
          <a:p>
            <a:endParaRPr lang="it-IT" sz="2800" b="1" dirty="0"/>
          </a:p>
          <a:p>
            <a:endParaRPr lang="it-IT" sz="2800" b="1" dirty="0"/>
          </a:p>
          <a:p>
            <a:r>
              <a:rPr lang="it-IT" sz="1800" b="1" dirty="0"/>
              <a:t>Tivoli, 21 aprile 2022</a:t>
            </a:r>
          </a:p>
          <a:p>
            <a:endParaRPr lang="it-IT" b="1" dirty="0">
              <a:latin typeface="Bookman Old Style" pitchFamily="18" charset="0"/>
            </a:endParaRPr>
          </a:p>
          <a:p>
            <a:endParaRPr lang="it-IT" b="1" i="1" dirty="0"/>
          </a:p>
          <a:p>
            <a:endParaRPr lang="it-IT" b="1" i="1" dirty="0"/>
          </a:p>
          <a:p>
            <a:endParaRPr lang="it-IT" b="1" i="1" dirty="0"/>
          </a:p>
          <a:p>
            <a:endParaRPr lang="it-IT" b="1" i="1" dirty="0"/>
          </a:p>
          <a:p>
            <a:endParaRPr lang="it-IT" b="1" i="1" dirty="0"/>
          </a:p>
          <a:p>
            <a:endParaRPr lang="it-IT" dirty="0"/>
          </a:p>
        </p:txBody>
      </p:sp>
      <p:pic>
        <p:nvPicPr>
          <p:cNvPr id="11" name="Immagine 10">
            <a:extLst>
              <a:ext uri="{FF2B5EF4-FFF2-40B4-BE49-F238E27FC236}">
                <a16:creationId xmlns:a16="http://schemas.microsoft.com/office/drawing/2014/main" id="{7A180E30-6ADE-48A6-AFFC-7CEDA40A3EC0}"/>
              </a:ext>
            </a:extLst>
          </p:cNvPr>
          <p:cNvPicPr>
            <a:picLocks noChangeAspect="1"/>
          </p:cNvPicPr>
          <p:nvPr/>
        </p:nvPicPr>
        <p:blipFill>
          <a:blip r:embed="rId2"/>
          <a:stretch>
            <a:fillRect/>
          </a:stretch>
        </p:blipFill>
        <p:spPr>
          <a:xfrm>
            <a:off x="1029792" y="844352"/>
            <a:ext cx="10873208" cy="2376264"/>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068488"/>
            <a:ext cx="11413268" cy="6480720"/>
          </a:xfrm>
        </p:spPr>
        <p:txBody>
          <a:bodyPr/>
          <a:lstStyle/>
          <a:p>
            <a:pPr algn="just"/>
            <a:r>
              <a:rPr lang="it-IT" sz="2600" dirty="0">
                <a:solidFill>
                  <a:srgbClr val="FF0000"/>
                </a:solidFill>
              </a:rPr>
              <a:t>1.4. Il decreto penale di condanna ed il processo in assenza dell’imputato </a:t>
            </a:r>
          </a:p>
          <a:p>
            <a:pPr algn="just"/>
            <a:endParaRPr lang="it-IT" sz="2600" dirty="0">
              <a:solidFill>
                <a:srgbClr val="FF0000"/>
              </a:solidFill>
            </a:endParaRPr>
          </a:p>
          <a:p>
            <a:pPr algn="just"/>
            <a:r>
              <a:rPr lang="it-IT" sz="2600" dirty="0"/>
              <a:t>La Legge 134/2021 ha modificato la disciplina della sospensione della prescrizione contenuta </a:t>
            </a:r>
            <a:r>
              <a:rPr lang="it-IT" sz="2600" b="1" dirty="0"/>
              <a:t>nell’articolo 159 del c.p</a:t>
            </a:r>
            <a:r>
              <a:rPr lang="it-IT" sz="2600" dirty="0"/>
              <a:t>.. In particolare:</a:t>
            </a:r>
          </a:p>
          <a:p>
            <a:pPr algn="just"/>
            <a:endParaRPr lang="it-IT" sz="2600" dirty="0"/>
          </a:p>
          <a:p>
            <a:pPr marL="457200" indent="-457200" algn="just">
              <a:buClr>
                <a:srgbClr val="FF0000"/>
              </a:buClr>
              <a:buFont typeface="Wingdings" panose="05000000000000000000" pitchFamily="2" charset="2"/>
              <a:buChar char="§"/>
            </a:pPr>
            <a:r>
              <a:rPr lang="it-IT" sz="2600" dirty="0"/>
              <a:t>rispetto a quanto prevedeva l’ora abrogato art. 159, co. 2 c.p., </a:t>
            </a:r>
            <a:r>
              <a:rPr lang="it-IT" sz="2600" b="1" dirty="0"/>
              <a:t>il decreto penale di condanna non ha più l’effetto di determinare la sospensione del corso della prescrizione</a:t>
            </a:r>
            <a:r>
              <a:rPr lang="it-IT" sz="2600" dirty="0"/>
              <a:t> e viene reintrodotto, modificando l’art. 160, co. 1 c.p., tra gli atti interruttivi del corso della prescrizione;</a:t>
            </a:r>
          </a:p>
          <a:p>
            <a:pPr marL="457200" indent="-457200" algn="just">
              <a:buClr>
                <a:srgbClr val="FF0000"/>
              </a:buClr>
              <a:buFont typeface="Wingdings" panose="05000000000000000000" pitchFamily="2" charset="2"/>
              <a:buChar char="§"/>
            </a:pPr>
            <a:endParaRPr lang="it-IT" sz="2600" dirty="0"/>
          </a:p>
          <a:p>
            <a:pPr marL="457200" indent="-457200" algn="just">
              <a:buClr>
                <a:srgbClr val="FF0000"/>
              </a:buClr>
              <a:buFont typeface="Wingdings" panose="05000000000000000000" pitchFamily="2" charset="2"/>
              <a:buChar char="§"/>
            </a:pPr>
            <a:r>
              <a:rPr lang="it-IT" sz="2600" dirty="0"/>
              <a:t>viene inoltre </a:t>
            </a:r>
            <a:r>
              <a:rPr lang="it-IT" sz="2600" b="1" dirty="0"/>
              <a:t>abrogato l’art. 159, co. 4 c.p</a:t>
            </a:r>
            <a:r>
              <a:rPr lang="it-IT" sz="2600" dirty="0"/>
              <a:t>., che disciplinava la sospensione della prescrizione del reato nell’ipotesi di sospensione del processo per assenza dell’imputato (art. 420 quater c.p.p.), prevedendo un limite massimo alla durata della sospensione, che non può superare i termini previsti dall’art. 161, co. 2 c.p. (prolungamento massimo del termine di prescrizione per effetto di atti interruttivi). </a:t>
            </a:r>
          </a:p>
          <a:p>
            <a:pPr algn="just"/>
            <a:endParaRPr lang="it-IT" sz="2600" dirty="0">
              <a:solidFill>
                <a:srgbClr val="FF0000"/>
              </a:solidFill>
            </a:endParaRPr>
          </a:p>
          <a:p>
            <a:pPr algn="just"/>
            <a:endParaRPr lang="it-IT" sz="2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147597396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9742" y="1636440"/>
            <a:ext cx="11413268" cy="7344816"/>
          </a:xfrm>
        </p:spPr>
        <p:txBody>
          <a:bodyPr/>
          <a:lstStyle/>
          <a:p>
            <a:pPr algn="just"/>
            <a:r>
              <a:rPr lang="it-IT" sz="2300" dirty="0">
                <a:solidFill>
                  <a:srgbClr val="FF0000"/>
                </a:solidFill>
              </a:rPr>
              <a:t>1.4. Il decreto penale di condanna ed il processo in assenza dell’imputato</a:t>
            </a:r>
          </a:p>
          <a:p>
            <a:pPr algn="just"/>
            <a:endParaRPr lang="it-IT" sz="2300" dirty="0">
              <a:solidFill>
                <a:srgbClr val="FF0000"/>
              </a:solidFill>
            </a:endParaRPr>
          </a:p>
          <a:p>
            <a:pPr algn="just"/>
            <a:r>
              <a:rPr lang="it-IT" sz="2300" b="1" dirty="0"/>
              <a:t>L’abrogazione</a:t>
            </a:r>
            <a:r>
              <a:rPr lang="it-IT" sz="2300" dirty="0"/>
              <a:t> dell’art. 159, co. 4 c.p. si spiega con </a:t>
            </a:r>
            <a:r>
              <a:rPr lang="it-IT" sz="2300" b="1" dirty="0"/>
              <a:t>la necessità di coordinare la disciplina della prescrizione del reato con la nuova disciplina del processo in assenza</a:t>
            </a:r>
            <a:r>
              <a:rPr lang="it-IT" sz="2300" dirty="0"/>
              <a:t>, che dovrà essere attuata dal Governo sulla base della delega di cui all’art.1, co. 7, della l. 234/2021.</a:t>
            </a:r>
          </a:p>
          <a:p>
            <a:pPr algn="just"/>
            <a:endParaRPr lang="it-IT" sz="2300" dirty="0"/>
          </a:p>
          <a:p>
            <a:pPr algn="just"/>
            <a:r>
              <a:rPr lang="it-IT" sz="2300" b="1" dirty="0"/>
              <a:t>La delega prevede che</a:t>
            </a:r>
            <a:r>
              <a:rPr lang="it-IT" sz="2300" dirty="0"/>
              <a:t>: </a:t>
            </a:r>
          </a:p>
          <a:p>
            <a:pPr algn="just"/>
            <a:endParaRPr lang="it-IT" sz="2300" dirty="0"/>
          </a:p>
          <a:p>
            <a:pPr marL="514350" indent="-514350" algn="just">
              <a:buClr>
                <a:srgbClr val="FF0000"/>
              </a:buClr>
              <a:buFont typeface="+mj-lt"/>
              <a:buAutoNum type="romanLcPeriod"/>
            </a:pPr>
            <a:r>
              <a:rPr lang="it-IT" sz="2300" b="1" dirty="0"/>
              <a:t>l’assenza dell’imputato </a:t>
            </a:r>
            <a:r>
              <a:rPr lang="it-IT" sz="2300" dirty="0"/>
              <a:t>- che non abbia conoscenza del processo - </a:t>
            </a:r>
            <a:r>
              <a:rPr lang="it-IT" sz="2300" b="1" dirty="0"/>
              <a:t>non</a:t>
            </a:r>
            <a:r>
              <a:rPr lang="it-IT" sz="2300" dirty="0"/>
              <a:t> comporta più la </a:t>
            </a:r>
            <a:r>
              <a:rPr lang="it-IT" sz="2300" b="1" dirty="0"/>
              <a:t>sospensione</a:t>
            </a:r>
            <a:r>
              <a:rPr lang="it-IT" sz="2300" dirty="0"/>
              <a:t> </a:t>
            </a:r>
            <a:r>
              <a:rPr lang="it-IT" sz="2300" b="1" dirty="0"/>
              <a:t>del procedimento</a:t>
            </a:r>
            <a:r>
              <a:rPr lang="it-IT" sz="2300" dirty="0"/>
              <a:t>, bensì l’emissione di una sentenza di non doversi procedere; </a:t>
            </a:r>
          </a:p>
          <a:p>
            <a:pPr marL="514350" indent="-514350" algn="just">
              <a:buClr>
                <a:srgbClr val="FF0000"/>
              </a:buClr>
              <a:buFont typeface="+mj-lt"/>
              <a:buAutoNum type="romanLcPeriod"/>
            </a:pPr>
            <a:endParaRPr lang="it-IT" sz="2300" dirty="0"/>
          </a:p>
          <a:p>
            <a:pPr marL="514350" indent="-514350" algn="just">
              <a:buClr>
                <a:srgbClr val="FF0000"/>
              </a:buClr>
              <a:buFont typeface="+mj-lt"/>
              <a:buAutoNum type="romanLcPeriod"/>
            </a:pPr>
            <a:r>
              <a:rPr lang="it-IT" sz="2300" b="1" dirty="0"/>
              <a:t>l’allungamento dei termini di prescrizione del reato </a:t>
            </a:r>
            <a:r>
              <a:rPr lang="it-IT" sz="2300" dirty="0"/>
              <a:t>(fino alla scadenza del doppio dei termini stabiliti dall'articolo 157 c.p., si continueranno le ricerca dell’imputato, al fine di renderlo edotto del fatto che il procedimento penale sarà riaperto); </a:t>
            </a:r>
          </a:p>
          <a:p>
            <a:pPr marL="514350" indent="-514350" algn="just">
              <a:buClr>
                <a:srgbClr val="FF0000"/>
              </a:buClr>
              <a:buFont typeface="+mj-lt"/>
              <a:buAutoNum type="romanLcPeriod"/>
            </a:pPr>
            <a:endParaRPr lang="it-IT" sz="2300" dirty="0"/>
          </a:p>
          <a:p>
            <a:pPr marL="514350" indent="-514350" algn="just">
              <a:buClr>
                <a:srgbClr val="FF0000"/>
              </a:buClr>
              <a:buFont typeface="+mj-lt"/>
              <a:buAutoNum type="romanLcPeriod"/>
            </a:pPr>
            <a:r>
              <a:rPr lang="it-IT" sz="2300" b="1" dirty="0"/>
              <a:t>nel giudizio di primo grado, non si tenga conto</a:t>
            </a:r>
            <a:r>
              <a:rPr lang="it-IT" sz="2300" dirty="0"/>
              <a:t>, </a:t>
            </a:r>
            <a:r>
              <a:rPr lang="it-IT" sz="2300" b="1" dirty="0"/>
              <a:t>ai fini della prescrizione del reato, del periodo di tempo intercorrente</a:t>
            </a:r>
            <a:r>
              <a:rPr lang="it-IT" sz="2300" dirty="0"/>
              <a:t> tra la definizione del procedimento con sentenza di non doversi procedere e il momento in cui la persona nei cui confronti la sentenza è pronunciata è stata rintracciata, salva, in ogni caso, l'estinzione del reato nel caso in cui sia superato il doppio dei termini stabiliti dall'articolo 157 c.p.</a:t>
            </a:r>
          </a:p>
          <a:p>
            <a:pPr algn="just"/>
            <a:endParaRPr lang="it-IT" sz="2600" dirty="0">
              <a:solidFill>
                <a:srgbClr val="FF0000"/>
              </a:solidFill>
            </a:endParaRPr>
          </a:p>
          <a:p>
            <a:pPr algn="just"/>
            <a:endParaRPr lang="it-IT" sz="2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579742" y="772344"/>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336805832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9742" y="1636440"/>
            <a:ext cx="11413268" cy="6480720"/>
          </a:xfrm>
        </p:spPr>
        <p:txBody>
          <a:bodyPr/>
          <a:lstStyle/>
          <a:p>
            <a:pPr algn="just"/>
            <a:r>
              <a:rPr lang="it-IT" sz="2300" dirty="0">
                <a:solidFill>
                  <a:srgbClr val="FF0000"/>
                </a:solidFill>
              </a:rPr>
              <a:t>1.5. Profili di diritto intertemporale</a:t>
            </a:r>
          </a:p>
          <a:p>
            <a:pPr algn="just">
              <a:spcAft>
                <a:spcPts val="600"/>
              </a:spcAft>
            </a:pPr>
            <a:endParaRPr lang="it-IT" sz="2400" dirty="0"/>
          </a:p>
          <a:p>
            <a:pPr algn="just">
              <a:spcAft>
                <a:spcPts val="600"/>
              </a:spcAft>
            </a:pPr>
            <a:r>
              <a:rPr lang="it-IT" sz="2400" dirty="0"/>
              <a:t>Non è prevista una disciplina transitoria, stabilita invece per l’istituto dell’improcedibilità per superamento dei termini massimi di durata dei giudizi di impugnazione.</a:t>
            </a:r>
          </a:p>
          <a:p>
            <a:pPr algn="just">
              <a:spcAft>
                <a:spcPts val="600"/>
              </a:spcAft>
            </a:pPr>
            <a:endParaRPr lang="it-IT" sz="2400" dirty="0"/>
          </a:p>
          <a:p>
            <a:pPr algn="just">
              <a:spcAft>
                <a:spcPts val="600"/>
              </a:spcAft>
            </a:pPr>
            <a:r>
              <a:rPr lang="it-IT" sz="2400" dirty="0"/>
              <a:t>Si pongono perciò questioni di diritto intertemporale.</a:t>
            </a:r>
          </a:p>
          <a:p>
            <a:pPr algn="just">
              <a:spcAft>
                <a:spcPts val="600"/>
              </a:spcAft>
            </a:pPr>
            <a:endParaRPr lang="it-IT" sz="2400" dirty="0"/>
          </a:p>
          <a:p>
            <a:pPr algn="just">
              <a:spcAft>
                <a:spcPts val="600"/>
              </a:spcAft>
            </a:pPr>
            <a:r>
              <a:rPr lang="it-IT" sz="2400" dirty="0"/>
              <a:t>La disciplina della prescrizione del reato ha natura sostanziale, che incide sulla punibilità della persona, riconnettendo al decorso del tempo l'effetto di impedire l'applicazione della pena concorrendo a realizzare la garanzia della ragionevole durata del processo (art. 111, secondo comma, Cost.), sicché essa «</a:t>
            </a:r>
            <a:r>
              <a:rPr lang="it-IT" sz="2400" i="1" dirty="0"/>
              <a:t>rientra nell'alveo costituzionale del principio di legalità penale sostanziale enunciato dall'art. 25, secondo comma, Cost. con formula di particolare ampiezza</a:t>
            </a:r>
            <a:r>
              <a:rPr lang="it-IT" sz="2400" dirty="0"/>
              <a:t>» (si vedano, tra le tante, le sentenze n. 278 del 2020 e n. 115 del 2018, nonché l’ordinanza n. 24 del 2017).</a:t>
            </a:r>
          </a:p>
          <a:p>
            <a:pPr algn="just">
              <a:spcAft>
                <a:spcPts val="600"/>
              </a:spcAft>
            </a:pPr>
            <a:endParaRPr lang="it-IT" sz="2400" dirty="0"/>
          </a:p>
          <a:p>
            <a:pPr algn="just"/>
            <a:endParaRPr lang="it-IT" sz="2600" dirty="0">
              <a:solidFill>
                <a:srgbClr val="FF0000"/>
              </a:solidFill>
            </a:endParaRPr>
          </a:p>
          <a:p>
            <a:pPr algn="just"/>
            <a:endParaRPr lang="it-IT" sz="2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579742" y="772344"/>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97655552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9742" y="1636440"/>
            <a:ext cx="11413268" cy="6480720"/>
          </a:xfrm>
        </p:spPr>
        <p:txBody>
          <a:bodyPr/>
          <a:lstStyle/>
          <a:p>
            <a:pPr algn="just"/>
            <a:r>
              <a:rPr lang="it-IT" sz="2300" dirty="0">
                <a:solidFill>
                  <a:srgbClr val="FF0000"/>
                </a:solidFill>
              </a:rPr>
              <a:t>1.5. Profili di diritto intertemporale</a:t>
            </a:r>
          </a:p>
          <a:p>
            <a:pPr algn="just">
              <a:spcAft>
                <a:spcPts val="600"/>
              </a:spcAft>
            </a:pPr>
            <a:endParaRPr lang="it-IT" sz="2400" dirty="0"/>
          </a:p>
          <a:p>
            <a:pPr algn="just">
              <a:spcAft>
                <a:spcPts val="600"/>
              </a:spcAft>
            </a:pPr>
            <a:r>
              <a:rPr lang="it-IT" sz="2400" dirty="0"/>
              <a:t>La Corte costituzionale ha delineato lo statuto costituzionale della prescrizione, la cui disciplina deve rispondere ai seguenti parametri: </a:t>
            </a:r>
          </a:p>
          <a:p>
            <a:pPr marL="457200" indent="-457200" algn="just">
              <a:spcAft>
                <a:spcPts val="600"/>
              </a:spcAft>
              <a:buAutoNum type="alphaLcParenR"/>
            </a:pPr>
            <a:r>
              <a:rPr lang="it-IT" sz="2400" dirty="0"/>
              <a:t>sufficiente determinatezza della durata del tempo di prescrizione del reato (tale, ad esempio, non è stata considerata, dalla sentenza n. 115 del 2018, la cosiddetta «regola Taricco» di derivazione dalla giurisprudenza della Corte di Giustizia dell’unione Europea); </a:t>
            </a:r>
          </a:p>
          <a:p>
            <a:pPr marL="457200" indent="-457200" algn="just">
              <a:spcAft>
                <a:spcPts val="600"/>
              </a:spcAft>
              <a:buAutoNum type="alphaLcParenR"/>
            </a:pPr>
            <a:r>
              <a:rPr lang="it-IT" sz="2400" dirty="0"/>
              <a:t>irretroattività della norma di legge che, fissando la durata del tempo di prescrizione dei reati, ne allunghi il decorso ampliando in </a:t>
            </a:r>
            <a:r>
              <a:rPr lang="it-IT" sz="2400" dirty="0" err="1"/>
              <a:t>peius</a:t>
            </a:r>
            <a:r>
              <a:rPr lang="it-IT" sz="2400" dirty="0"/>
              <a:t> la perseguibilità del fatto commesso. </a:t>
            </a:r>
          </a:p>
          <a:p>
            <a:pPr marL="457200" indent="-457200" algn="just">
              <a:spcAft>
                <a:spcPts val="600"/>
              </a:spcAft>
              <a:buAutoNum type="alphaLcParenR"/>
            </a:pPr>
            <a:r>
              <a:rPr lang="it-IT" sz="2400" dirty="0"/>
              <a:t>retroattività, quale norma più favorevole ai sensi dell’art. 2 cod. </a:t>
            </a:r>
            <a:r>
              <a:rPr lang="it-IT" sz="2400" dirty="0" err="1"/>
              <a:t>pen</a:t>
            </a:r>
            <a:r>
              <a:rPr lang="it-IT" sz="2400" dirty="0"/>
              <a:t>., della norma che, invece, riduca la durata del tempo di prescrizione.</a:t>
            </a:r>
          </a:p>
          <a:p>
            <a:pPr algn="just">
              <a:spcAft>
                <a:spcPts val="600"/>
              </a:spcAft>
            </a:pPr>
            <a:endParaRPr lang="it-IT" sz="2400" dirty="0"/>
          </a:p>
          <a:p>
            <a:pPr algn="just"/>
            <a:endParaRPr lang="it-IT" sz="2600" dirty="0">
              <a:solidFill>
                <a:srgbClr val="FF0000"/>
              </a:solidFill>
            </a:endParaRPr>
          </a:p>
          <a:p>
            <a:pPr algn="just"/>
            <a:endParaRPr lang="it-IT" sz="2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579742" y="772344"/>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312037590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1708448"/>
            <a:ext cx="11413268" cy="6840760"/>
          </a:xfrm>
        </p:spPr>
        <p:txBody>
          <a:bodyPr/>
          <a:lstStyle/>
          <a:p>
            <a:pPr algn="l"/>
            <a:r>
              <a:rPr lang="it-IT" sz="2600" dirty="0">
                <a:solidFill>
                  <a:srgbClr val="FF0000"/>
                </a:solidFill>
              </a:rPr>
              <a:t>1.5. </a:t>
            </a:r>
            <a:r>
              <a:rPr lang="it-IT" sz="2800" dirty="0">
                <a:solidFill>
                  <a:srgbClr val="FF0000"/>
                </a:solidFill>
              </a:rPr>
              <a:t>Profili di diritto intertemporale</a:t>
            </a:r>
          </a:p>
          <a:p>
            <a:pPr algn="l"/>
            <a:endParaRPr lang="it-IT" sz="2800" dirty="0">
              <a:solidFill>
                <a:srgbClr val="FF0000"/>
              </a:solidFill>
            </a:endParaRPr>
          </a:p>
          <a:p>
            <a:pPr marL="457200" indent="-457200" algn="just">
              <a:buClr>
                <a:srgbClr val="FF0000"/>
              </a:buClr>
              <a:buFont typeface="Wingdings" panose="05000000000000000000" pitchFamily="2" charset="2"/>
              <a:buChar char="§"/>
            </a:pPr>
            <a:r>
              <a:rPr lang="it-IT" sz="2600" dirty="0"/>
              <a:t>Potrebbe, dunque, individuarsi il </a:t>
            </a:r>
            <a:r>
              <a:rPr lang="it-IT" sz="2600" dirty="0" err="1"/>
              <a:t>dies</a:t>
            </a:r>
            <a:r>
              <a:rPr lang="it-IT" sz="2600" dirty="0"/>
              <a:t> a quo di applicabilità dell’istituto della </a:t>
            </a:r>
            <a:r>
              <a:rPr lang="it-IT" sz="2600" b="1" dirty="0"/>
              <a:t>cessazione del corso della prescrizione</a:t>
            </a:r>
            <a:r>
              <a:rPr lang="it-IT" sz="2600" dirty="0"/>
              <a:t>, introdotto all’art. 161-bis, primo periodo, cod. </a:t>
            </a:r>
            <a:r>
              <a:rPr lang="it-IT" sz="2600" dirty="0" err="1"/>
              <a:t>pen</a:t>
            </a:r>
            <a:r>
              <a:rPr lang="it-IT" sz="2600" dirty="0"/>
              <a:t>., considerandone il rapporto di continuità normativa con l’omologa causa di sospensione legata alla sola pronuncia della sentenza di primo grado, prevista dall’art. 159, comma secondo, cod. </a:t>
            </a:r>
            <a:r>
              <a:rPr lang="it-IT" sz="2600" dirty="0" err="1"/>
              <a:t>pen</a:t>
            </a:r>
            <a:r>
              <a:rPr lang="it-IT" sz="2600" dirty="0"/>
              <a:t>. (disposizione introdotta dalla legge n. 3 del 2019 a far data dal 1° gennaio 2020). </a:t>
            </a:r>
          </a:p>
          <a:p>
            <a:pPr marL="457200" indent="-457200" algn="just">
              <a:buClr>
                <a:srgbClr val="FF0000"/>
              </a:buClr>
              <a:buFont typeface="Wingdings" panose="05000000000000000000" pitchFamily="2" charset="2"/>
              <a:buChar char="§"/>
            </a:pPr>
            <a:r>
              <a:rPr lang="it-IT" sz="2600" dirty="0"/>
              <a:t>Entrambi gli istituti contemplano una causa di blocco tendenzialmente definitivo (salva l’ipotesi dell’annullamento con rinvio) del decorso del tempo rilevante ai fini della prescrizione del reato. Partendo, dunque, da tale premessa e dalla identità strutturale dei due istituti, parrebbe dunque, coerente ritenere che l’istituto della cessazione del corso della prescrizione, previsto dall’art. 161-bis cod. </a:t>
            </a:r>
            <a:r>
              <a:rPr lang="it-IT" sz="2600" dirty="0" err="1"/>
              <a:t>pen</a:t>
            </a:r>
            <a:r>
              <a:rPr lang="it-IT" sz="2600" dirty="0"/>
              <a:t>., debba trovare applicazione, non dalla data di entrata in vigore della legge in commento, bensì, al pari della omologa causa di sospensione, in relazione ai reati commessi dal 1° gennaio 2020. </a:t>
            </a:r>
          </a:p>
          <a:p>
            <a:pPr marL="457200" indent="-457200" algn="just">
              <a:buClr>
                <a:srgbClr val="FF0000"/>
              </a:buClr>
              <a:buFont typeface="Wingdings" panose="05000000000000000000" pitchFamily="2" charset="2"/>
              <a:buChar char="§"/>
            </a:pPr>
            <a:endParaRPr lang="it-IT" sz="2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2427349293"/>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068488"/>
            <a:ext cx="11413268" cy="6480720"/>
          </a:xfrm>
        </p:spPr>
        <p:txBody>
          <a:bodyPr/>
          <a:lstStyle/>
          <a:p>
            <a:pPr algn="l"/>
            <a:r>
              <a:rPr lang="it-IT" sz="2600" dirty="0">
                <a:solidFill>
                  <a:srgbClr val="FF0000"/>
                </a:solidFill>
              </a:rPr>
              <a:t>1.5. </a:t>
            </a:r>
            <a:r>
              <a:rPr lang="it-IT" sz="2800" dirty="0">
                <a:solidFill>
                  <a:srgbClr val="FF0000"/>
                </a:solidFill>
              </a:rPr>
              <a:t>Profili di diritto intertemporale</a:t>
            </a:r>
          </a:p>
          <a:p>
            <a:pPr marL="457200" indent="-457200" algn="just">
              <a:buClr>
                <a:srgbClr val="FF0000"/>
              </a:buClr>
              <a:buFont typeface="Wingdings" panose="05000000000000000000" pitchFamily="2" charset="2"/>
              <a:buChar char="§"/>
            </a:pPr>
            <a:endParaRPr lang="it-IT" sz="2600" dirty="0"/>
          </a:p>
          <a:p>
            <a:pPr marL="457200" indent="-457200" algn="just">
              <a:buClr>
                <a:srgbClr val="FF0000"/>
              </a:buClr>
              <a:buFont typeface="Wingdings" panose="05000000000000000000" pitchFamily="2" charset="2"/>
              <a:buChar char="§"/>
            </a:pPr>
            <a:r>
              <a:rPr lang="it-IT" sz="2600" dirty="0"/>
              <a:t>Il </a:t>
            </a:r>
            <a:r>
              <a:rPr lang="it-IT" sz="2600" b="1" dirty="0"/>
              <a:t>ripristino del decreto di condanna </a:t>
            </a:r>
            <a:r>
              <a:rPr lang="it-IT" sz="2600" dirty="0"/>
              <a:t>quale atto interruttivo del corso della prescrizione è </a:t>
            </a:r>
            <a:r>
              <a:rPr lang="it-IT" sz="2600" b="1" dirty="0"/>
              <a:t>disciplina più favorevole </a:t>
            </a:r>
            <a:r>
              <a:rPr lang="it-IT" sz="2600" dirty="0"/>
              <a:t>rispetto a quella che prevedeva che esso ne bloccasse definitivamente il corso. La nuova disciplina ha perciò </a:t>
            </a:r>
            <a:r>
              <a:rPr lang="it-IT" sz="2600" b="1" dirty="0"/>
              <a:t>effetto retroattivo.</a:t>
            </a:r>
          </a:p>
          <a:p>
            <a:pPr marL="457200" indent="-457200" algn="just">
              <a:buClr>
                <a:srgbClr val="FF0000"/>
              </a:buClr>
              <a:buFont typeface="Wingdings" panose="05000000000000000000" pitchFamily="2" charset="2"/>
              <a:buChar char="§"/>
            </a:pPr>
            <a:endParaRPr lang="it-IT" sz="2600" dirty="0"/>
          </a:p>
          <a:p>
            <a:pPr marL="457200" indent="-457200" algn="just">
              <a:buClr>
                <a:srgbClr val="FF0000"/>
              </a:buClr>
              <a:buFont typeface="Wingdings" panose="05000000000000000000" pitchFamily="2" charset="2"/>
              <a:buChar char="§"/>
            </a:pPr>
            <a:endParaRPr lang="it-IT" sz="2600" dirty="0"/>
          </a:p>
          <a:p>
            <a:pPr marL="457200" indent="-457200" algn="just">
              <a:buClr>
                <a:srgbClr val="FF0000"/>
              </a:buClr>
              <a:buFont typeface="Wingdings" panose="05000000000000000000" pitchFamily="2" charset="2"/>
              <a:buChar char="§"/>
            </a:pPr>
            <a:r>
              <a:rPr lang="it-IT" sz="2600" b="1" dirty="0"/>
              <a:t>Processo </a:t>
            </a:r>
            <a:r>
              <a:rPr lang="it-IT" sz="2600" b="1" i="1" dirty="0"/>
              <a:t>in </a:t>
            </a:r>
            <a:r>
              <a:rPr lang="it-IT" sz="2600" b="1" i="1" dirty="0" err="1"/>
              <a:t>absentia</a:t>
            </a:r>
            <a:r>
              <a:rPr lang="it-IT" sz="2600" dirty="0"/>
              <a:t>: l’abrogazione della durata massima della sospensione prevista dall’art. 159, co. 4, c.p. determina un </a:t>
            </a:r>
            <a:r>
              <a:rPr lang="it-IT" sz="2600" b="1" dirty="0"/>
              <a:t>trattamento più sfavorevole</a:t>
            </a:r>
            <a:r>
              <a:rPr lang="it-IT" sz="2600" dirty="0"/>
              <a:t>. Essa, pertanto, </a:t>
            </a:r>
            <a:r>
              <a:rPr lang="it-IT" sz="2600" b="1" dirty="0"/>
              <a:t>non</a:t>
            </a:r>
            <a:r>
              <a:rPr lang="it-IT" sz="2600" dirty="0"/>
              <a:t> si applica </a:t>
            </a:r>
            <a:r>
              <a:rPr lang="it-IT" sz="2600" b="1" dirty="0"/>
              <a:t>retroattivamente</a:t>
            </a:r>
            <a:r>
              <a:rPr lang="it-IT" sz="2600" dirty="0"/>
              <a:t>.</a:t>
            </a:r>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187805654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325936" y="2500536"/>
            <a:ext cx="8136904" cy="6984776"/>
          </a:xfrm>
        </p:spPr>
        <p:txBody>
          <a:bodyPr/>
          <a:lstStyle/>
          <a:p>
            <a:pPr algn="just"/>
            <a:endParaRPr lang="it-IT" sz="2400" b="1" cap="all" dirty="0">
              <a:solidFill>
                <a:srgbClr val="FF0000"/>
              </a:solidFill>
            </a:endParaRPr>
          </a:p>
          <a:p>
            <a:pPr algn="just"/>
            <a:r>
              <a:rPr lang="it-IT" sz="2400" dirty="0">
                <a:solidFill>
                  <a:schemeClr val="bg1">
                    <a:lumMod val="50000"/>
                  </a:schemeClr>
                </a:solidFill>
              </a:rPr>
              <a:t>2.1. </a:t>
            </a:r>
            <a:r>
              <a:rPr lang="it-IT" sz="2400" dirty="0"/>
              <a:t>Premessa. Gli aspetti fondamentali dell’istituto</a:t>
            </a:r>
          </a:p>
          <a:p>
            <a:pPr algn="just"/>
            <a:endParaRPr lang="it-IT" sz="2400" dirty="0"/>
          </a:p>
          <a:p>
            <a:pPr algn="just"/>
            <a:r>
              <a:rPr lang="it-IT" sz="2400" dirty="0">
                <a:solidFill>
                  <a:schemeClr val="bg1">
                    <a:lumMod val="50000"/>
                  </a:schemeClr>
                </a:solidFill>
              </a:rPr>
              <a:t>2.2. </a:t>
            </a:r>
            <a:r>
              <a:rPr lang="it-IT" sz="2400" dirty="0"/>
              <a:t>Disciplina transitoria dell’improcedibilità e profili di legittimità costituzionale.</a:t>
            </a:r>
          </a:p>
          <a:p>
            <a:pPr algn="just"/>
            <a:endParaRPr lang="it-IT" sz="2400" dirty="0"/>
          </a:p>
          <a:p>
            <a:pPr algn="just"/>
            <a:r>
              <a:rPr lang="it-IT" sz="2400" dirty="0">
                <a:solidFill>
                  <a:schemeClr val="bg1">
                    <a:lumMod val="50000"/>
                  </a:schemeClr>
                </a:solidFill>
              </a:rPr>
              <a:t>2.3. </a:t>
            </a:r>
            <a:r>
              <a:rPr lang="it-IT" sz="2400" dirty="0"/>
              <a:t>La prevalenza degli esiti assolutori sull’improcedibilità</a:t>
            </a:r>
          </a:p>
          <a:p>
            <a:pPr algn="just"/>
            <a:endParaRPr lang="it-IT" sz="2400" dirty="0"/>
          </a:p>
          <a:p>
            <a:pPr algn="just"/>
            <a:r>
              <a:rPr lang="it-IT" sz="2400" dirty="0">
                <a:solidFill>
                  <a:schemeClr val="bg1">
                    <a:lumMod val="50000"/>
                  </a:schemeClr>
                </a:solidFill>
              </a:rPr>
              <a:t>2.4. </a:t>
            </a:r>
            <a:r>
              <a:rPr lang="it-IT" sz="2400" dirty="0"/>
              <a:t>Le proroghe</a:t>
            </a:r>
          </a:p>
          <a:p>
            <a:pPr algn="just"/>
            <a:endParaRPr lang="it-IT" sz="2400" dirty="0">
              <a:solidFill>
                <a:schemeClr val="bg1">
                  <a:lumMod val="50000"/>
                </a:schemeClr>
              </a:solidFill>
            </a:endParaRPr>
          </a:p>
          <a:p>
            <a:pPr algn="just"/>
            <a:r>
              <a:rPr lang="it-IT" sz="2400" dirty="0">
                <a:solidFill>
                  <a:schemeClr val="bg1">
                    <a:lumMod val="50000"/>
                  </a:schemeClr>
                </a:solidFill>
              </a:rPr>
              <a:t>2.5. </a:t>
            </a:r>
            <a:r>
              <a:rPr lang="it-IT" sz="2400" dirty="0"/>
              <a:t>La sospensione dei termini del giudizio di impugnazione</a:t>
            </a:r>
          </a:p>
          <a:p>
            <a:pPr algn="just"/>
            <a:endParaRPr lang="it-IT" sz="2400" dirty="0"/>
          </a:p>
          <a:p>
            <a:pPr algn="just"/>
            <a:r>
              <a:rPr lang="it-IT" sz="2400" dirty="0">
                <a:solidFill>
                  <a:schemeClr val="bg1">
                    <a:lumMod val="50000"/>
                  </a:schemeClr>
                </a:solidFill>
              </a:rPr>
              <a:t>2.6. </a:t>
            </a:r>
            <a:r>
              <a:rPr lang="it-IT" sz="2400" dirty="0"/>
              <a:t>L’annullamento con rinvio al giudice dell’appello</a:t>
            </a:r>
          </a:p>
          <a:p>
            <a:pPr algn="just"/>
            <a:endParaRPr lang="it-IT" sz="2400" dirty="0">
              <a:solidFill>
                <a:schemeClr val="bg1">
                  <a:lumMod val="50000"/>
                </a:schemeClr>
              </a:solidFill>
            </a:endParaRPr>
          </a:p>
          <a:p>
            <a:pPr algn="just"/>
            <a:r>
              <a:rPr lang="it-IT" sz="2400" dirty="0">
                <a:solidFill>
                  <a:schemeClr val="bg1">
                    <a:lumMod val="50000"/>
                  </a:schemeClr>
                </a:solidFill>
              </a:rPr>
              <a:t>2.7. </a:t>
            </a:r>
            <a:r>
              <a:rPr lang="it-IT" sz="2400" dirty="0"/>
              <a:t>Le decisioni sugli effetti civili e gli effetti sulla confisca</a:t>
            </a:r>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700" b="1" cap="all" dirty="0">
                <a:solidFill>
                  <a:srgbClr val="FF0000"/>
                </a:solidFill>
              </a:rPr>
              <a:t>2 - </a:t>
            </a:r>
            <a:r>
              <a:rPr lang="it-IT" sz="2700" b="1" i="1" cap="all" dirty="0">
                <a:solidFill>
                  <a:srgbClr val="FF0000"/>
                </a:solidFill>
              </a:rPr>
              <a:t>L’improcedibilità dell’azione penale per superamento dei termini di durata massima del giudizio di impugnazione (art. 344 bis c.p.p.)</a:t>
            </a:r>
            <a:endParaRPr lang="it-IT" sz="2700" i="1" dirty="0"/>
          </a:p>
        </p:txBody>
      </p:sp>
    </p:spTree>
    <p:extLst>
      <p:ext uri="{BB962C8B-B14F-4D97-AF65-F5344CB8AC3E}">
        <p14:creationId xmlns:p14="http://schemas.microsoft.com/office/powerpoint/2010/main" val="195158371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13768" y="2500536"/>
            <a:ext cx="11521280" cy="6984776"/>
          </a:xfrm>
        </p:spPr>
        <p:txBody>
          <a:bodyPr/>
          <a:lstStyle/>
          <a:p>
            <a:pPr algn="just"/>
            <a:r>
              <a:rPr lang="it-IT" sz="2400" dirty="0">
                <a:solidFill>
                  <a:schemeClr val="bg1">
                    <a:lumMod val="50000"/>
                  </a:schemeClr>
                </a:solidFill>
              </a:rPr>
              <a:t>2.1. Premessa. Gli aspetti fondamentali dell’istituto</a:t>
            </a:r>
          </a:p>
          <a:p>
            <a:pPr algn="just"/>
            <a:endParaRPr lang="it-IT" sz="2400" dirty="0">
              <a:solidFill>
                <a:schemeClr val="bg1">
                  <a:lumMod val="50000"/>
                </a:schemeClr>
              </a:solidFill>
            </a:endParaRPr>
          </a:p>
          <a:p>
            <a:pPr algn="just"/>
            <a:r>
              <a:rPr lang="it-IT" sz="2400" dirty="0"/>
              <a:t>La </a:t>
            </a:r>
            <a:r>
              <a:rPr lang="it-IT" sz="2400" b="1" dirty="0"/>
              <a:t>finalità</a:t>
            </a:r>
            <a:r>
              <a:rPr lang="it-IT" sz="2400" dirty="0"/>
              <a:t> dell’istituto è di </a:t>
            </a:r>
            <a:r>
              <a:rPr lang="it-IT" sz="2400" b="1" dirty="0"/>
              <a:t>garantire</a:t>
            </a:r>
            <a:r>
              <a:rPr lang="it-IT" sz="2400" dirty="0"/>
              <a:t> il principio costituzionale </a:t>
            </a:r>
            <a:r>
              <a:rPr lang="it-IT" sz="2400" b="1" dirty="0"/>
              <a:t>della ragionevole durata del processo</a:t>
            </a:r>
            <a:r>
              <a:rPr lang="it-IT" sz="2400" dirty="0"/>
              <a:t> e, al tempo stesso, </a:t>
            </a:r>
            <a:r>
              <a:rPr lang="it-IT" sz="2400" b="1" dirty="0"/>
              <a:t>incentivare la riduzione </a:t>
            </a:r>
            <a:r>
              <a:rPr lang="it-IT" sz="2400" dirty="0"/>
              <a:t>dei tempi medi di celebrazione dei giudizi di impugnazione.</a:t>
            </a:r>
          </a:p>
          <a:p>
            <a:pPr algn="just"/>
            <a:endParaRPr lang="it-IT" sz="2400" dirty="0"/>
          </a:p>
          <a:p>
            <a:pPr algn="just"/>
            <a:r>
              <a:rPr lang="it-IT" sz="2400" dirty="0"/>
              <a:t>L’istituto in esame ha </a:t>
            </a:r>
            <a:r>
              <a:rPr lang="it-IT" sz="2400" b="1" dirty="0"/>
              <a:t>rilevanza per il Tribunale quale giudice di appello </a:t>
            </a:r>
            <a:r>
              <a:rPr lang="it-IT" sz="2400" dirty="0"/>
              <a:t>rispetto alle decisioni del Giudice di Pace.</a:t>
            </a:r>
          </a:p>
          <a:p>
            <a:pPr algn="just"/>
            <a:endParaRPr lang="it-IT" sz="2400" dirty="0"/>
          </a:p>
          <a:p>
            <a:pPr algn="just"/>
            <a:r>
              <a:rPr lang="it-IT" sz="2400" b="1" dirty="0"/>
              <a:t>Regola fondamentale: </a:t>
            </a:r>
            <a:r>
              <a:rPr lang="it-IT" sz="2400" dirty="0"/>
              <a:t>la mancata definizione del giudizio di appello entro il termine di due anni e del giudizio di cassazione entro il termine di un anno – cioè entro i termini di ragionevole durata del processo previsti, per quei gradi di giudizio, dalla legge Pinto (art. 2, co. 2 bis l. 24 marzo 2001, n. 89) – “</a:t>
            </a:r>
            <a:r>
              <a:rPr lang="it-IT" sz="2400" b="1" i="1" dirty="0"/>
              <a:t>costituisce causa di improcedibilità dell’azione penale</a:t>
            </a:r>
            <a:r>
              <a:rPr lang="it-IT" sz="2400" dirty="0"/>
              <a:t>”.</a:t>
            </a:r>
          </a:p>
          <a:p>
            <a:pPr algn="just"/>
            <a:endParaRPr lang="it-IT" sz="24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700" b="1" cap="all" dirty="0">
                <a:solidFill>
                  <a:srgbClr val="FF0000"/>
                </a:solidFill>
              </a:rPr>
              <a:t>2 - </a:t>
            </a:r>
            <a:r>
              <a:rPr lang="it-IT" sz="2700" b="1" i="1" cap="all" dirty="0">
                <a:solidFill>
                  <a:srgbClr val="FF0000"/>
                </a:solidFill>
              </a:rPr>
              <a:t>L’improcedibilità dell’azione penale per superamento dei termini di durata   massima del giudizio di impugnazione (art. 344 bis c.p.p.)</a:t>
            </a:r>
            <a:endParaRPr lang="it-IT" sz="2700" i="1" dirty="0"/>
          </a:p>
        </p:txBody>
      </p:sp>
    </p:spTree>
    <p:extLst>
      <p:ext uri="{BB962C8B-B14F-4D97-AF65-F5344CB8AC3E}">
        <p14:creationId xmlns:p14="http://schemas.microsoft.com/office/powerpoint/2010/main" val="31382363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13768" y="2500536"/>
            <a:ext cx="11521280" cy="6120680"/>
          </a:xfrm>
        </p:spPr>
        <p:txBody>
          <a:bodyPr/>
          <a:lstStyle/>
          <a:p>
            <a:pPr algn="just"/>
            <a:r>
              <a:rPr lang="it-IT" sz="2600" dirty="0">
                <a:solidFill>
                  <a:schemeClr val="bg1">
                    <a:lumMod val="50000"/>
                  </a:schemeClr>
                </a:solidFill>
              </a:rPr>
              <a:t>2.1. Premessa. Gli aspetti fondamentali dell’istituto</a:t>
            </a:r>
          </a:p>
          <a:p>
            <a:pPr algn="just"/>
            <a:endParaRPr lang="it-IT" sz="2600" dirty="0">
              <a:solidFill>
                <a:schemeClr val="bg1">
                  <a:lumMod val="50000"/>
                </a:schemeClr>
              </a:solidFill>
            </a:endParaRPr>
          </a:p>
          <a:p>
            <a:pPr algn="just">
              <a:spcBef>
                <a:spcPts val="0"/>
              </a:spcBef>
              <a:spcAft>
                <a:spcPts val="600"/>
              </a:spcAft>
              <a:buClr>
                <a:srgbClr val="FF0000"/>
              </a:buClr>
            </a:pPr>
            <a:endParaRPr lang="it-IT" sz="2600" dirty="0">
              <a:highlight>
                <a:srgbClr val="FFFF00"/>
              </a:highlight>
            </a:endParaRPr>
          </a:p>
          <a:p>
            <a:pPr marL="457200" indent="-457200" algn="just">
              <a:spcBef>
                <a:spcPts val="0"/>
              </a:spcBef>
              <a:spcAft>
                <a:spcPts val="600"/>
              </a:spcAft>
              <a:buClr>
                <a:srgbClr val="FF0000"/>
              </a:buClr>
              <a:buFont typeface="Wingdings" panose="05000000000000000000" pitchFamily="2" charset="2"/>
              <a:buChar char="§"/>
            </a:pPr>
            <a:r>
              <a:rPr lang="it-IT" sz="2600" dirty="0"/>
              <a:t>I </a:t>
            </a:r>
            <a:r>
              <a:rPr lang="it-IT" sz="2600" b="1" dirty="0"/>
              <a:t>termini decorrono dal novantesimo giorno successivo alla scadenza del termine per il deposito della sentenza</a:t>
            </a:r>
            <a:r>
              <a:rPr lang="it-IT" sz="2600" dirty="0"/>
              <a:t>, previsto dall’art. 544 c.p.p., eventualmente prorogato ex art. 154 disp. att. c.p.p.</a:t>
            </a:r>
          </a:p>
          <a:p>
            <a:pPr marL="457200" indent="-457200" algn="just">
              <a:spcBef>
                <a:spcPts val="0"/>
              </a:spcBef>
              <a:spcAft>
                <a:spcPts val="600"/>
              </a:spcAft>
              <a:buClr>
                <a:srgbClr val="FF0000"/>
              </a:buClr>
              <a:buFont typeface="Wingdings" panose="05000000000000000000" pitchFamily="2" charset="2"/>
              <a:buChar char="§"/>
            </a:pPr>
            <a:endParaRPr lang="it-IT" sz="2600" b="1" dirty="0"/>
          </a:p>
          <a:p>
            <a:pPr marL="457200" indent="-457200" algn="just">
              <a:spcBef>
                <a:spcPts val="0"/>
              </a:spcBef>
              <a:spcAft>
                <a:spcPts val="600"/>
              </a:spcAft>
              <a:buClr>
                <a:srgbClr val="FF0000"/>
              </a:buClr>
              <a:buFont typeface="Wingdings" panose="05000000000000000000" pitchFamily="2" charset="2"/>
              <a:buChar char="§"/>
            </a:pPr>
            <a:endParaRPr lang="it-IT" sz="2600" b="1" dirty="0"/>
          </a:p>
          <a:p>
            <a:pPr marL="457200" indent="-457200" algn="just">
              <a:spcBef>
                <a:spcPts val="0"/>
              </a:spcBef>
              <a:spcAft>
                <a:spcPts val="600"/>
              </a:spcAft>
              <a:buClr>
                <a:srgbClr val="FF0000"/>
              </a:buClr>
              <a:buFont typeface="Wingdings" panose="05000000000000000000" pitchFamily="2" charset="2"/>
              <a:buChar char="§"/>
            </a:pPr>
            <a:r>
              <a:rPr lang="it-IT" sz="2600" b="1" dirty="0"/>
              <a:t>Criticità</a:t>
            </a:r>
            <a:r>
              <a:rPr lang="it-IT" sz="2600" dirty="0"/>
              <a:t>: il ritardo nel deposito della motivazione e nella trasmissione dei fascicoli erodono il margine di tempo per la definizione dei giudizi di impugnazione.</a:t>
            </a:r>
          </a:p>
          <a:p>
            <a:pPr algn="just"/>
            <a:endParaRPr lang="it-IT" sz="24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700" b="1" cap="all" dirty="0">
                <a:solidFill>
                  <a:srgbClr val="FF0000"/>
                </a:solidFill>
              </a:rPr>
              <a:t>2 - </a:t>
            </a:r>
            <a:r>
              <a:rPr lang="it-IT" sz="2700" b="1" i="1" cap="all" dirty="0">
                <a:solidFill>
                  <a:srgbClr val="FF0000"/>
                </a:solidFill>
              </a:rPr>
              <a:t>L’improcedibilità dell’azione penale per superamento dei termini di durata   massima del giudizio di impugnazione (art. 344 bis c.p.p.)</a:t>
            </a:r>
            <a:endParaRPr lang="it-IT" sz="2700" i="1" dirty="0"/>
          </a:p>
        </p:txBody>
      </p:sp>
    </p:spTree>
    <p:extLst>
      <p:ext uri="{BB962C8B-B14F-4D97-AF65-F5344CB8AC3E}">
        <p14:creationId xmlns:p14="http://schemas.microsoft.com/office/powerpoint/2010/main" val="94866073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93288" cy="6546237"/>
          </a:xfrm>
        </p:spPr>
        <p:txBody>
          <a:bodyPr/>
          <a:lstStyle/>
          <a:p>
            <a:pPr algn="just"/>
            <a:r>
              <a:rPr lang="it-IT" sz="2600" dirty="0">
                <a:solidFill>
                  <a:schemeClr val="bg1">
                    <a:lumMod val="50000"/>
                  </a:schemeClr>
                </a:solidFill>
              </a:rPr>
              <a:t>2.2. Disciplina transitoria dell’improcedibilità e profili di legittimità costituzionale</a:t>
            </a:r>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b="1" dirty="0"/>
              <a:t>La nuova disciplina si applica ai soli procedimenti di impugnazione che hanno a oggetto reati commessi a far data dal 1°gennaio 2020</a:t>
            </a:r>
            <a:r>
              <a:rPr lang="it-IT" sz="2400" dirty="0"/>
              <a:t>, data di entrata in vigore della prescrizione delineata dalla legge Bonafede (l. n. 3/2019). </a:t>
            </a:r>
          </a:p>
          <a:p>
            <a:pPr algn="just"/>
            <a:endParaRPr lang="it-IT" sz="2400" b="1" dirty="0"/>
          </a:p>
          <a:p>
            <a:pPr algn="just">
              <a:buClr>
                <a:srgbClr val="FF0000"/>
              </a:buClr>
            </a:pPr>
            <a:r>
              <a:rPr lang="it-IT" sz="2400" b="1" dirty="0"/>
              <a:t>Nei procedimenti </a:t>
            </a:r>
            <a:r>
              <a:rPr lang="it-IT" sz="2400" dirty="0"/>
              <a:t>per fatti commessi dopo il 1° gennaio 2020, nei quali, al 19 ottobre 2021 – data di entrata in vigore della Legge n. 134/2021 </a:t>
            </a:r>
            <a:r>
              <a:rPr lang="it-IT" sz="2400" b="1" dirty="0"/>
              <a:t>– siano già pervenuti al giudice dell’appello o alla Corte di cassazione gli atti trasmess</a:t>
            </a:r>
            <a:r>
              <a:rPr lang="it-IT" sz="2400" dirty="0"/>
              <a:t>i ai sensi dell'articolo 590 del codice di procedura penale, i </a:t>
            </a:r>
            <a:r>
              <a:rPr lang="it-IT" sz="2400" b="1" dirty="0"/>
              <a:t>termini di durata massima d cui all’art. 344 bis c.p.p. decorrono dalla data di entrata in vigore della legge stessa</a:t>
            </a:r>
            <a:r>
              <a:rPr lang="it-IT" sz="2400" dirty="0"/>
              <a:t>.</a:t>
            </a:r>
          </a:p>
          <a:p>
            <a:pPr marL="342900" indent="-342900" algn="just">
              <a:buClr>
                <a:srgbClr val="FF0000"/>
              </a:buClr>
              <a:buFont typeface="Wingdings" panose="05000000000000000000" pitchFamily="2" charset="2"/>
              <a:buChar char="§"/>
            </a:pPr>
            <a:endParaRPr lang="it-IT" sz="2400" b="1" dirty="0"/>
          </a:p>
          <a:p>
            <a:pPr algn="just">
              <a:buClr>
                <a:srgbClr val="FF0000"/>
              </a:buClr>
            </a:pPr>
            <a:r>
              <a:rPr lang="it-IT" sz="2400" b="1" dirty="0"/>
              <a:t>Nei procedimenti </a:t>
            </a:r>
            <a:r>
              <a:rPr lang="it-IT" sz="2400" dirty="0"/>
              <a:t>per fatti commessi dopo il 1° gennaio 2020, </a:t>
            </a:r>
            <a:r>
              <a:rPr lang="it-IT" sz="2400" b="1" dirty="0"/>
              <a:t>nei quali l’impugnazione è proposta entro il 31 dicembre 2024, i </a:t>
            </a:r>
            <a:r>
              <a:rPr lang="it-IT" sz="2400" dirty="0"/>
              <a:t>termini previsti dall’art. 344-bis c.p.p. sono, rispettivamente, di </a:t>
            </a:r>
            <a:r>
              <a:rPr lang="it-IT" sz="2400" b="1" dirty="0"/>
              <a:t>tre anni </a:t>
            </a:r>
            <a:r>
              <a:rPr lang="it-IT" sz="2400" dirty="0"/>
              <a:t>per il giudizio di appello e di un </a:t>
            </a:r>
            <a:r>
              <a:rPr lang="it-IT" sz="2400" b="1" dirty="0"/>
              <a:t>anno e sei mesi </a:t>
            </a:r>
            <a:r>
              <a:rPr lang="it-IT" sz="2400" dirty="0"/>
              <a:t>per il giudizio di cassazione.</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28554353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41960" y="1132384"/>
            <a:ext cx="7344816" cy="7340471"/>
          </a:xfrm>
          <a:prstGeom prst="rect">
            <a:avLst/>
          </a:prstGeom>
        </p:spPr>
        <p:txBody>
          <a:bodyPr wrap="square">
            <a:spAutoFit/>
          </a:bodyPr>
          <a:lstStyle/>
          <a:p>
            <a:r>
              <a:rPr lang="it-IT" sz="2800" b="1" dirty="0">
                <a:solidFill>
                  <a:srgbClr val="FF0000"/>
                </a:solidFill>
              </a:rPr>
              <a:t>INDICE</a:t>
            </a:r>
          </a:p>
          <a:p>
            <a:endParaRPr lang="it-IT" sz="2800" b="1" dirty="0">
              <a:solidFill>
                <a:srgbClr val="FF0000"/>
              </a:solidFill>
            </a:endParaRPr>
          </a:p>
          <a:p>
            <a:pPr marL="457200" indent="-457200" algn="just">
              <a:spcAft>
                <a:spcPts val="600"/>
              </a:spcAft>
              <a:buClr>
                <a:srgbClr val="FF0000"/>
              </a:buClr>
              <a:buFont typeface="Wingdings" panose="05000000000000000000" pitchFamily="2" charset="2"/>
              <a:buChar char="§"/>
            </a:pPr>
            <a:r>
              <a:rPr lang="it-IT" sz="2600" dirty="0"/>
              <a:t>Premessa</a:t>
            </a:r>
          </a:p>
          <a:p>
            <a:pPr marL="514350" indent="-514350" algn="just">
              <a:spcAft>
                <a:spcPts val="600"/>
              </a:spcAft>
              <a:buClr>
                <a:srgbClr val="FF0000"/>
              </a:buClr>
              <a:buFont typeface="+mj-lt"/>
              <a:buAutoNum type="arabicPeriod"/>
            </a:pPr>
            <a:r>
              <a:rPr lang="it-IT" sz="2600" dirty="0"/>
              <a:t>La prescrizione del reato</a:t>
            </a:r>
          </a:p>
          <a:p>
            <a:pPr marL="514350" indent="-514350" algn="just">
              <a:spcAft>
                <a:spcPts val="600"/>
              </a:spcAft>
              <a:buClr>
                <a:srgbClr val="FF0000"/>
              </a:buClr>
              <a:buFont typeface="+mj-lt"/>
              <a:buAutoNum type="arabicPeriod"/>
            </a:pPr>
            <a:r>
              <a:rPr lang="it-IT" sz="2600" dirty="0"/>
              <a:t>L’improcedibilità dell’azione penale per superamento dei termini di durata   massima del giudizio di impugnazione (</a:t>
            </a:r>
            <a:r>
              <a:rPr lang="de-DE" sz="2600" dirty="0"/>
              <a:t>art. 344 bis </a:t>
            </a:r>
            <a:r>
              <a:rPr lang="de-DE" sz="2600" dirty="0" err="1"/>
              <a:t>c.p.p</a:t>
            </a:r>
            <a:r>
              <a:rPr lang="de-DE" sz="2600" dirty="0"/>
              <a:t>.)</a:t>
            </a:r>
            <a:endParaRPr lang="it-IT" sz="2600" dirty="0"/>
          </a:p>
          <a:p>
            <a:pPr marL="514350" indent="-514350" algn="just">
              <a:spcAft>
                <a:spcPts val="600"/>
              </a:spcAft>
              <a:buClr>
                <a:srgbClr val="FF0000"/>
              </a:buClr>
              <a:buFont typeface="+mj-lt"/>
              <a:buAutoNum type="arabicPeriod"/>
            </a:pPr>
            <a:r>
              <a:rPr lang="it-IT" sz="2600" dirty="0"/>
              <a:t>L’identificazione dell’indagato e dell’imputato con cittadinanza ignota, apolide, extracomunitario o comunitario privo di codice fiscale (codice unico identificativo e cartellino fotodattiloscopico)</a:t>
            </a:r>
          </a:p>
          <a:p>
            <a:pPr marL="514350" indent="-514350" algn="just">
              <a:spcAft>
                <a:spcPts val="600"/>
              </a:spcAft>
              <a:buClr>
                <a:srgbClr val="FF0000"/>
              </a:buClr>
              <a:buFont typeface="+mj-lt"/>
              <a:buAutoNum type="arabicPeriod"/>
            </a:pPr>
            <a:r>
              <a:rPr lang="it-IT" sz="2600" dirty="0"/>
              <a:t>Violenza domestica e di genere</a:t>
            </a:r>
          </a:p>
          <a:p>
            <a:pPr marL="514350" indent="-514350" algn="just">
              <a:spcAft>
                <a:spcPts val="600"/>
              </a:spcAft>
              <a:buClr>
                <a:srgbClr val="FF0000"/>
              </a:buClr>
              <a:buFont typeface="+mj-lt"/>
              <a:buAutoNum type="arabicPeriod"/>
            </a:pPr>
            <a:r>
              <a:rPr lang="it-IT" sz="2600" dirty="0"/>
              <a:t>Le comunicazioni al difensore di impugnazioni, dichiarazioni e richieste di persone detenute o internate</a:t>
            </a:r>
          </a:p>
        </p:txBody>
      </p:sp>
    </p:spTree>
    <p:extLst>
      <p:ext uri="{BB962C8B-B14F-4D97-AF65-F5344CB8AC3E}">
        <p14:creationId xmlns:p14="http://schemas.microsoft.com/office/powerpoint/2010/main" val="230413788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93288" cy="6546237"/>
          </a:xfrm>
        </p:spPr>
        <p:txBody>
          <a:bodyPr/>
          <a:lstStyle/>
          <a:p>
            <a:pPr algn="just"/>
            <a:r>
              <a:rPr lang="it-IT" sz="2600" dirty="0">
                <a:solidFill>
                  <a:schemeClr val="bg1">
                    <a:lumMod val="50000"/>
                  </a:schemeClr>
                </a:solidFill>
              </a:rPr>
              <a:t>2.2. Disciplina transitoria dell’improcedibilità e profili di legittimità costituzionale</a:t>
            </a:r>
            <a:endParaRPr lang="it-IT" sz="2600" i="1" dirty="0">
              <a:solidFill>
                <a:schemeClr val="bg1">
                  <a:lumMod val="50000"/>
                </a:schemeClr>
              </a:solidFill>
            </a:endParaRPr>
          </a:p>
          <a:p>
            <a:pPr algn="just"/>
            <a:endParaRPr lang="it-IT" sz="2600" dirty="0">
              <a:solidFill>
                <a:schemeClr val="bg1">
                  <a:lumMod val="50000"/>
                </a:schemeClr>
              </a:solidFill>
            </a:endParaRPr>
          </a:p>
          <a:p>
            <a:pPr algn="just"/>
            <a:endParaRPr lang="it-IT" sz="2600" dirty="0">
              <a:solidFill>
                <a:schemeClr val="bg1">
                  <a:lumMod val="50000"/>
                </a:schemeClr>
              </a:solidFill>
            </a:endParaRPr>
          </a:p>
          <a:p>
            <a:pPr algn="just"/>
            <a:r>
              <a:rPr lang="it-IT" sz="2600" b="1" dirty="0"/>
              <a:t>Si è discusso </a:t>
            </a:r>
            <a:r>
              <a:rPr lang="it-IT" sz="2600" dirty="0"/>
              <a:t>sulla possibilità di estendere l’ambito di applicazione della norma anche ai reati commessi prima del 1° gennaio 2020, ancorando le soluzioni ipotizzabili alla natura sostanziale o processuale dell’istituto. </a:t>
            </a:r>
          </a:p>
          <a:p>
            <a:pPr algn="just"/>
            <a:endParaRPr lang="it-IT" sz="2600" dirty="0">
              <a:solidFill>
                <a:schemeClr val="bg1">
                  <a:lumMod val="50000"/>
                </a:schemeClr>
              </a:solidFill>
            </a:endParaRPr>
          </a:p>
          <a:p>
            <a:pPr algn="just"/>
            <a:endParaRPr lang="it-IT" sz="2600" dirty="0">
              <a:solidFill>
                <a:schemeClr val="bg1">
                  <a:lumMod val="50000"/>
                </a:schemeClr>
              </a:solidFill>
            </a:endParaRPr>
          </a:p>
          <a:p>
            <a:pPr algn="just"/>
            <a:endParaRPr lang="it-IT" sz="2600" dirty="0">
              <a:solidFill>
                <a:schemeClr val="bg1">
                  <a:lumMod val="50000"/>
                </a:schemeClr>
              </a:solidFill>
            </a:endParaRPr>
          </a:p>
          <a:p>
            <a:pPr algn="just"/>
            <a:endParaRPr lang="it-IT" sz="26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132656977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93288" cy="6546237"/>
          </a:xfrm>
        </p:spPr>
        <p:txBody>
          <a:bodyPr/>
          <a:lstStyle/>
          <a:p>
            <a:pPr algn="just"/>
            <a:r>
              <a:rPr lang="it-IT" sz="2600" dirty="0">
                <a:solidFill>
                  <a:schemeClr val="bg1">
                    <a:lumMod val="50000"/>
                  </a:schemeClr>
                </a:solidFill>
              </a:rPr>
              <a:t>2.2. Disciplina transitoria dell’improcedibilità e profili di legittimità costituzionale</a:t>
            </a:r>
          </a:p>
          <a:p>
            <a:pPr algn="just"/>
            <a:endParaRPr lang="it-IT" sz="2600" dirty="0">
              <a:solidFill>
                <a:schemeClr val="bg1">
                  <a:lumMod val="50000"/>
                </a:schemeClr>
              </a:solidFill>
            </a:endParaRPr>
          </a:p>
          <a:p>
            <a:pPr algn="just">
              <a:spcBef>
                <a:spcPts val="0"/>
              </a:spcBef>
              <a:spcAft>
                <a:spcPts val="600"/>
              </a:spcAft>
            </a:pPr>
            <a:r>
              <a:rPr lang="it-IT" sz="2400" dirty="0"/>
              <a:t>In sintesi, per un primo orientamento, l’istituto, pur qualificato come “causa di improcedibilità”, ha natura sostanziale o, comunque, mista, incidendo, al pari della prescrizione, sulla punibilità dell’imputato. </a:t>
            </a:r>
          </a:p>
          <a:p>
            <a:pPr algn="just">
              <a:spcBef>
                <a:spcPts val="0"/>
              </a:spcBef>
              <a:spcAft>
                <a:spcPts val="600"/>
              </a:spcAft>
            </a:pPr>
            <a:endParaRPr lang="it-IT" sz="2400" dirty="0"/>
          </a:p>
          <a:p>
            <a:pPr algn="just">
              <a:spcBef>
                <a:spcPts val="0"/>
              </a:spcBef>
              <a:spcAft>
                <a:spcPts val="600"/>
              </a:spcAft>
            </a:pPr>
            <a:r>
              <a:rPr lang="it-IT" sz="2400" dirty="0"/>
              <a:t>Seguendo tale impostazione ermeneutica, dunque, </a:t>
            </a:r>
            <a:r>
              <a:rPr lang="it-IT" sz="2400" b="1" dirty="0"/>
              <a:t>alla c.d. “prescrizione processuale</a:t>
            </a:r>
            <a:r>
              <a:rPr lang="it-IT" sz="2400" dirty="0"/>
              <a:t>” introdotta dall’art. 344-bis cod. proc. </a:t>
            </a:r>
            <a:r>
              <a:rPr lang="it-IT" sz="2400" dirty="0" err="1"/>
              <a:t>pen</a:t>
            </a:r>
            <a:r>
              <a:rPr lang="it-IT" sz="2400" dirty="0"/>
              <a:t>. dovrebbero </a:t>
            </a:r>
            <a:r>
              <a:rPr lang="it-IT" sz="2400" b="1" dirty="0"/>
              <a:t>applicarsi le garanzie costituzionali</a:t>
            </a:r>
            <a:r>
              <a:rPr lang="it-IT" sz="2400" dirty="0"/>
              <a:t> relative ad entrambi i piani, e, con riferimento a quello sostanziale, il principio della retroattività della disposizione più favorevole.</a:t>
            </a:r>
          </a:p>
          <a:p>
            <a:pPr algn="just"/>
            <a:endParaRPr lang="it-IT" sz="2600" dirty="0">
              <a:solidFill>
                <a:schemeClr val="bg1">
                  <a:lumMod val="50000"/>
                </a:schemeClr>
              </a:solidFill>
            </a:endParaRPr>
          </a:p>
          <a:p>
            <a:pPr algn="just"/>
            <a:endParaRPr lang="it-IT" sz="2600" dirty="0">
              <a:solidFill>
                <a:schemeClr val="bg1">
                  <a:lumMod val="50000"/>
                </a:schemeClr>
              </a:solidFill>
            </a:endParaRPr>
          </a:p>
          <a:p>
            <a:pPr algn="just"/>
            <a:endParaRPr lang="it-IT" sz="26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381756676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93288" cy="6546237"/>
          </a:xfrm>
        </p:spPr>
        <p:txBody>
          <a:bodyPr/>
          <a:lstStyle/>
          <a:p>
            <a:pPr algn="just"/>
            <a:r>
              <a:rPr lang="it-IT" sz="2300" dirty="0">
                <a:solidFill>
                  <a:schemeClr val="bg1">
                    <a:lumMod val="50000"/>
                  </a:schemeClr>
                </a:solidFill>
              </a:rPr>
              <a:t>2.2. Disciplina transitoria dell’improcedibilità e profili di legittimità costituzionale</a:t>
            </a:r>
          </a:p>
          <a:p>
            <a:pPr algn="just"/>
            <a:endParaRPr lang="it-IT" sz="2300" dirty="0">
              <a:solidFill>
                <a:schemeClr val="bg1">
                  <a:lumMod val="50000"/>
                </a:schemeClr>
              </a:solidFill>
            </a:endParaRPr>
          </a:p>
          <a:p>
            <a:pPr algn="just">
              <a:spcAft>
                <a:spcPts val="600"/>
              </a:spcAft>
            </a:pPr>
            <a:r>
              <a:rPr lang="it-IT" sz="2300" b="1" dirty="0"/>
              <a:t>Si è rilevato, in proposito, che il principio della retroattività della </a:t>
            </a:r>
            <a:r>
              <a:rPr lang="it-IT" sz="2300" b="1" i="1" dirty="0" err="1"/>
              <a:t>lex</a:t>
            </a:r>
            <a:r>
              <a:rPr lang="it-IT" sz="2300" b="1" i="1" dirty="0"/>
              <a:t> </a:t>
            </a:r>
            <a:r>
              <a:rPr lang="it-IT" sz="2300" b="1" i="1" dirty="0" err="1"/>
              <a:t>mitior</a:t>
            </a:r>
            <a:r>
              <a:rPr lang="it-IT" sz="2300" b="1" dirty="0"/>
              <a:t>, non è riconducibile alla sfera di tutela dell'art. 25, secondo comma, Cost</a:t>
            </a:r>
            <a:r>
              <a:rPr lang="it-IT" sz="2300" dirty="0"/>
              <a:t>. (sentenza n. 63 del 2019) - «</a:t>
            </a:r>
            <a:r>
              <a:rPr lang="it-IT" sz="2300" i="1" dirty="0"/>
              <a:t>la cui ratio immediata è [...] quella di tutelare la libertà di autodeterminazione individuale, garantendo al singolo di non essere sorpreso dall'inflizione di una sanzione penale</a:t>
            </a:r>
            <a:r>
              <a:rPr lang="it-IT" sz="2300" dirty="0"/>
              <a:t>», bensì al principio di eguaglianza di cui all'art. 3 Cost., «</a:t>
            </a:r>
            <a:r>
              <a:rPr lang="it-IT" sz="2300" i="1" dirty="0"/>
              <a:t>che impone, in linea di massima, di equiparare il trattamento sanzionatorio dei medesimi fatti, a prescindere dalla circostanza che essi siano stati commessi prima o dopo l'entrata in vigore della norma che ha disposto l'</a:t>
            </a:r>
            <a:r>
              <a:rPr lang="it-IT" sz="2300" i="1" dirty="0" err="1"/>
              <a:t>abolitio</a:t>
            </a:r>
            <a:r>
              <a:rPr lang="it-IT" sz="2300" i="1" dirty="0"/>
              <a:t> </a:t>
            </a:r>
            <a:r>
              <a:rPr lang="it-IT" sz="2300" i="1" dirty="0" err="1"/>
              <a:t>criminis</a:t>
            </a:r>
            <a:r>
              <a:rPr lang="it-IT" sz="2300" i="1" dirty="0"/>
              <a:t> o la modifica mitigatrice» </a:t>
            </a:r>
            <a:r>
              <a:rPr lang="it-IT" sz="2300" dirty="0"/>
              <a:t>(sentenza n. 394 del 2006).</a:t>
            </a:r>
          </a:p>
          <a:p>
            <a:pPr algn="just">
              <a:spcAft>
                <a:spcPts val="600"/>
              </a:spcAft>
            </a:pPr>
            <a:endParaRPr lang="it-IT" sz="2300" dirty="0"/>
          </a:p>
          <a:p>
            <a:pPr algn="just">
              <a:spcAft>
                <a:spcPts val="600"/>
              </a:spcAft>
            </a:pPr>
            <a:r>
              <a:rPr lang="it-IT" sz="2300" b="1" dirty="0"/>
              <a:t>Da ciò consegue </a:t>
            </a:r>
            <a:r>
              <a:rPr lang="it-IT" sz="2300" dirty="0"/>
              <a:t>che, mentre, l'irretroattività in </a:t>
            </a:r>
            <a:r>
              <a:rPr lang="it-IT" sz="2300" i="1" dirty="0" err="1"/>
              <a:t>peius</a:t>
            </a:r>
            <a:r>
              <a:rPr lang="it-IT" sz="2300" dirty="0"/>
              <a:t> della legge penale costituisce un «valore assoluto e inderogabile», </a:t>
            </a:r>
            <a:r>
              <a:rPr lang="it-IT" sz="2300" b="1" dirty="0"/>
              <a:t>la regola della retroattività in </a:t>
            </a:r>
            <a:r>
              <a:rPr lang="it-IT" sz="2300" b="1" i="1" dirty="0" err="1"/>
              <a:t>mitius</a:t>
            </a:r>
            <a:r>
              <a:rPr lang="it-IT" sz="2300" b="1" dirty="0"/>
              <a:t> della legge penale medesima </a:t>
            </a:r>
            <a:r>
              <a:rPr lang="it-IT" sz="2300" b="1" i="1" dirty="0"/>
              <a:t>«è suscettibile di limitazioni e deroghe legittime sul piano costituzionale, ove sorrette da giustificazioni oggettivamente ragionevoli</a:t>
            </a:r>
            <a:r>
              <a:rPr lang="it-IT" sz="2300" dirty="0"/>
              <a:t>» (sentenza n. 236 del 2011).</a:t>
            </a:r>
          </a:p>
          <a:p>
            <a:pPr algn="just"/>
            <a:endParaRPr lang="it-IT" sz="2300" dirty="0">
              <a:solidFill>
                <a:schemeClr val="bg1">
                  <a:lumMod val="50000"/>
                </a:schemeClr>
              </a:solidFill>
            </a:endParaRPr>
          </a:p>
          <a:p>
            <a:pPr algn="just"/>
            <a:endParaRPr lang="it-IT" sz="2300" dirty="0"/>
          </a:p>
          <a:p>
            <a:pPr algn="just">
              <a:spcBef>
                <a:spcPts val="0"/>
              </a:spcBef>
              <a:spcAft>
                <a:spcPts val="600"/>
              </a:spcAft>
            </a:pPr>
            <a:endParaRPr lang="it-IT" sz="2600" dirty="0">
              <a:solidFill>
                <a:schemeClr val="bg1">
                  <a:lumMod val="50000"/>
                </a:schemeClr>
              </a:solidFill>
            </a:endParaRPr>
          </a:p>
          <a:p>
            <a:pPr algn="just"/>
            <a:endParaRPr lang="it-IT" sz="2600" dirty="0">
              <a:solidFill>
                <a:schemeClr val="bg1">
                  <a:lumMod val="50000"/>
                </a:schemeClr>
              </a:solidFill>
            </a:endParaRPr>
          </a:p>
          <a:p>
            <a:pPr algn="just"/>
            <a:endParaRPr lang="it-IT" sz="26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239314702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93288" cy="6546237"/>
          </a:xfrm>
        </p:spPr>
        <p:txBody>
          <a:bodyPr/>
          <a:lstStyle/>
          <a:p>
            <a:pPr algn="just"/>
            <a:r>
              <a:rPr lang="it-IT" sz="2300" dirty="0">
                <a:solidFill>
                  <a:schemeClr val="bg1">
                    <a:lumMod val="50000"/>
                  </a:schemeClr>
                </a:solidFill>
              </a:rPr>
              <a:t>2.2. Disciplina transitoria dell’improcedibilità e profili di legittimità costituzionale</a:t>
            </a:r>
            <a:endParaRPr lang="it-IT" sz="2300" i="1" dirty="0">
              <a:solidFill>
                <a:schemeClr val="bg1">
                  <a:lumMod val="50000"/>
                </a:schemeClr>
              </a:solidFill>
            </a:endParaRPr>
          </a:p>
          <a:p>
            <a:pPr algn="just"/>
            <a:endParaRPr lang="it-IT" sz="2300" dirty="0">
              <a:solidFill>
                <a:schemeClr val="bg1">
                  <a:lumMod val="50000"/>
                </a:schemeClr>
              </a:solidFill>
            </a:endParaRPr>
          </a:p>
          <a:p>
            <a:pPr algn="just">
              <a:spcBef>
                <a:spcPts val="0"/>
              </a:spcBef>
              <a:spcAft>
                <a:spcPts val="600"/>
              </a:spcAft>
            </a:pPr>
            <a:r>
              <a:rPr lang="it-IT" sz="2300" b="1" dirty="0"/>
              <a:t>Altra tesi ha ritenuto che l’istituto abbia natura processuale</a:t>
            </a:r>
            <a:r>
              <a:rPr lang="it-IT" sz="2300" dirty="0"/>
              <a:t>. In questo senso depongono la collocazione nell’ambito delle condizioni di procedibilità dell’azione, le modalità operative del maccanismo estintivo previsto dalla disposizione in cui il superamento della forbice temporale predefinita dal legislatore, salvo eventuali proroghe, incide, non sull’esistenza del reato, ma sulla possibilità di proseguire l’azione penale in quanto estinta.</a:t>
            </a:r>
          </a:p>
          <a:p>
            <a:pPr algn="just">
              <a:spcBef>
                <a:spcPts val="0"/>
              </a:spcBef>
              <a:spcAft>
                <a:spcPts val="600"/>
              </a:spcAft>
            </a:pPr>
            <a:endParaRPr lang="it-IT" sz="2300" dirty="0"/>
          </a:p>
          <a:p>
            <a:pPr algn="just">
              <a:spcBef>
                <a:spcPts val="0"/>
              </a:spcBef>
              <a:spcAft>
                <a:spcPts val="600"/>
              </a:spcAft>
            </a:pPr>
            <a:r>
              <a:rPr lang="it-IT" sz="2300" b="1" dirty="0"/>
              <a:t>Perciò, </a:t>
            </a:r>
            <a:r>
              <a:rPr lang="it-IT" sz="2300" dirty="0"/>
              <a:t>in base al principio </a:t>
            </a:r>
            <a:r>
              <a:rPr lang="it-IT" sz="2300" i="1" dirty="0"/>
              <a:t>tempus </a:t>
            </a:r>
            <a:r>
              <a:rPr lang="it-IT" sz="2300" i="1" dirty="0" err="1"/>
              <a:t>regit</a:t>
            </a:r>
            <a:r>
              <a:rPr lang="it-IT" sz="2300" i="1" dirty="0"/>
              <a:t> </a:t>
            </a:r>
            <a:r>
              <a:rPr lang="it-IT" sz="2300" i="1" dirty="0" err="1"/>
              <a:t>actum</a:t>
            </a:r>
            <a:r>
              <a:rPr lang="it-IT" sz="2300" i="1" dirty="0"/>
              <a:t> </a:t>
            </a:r>
            <a:r>
              <a:rPr lang="it-IT" sz="2300" b="1" dirty="0"/>
              <a:t>dovrebbe applicarsi anche ai procedimenti per fatti commessi prima del 1° gennaio 2020. Anche in questo caso</a:t>
            </a:r>
            <a:r>
              <a:rPr lang="it-IT" sz="2300" dirty="0"/>
              <a:t>, tuttavia, la deroga all’applicabilità della nuova disciplina alle fattispecie pregresse andrebbe valutata alla luce del </a:t>
            </a:r>
            <a:r>
              <a:rPr lang="it-IT" sz="2300" b="1" dirty="0"/>
              <a:t>principio di ragionevolezza.</a:t>
            </a:r>
            <a:endParaRPr lang="it-IT" sz="2600" dirty="0">
              <a:solidFill>
                <a:schemeClr val="bg1">
                  <a:lumMod val="50000"/>
                </a:schemeClr>
              </a:solidFill>
            </a:endParaRPr>
          </a:p>
          <a:p>
            <a:pPr algn="just"/>
            <a:endParaRPr lang="it-IT" sz="26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242345225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10771" y="1852464"/>
            <a:ext cx="11593288" cy="6546237"/>
          </a:xfrm>
        </p:spPr>
        <p:txBody>
          <a:bodyPr/>
          <a:lstStyle/>
          <a:p>
            <a:pPr algn="just"/>
            <a:r>
              <a:rPr lang="it-IT" sz="2300" dirty="0">
                <a:solidFill>
                  <a:schemeClr val="bg1">
                    <a:lumMod val="50000"/>
                  </a:schemeClr>
                </a:solidFill>
              </a:rPr>
              <a:t>2.2. Disciplina transitoria dell’improcedibilità e profili di legittimità costituzionale</a:t>
            </a:r>
          </a:p>
          <a:p>
            <a:pPr algn="just"/>
            <a:endParaRPr lang="it-IT" sz="2300" dirty="0">
              <a:solidFill>
                <a:schemeClr val="bg1">
                  <a:lumMod val="50000"/>
                </a:schemeClr>
              </a:solidFill>
            </a:endParaRPr>
          </a:p>
          <a:p>
            <a:pPr marL="0" algn="just">
              <a:spcBef>
                <a:spcPts val="0"/>
              </a:spcBef>
              <a:spcAft>
                <a:spcPts val="600"/>
              </a:spcAft>
              <a:buNone/>
            </a:pPr>
            <a:r>
              <a:rPr lang="it-IT" sz="2300" b="1" dirty="0"/>
              <a:t>La tesi finora prevalente ha ritenuto che la limitazione degli effetti retroattivi dell’istituto sia ragionevole. </a:t>
            </a:r>
            <a:r>
              <a:rPr lang="it-IT" sz="2300" dirty="0"/>
              <a:t>Dal momento che la riforma in esame richiede un grande sforzo organizzativo, soprattutto per le corti d'appello, è parso opportuno al Legislatore prevedere una gradualità nella sua applicazione, consentendo alla macchina della giustizia di organizzarsi, cosa che non permetterebbe un'applicazione generalizzata ed immediata a tutti i procedimenti. </a:t>
            </a:r>
          </a:p>
          <a:p>
            <a:pPr marL="0" algn="just">
              <a:spcBef>
                <a:spcPts val="0"/>
              </a:spcBef>
              <a:spcAft>
                <a:spcPts val="600"/>
              </a:spcAft>
              <a:buNone/>
            </a:pPr>
            <a:r>
              <a:rPr lang="it-IT" sz="2300" b="1" dirty="0"/>
              <a:t>Ed è parso ragionevole limitarne l'applicazione ai reati commessi a partire dal 1° gennaio 2020 che, per effetto della legge Bonafede, sono diventanti di fatto imprescrittibili dopo il primo grado</a:t>
            </a:r>
            <a:r>
              <a:rPr lang="it-IT" sz="2300" dirty="0"/>
              <a:t>. Rispetto a questi reati l'improcedibilità è l'unica via per porre una fine a un processo di appello e di cassazione a tempo indeterminato. </a:t>
            </a:r>
          </a:p>
          <a:p>
            <a:pPr marL="0" algn="just">
              <a:spcBef>
                <a:spcPts val="0"/>
              </a:spcBef>
              <a:spcAft>
                <a:spcPts val="600"/>
              </a:spcAft>
              <a:buNone/>
            </a:pPr>
            <a:r>
              <a:rPr lang="it-IT" sz="2300" b="1" dirty="0"/>
              <a:t>Viceversa, per i reati commessi precedentemente continua a operare anche in appello e in cassazione l’istituto della prescrizione del reato</a:t>
            </a:r>
            <a:r>
              <a:rPr lang="it-IT" sz="2300" dirty="0"/>
              <a:t>, così garantendosi che il processo abbia una fine. </a:t>
            </a:r>
          </a:p>
          <a:p>
            <a:pPr algn="just"/>
            <a:endParaRPr lang="it-IT" sz="26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268288"/>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400565048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69752" y="1560950"/>
            <a:ext cx="11665296" cy="7449583"/>
          </a:xfrm>
        </p:spPr>
        <p:txBody>
          <a:bodyPr/>
          <a:lstStyle/>
          <a:p>
            <a:pPr algn="just"/>
            <a:r>
              <a:rPr lang="it-IT" sz="2200" dirty="0">
                <a:solidFill>
                  <a:schemeClr val="bg1">
                    <a:lumMod val="50000"/>
                  </a:schemeClr>
                </a:solidFill>
              </a:rPr>
              <a:t>2.2. Disciplina transitoria dell’improcedibilità e profili di legittimità costituzionale</a:t>
            </a:r>
          </a:p>
          <a:p>
            <a:pPr algn="just"/>
            <a:endParaRPr lang="it-IT" sz="2200" dirty="0">
              <a:solidFill>
                <a:schemeClr val="bg1">
                  <a:lumMod val="50000"/>
                </a:schemeClr>
              </a:solidFill>
            </a:endParaRPr>
          </a:p>
          <a:p>
            <a:pPr marL="0" indent="0" algn="just">
              <a:spcBef>
                <a:spcPts val="0"/>
              </a:spcBef>
              <a:buNone/>
            </a:pPr>
            <a:r>
              <a:rPr lang="it-IT" sz="2200" dirty="0">
                <a:solidFill>
                  <a:srgbClr val="000000"/>
                </a:solidFill>
                <a:latin typeface="+mj-lt"/>
              </a:rPr>
              <a:t>La </a:t>
            </a:r>
            <a:r>
              <a:rPr lang="it-IT" sz="2200" b="1" dirty="0">
                <a:solidFill>
                  <a:srgbClr val="000000"/>
                </a:solidFill>
                <a:latin typeface="+mj-lt"/>
              </a:rPr>
              <a:t>prima giurisprudenza </a:t>
            </a:r>
            <a:r>
              <a:rPr lang="it-IT" sz="2200" dirty="0">
                <a:solidFill>
                  <a:srgbClr val="000000"/>
                </a:solidFill>
                <a:latin typeface="+mj-lt"/>
              </a:rPr>
              <a:t>che si è occupata della questione ha affermato che </a:t>
            </a:r>
            <a:r>
              <a:rPr lang="it-IT" sz="2200" i="1" dirty="0">
                <a:solidFill>
                  <a:srgbClr val="000000"/>
                </a:solidFill>
                <a:latin typeface="+mj-lt"/>
              </a:rPr>
              <a:t>«[E’] </a:t>
            </a:r>
            <a:r>
              <a:rPr lang="it-IT" sz="2200" b="1" i="1" dirty="0">
                <a:solidFill>
                  <a:srgbClr val="000000"/>
                </a:solidFill>
                <a:latin typeface="+mj-lt"/>
              </a:rPr>
              <a:t>manifestamente infondata la questione di legittimità costituzionale dell'art. 344-bis </a:t>
            </a:r>
            <a:r>
              <a:rPr lang="it-IT" sz="2200" i="1" dirty="0">
                <a:solidFill>
                  <a:srgbClr val="000000"/>
                </a:solidFill>
                <a:latin typeface="+mj-lt"/>
              </a:rPr>
              <a:t>cod. proc. </a:t>
            </a:r>
            <a:r>
              <a:rPr lang="it-IT" sz="2200" i="1" dirty="0" err="1">
                <a:solidFill>
                  <a:srgbClr val="000000"/>
                </a:solidFill>
                <a:latin typeface="+mj-lt"/>
              </a:rPr>
              <a:t>pen</a:t>
            </a:r>
            <a:r>
              <a:rPr lang="it-IT" sz="2200" i="1" dirty="0">
                <a:solidFill>
                  <a:srgbClr val="000000"/>
                </a:solidFill>
                <a:latin typeface="+mj-lt"/>
              </a:rPr>
              <a:t>.,introdotto dall'art. 2, comma 2, della legge 27 settembre 2021, n. 134, </a:t>
            </a:r>
            <a:r>
              <a:rPr lang="it-IT" sz="2200" b="1" i="1" dirty="0">
                <a:solidFill>
                  <a:srgbClr val="000000"/>
                </a:solidFill>
                <a:latin typeface="+mj-lt"/>
              </a:rPr>
              <a:t>per contrasto con gli artt. 3, 25 e 111 Cost</a:t>
            </a:r>
            <a:r>
              <a:rPr lang="it-IT" sz="2200" i="1" dirty="0">
                <a:solidFill>
                  <a:srgbClr val="000000"/>
                </a:solidFill>
                <a:latin typeface="+mj-lt"/>
              </a:rPr>
              <a:t>., nella parte in cui limita ai procedimenti relativi a reati commessi a far data dal primo gennaio 2020 l'improcedibilità delle impugnazioni per superamento del termine di durata massima del giudizio di legittimità, </a:t>
            </a:r>
            <a:r>
              <a:rPr lang="it-IT" sz="2200" b="1" i="1" dirty="0">
                <a:solidFill>
                  <a:srgbClr val="000000"/>
                </a:solidFill>
                <a:latin typeface="+mj-lt"/>
              </a:rPr>
              <a:t>in quanto la limitazione cronologica dell'applicazione di tale causa di improcedibilità</a:t>
            </a:r>
            <a:r>
              <a:rPr lang="it-IT" sz="2200" i="1" dirty="0">
                <a:solidFill>
                  <a:srgbClr val="000000"/>
                </a:solidFill>
                <a:latin typeface="+mj-lt"/>
              </a:rPr>
              <a:t>, cui consegue la non punibilità delle condotte, è frutto di una scelta discrezionale del legislatore, </a:t>
            </a:r>
            <a:r>
              <a:rPr lang="it-IT" sz="2200" b="1" i="1" dirty="0">
                <a:solidFill>
                  <a:srgbClr val="000000"/>
                </a:solidFill>
                <a:latin typeface="+mj-lt"/>
              </a:rPr>
              <a:t>giustificata dalla diversità delle situazioni e risulta coerente con la riforma introdotta dalla legge 9 gennaio 2019, n. 3, </a:t>
            </a:r>
            <a:r>
              <a:rPr lang="it-IT" sz="2200" i="1" dirty="0">
                <a:solidFill>
                  <a:srgbClr val="000000"/>
                </a:solidFill>
                <a:latin typeface="+mj-lt"/>
              </a:rPr>
              <a:t>in materia di sospensione del termine di prescrizione nei giudizi di impugnazione, egualmente applicabile ai soli reati commessi a decorrere della suddetta data, </a:t>
            </a:r>
            <a:r>
              <a:rPr lang="it-IT" sz="2200" b="1" i="1" dirty="0">
                <a:solidFill>
                  <a:srgbClr val="000000"/>
                </a:solidFill>
                <a:latin typeface="+mj-lt"/>
              </a:rPr>
              <a:t>essendo ragionevole la graduale introduzione dell'istituto per consentire un'adeguata organizzazione degli uffici giudiziari</a:t>
            </a:r>
            <a:r>
              <a:rPr lang="it-IT" sz="2200" dirty="0">
                <a:solidFill>
                  <a:srgbClr val="000000"/>
                </a:solidFill>
                <a:latin typeface="+mj-lt"/>
              </a:rPr>
              <a:t>» (Cass. Sez. 3, Sentenza n. 1567 del 14/12/2021).</a:t>
            </a:r>
          </a:p>
          <a:p>
            <a:pPr marL="0" indent="0" algn="just">
              <a:spcBef>
                <a:spcPts val="0"/>
              </a:spcBef>
              <a:buNone/>
            </a:pPr>
            <a:endParaRPr lang="it-IT" sz="2200" dirty="0">
              <a:solidFill>
                <a:srgbClr val="000000"/>
              </a:solidFill>
              <a:latin typeface="+mj-lt"/>
            </a:endParaRPr>
          </a:p>
          <a:p>
            <a:pPr marL="0" indent="0" algn="just">
              <a:spcBef>
                <a:spcPts val="0"/>
              </a:spcBef>
              <a:buNone/>
            </a:pPr>
            <a:r>
              <a:rPr lang="it-IT" sz="2200" b="1" dirty="0">
                <a:solidFill>
                  <a:srgbClr val="000000"/>
                </a:solidFill>
                <a:latin typeface="+mj-lt"/>
              </a:rPr>
              <a:t>Nella motivazione viene anche richiamata la giurisprudenza sulla riforma della prescrizione effettuata con la l. ex Cirielli </a:t>
            </a:r>
            <a:r>
              <a:rPr lang="it-IT" sz="2200" dirty="0">
                <a:solidFill>
                  <a:srgbClr val="000000"/>
                </a:solidFill>
                <a:latin typeface="+mj-lt"/>
              </a:rPr>
              <a:t>(Corte Cost. 72/2008), in cui la Corte costituzionale ha ritenuto ragionevole l’allora scelta legislativa di escludere l’applicazione dei nuovi termini di prescrizione, più favorevoli, nei processi già pendenti in grado di appello o avanti alla Corte di cassazione.</a:t>
            </a:r>
          </a:p>
          <a:p>
            <a:pPr marL="0" algn="just">
              <a:spcBef>
                <a:spcPts val="0"/>
              </a:spcBef>
              <a:spcAft>
                <a:spcPts val="600"/>
              </a:spcAft>
              <a:buNone/>
            </a:pPr>
            <a:endParaRPr lang="it-IT" sz="2300" b="1" dirty="0">
              <a:solidFill>
                <a:schemeClr val="bg1">
                  <a:lumMod val="50000"/>
                </a:schemeClr>
              </a:solidFill>
            </a:endParaRPr>
          </a:p>
          <a:p>
            <a:pPr algn="just"/>
            <a:endParaRPr lang="it-IT" sz="26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268288"/>
            <a:ext cx="11665296" cy="1292662"/>
          </a:xfrm>
          <a:prstGeom prst="rect">
            <a:avLst/>
          </a:prstGeom>
          <a:noFill/>
        </p:spPr>
        <p:txBody>
          <a:bodyPr wrap="square" rtlCol="0">
            <a:spAutoFit/>
          </a:bodyPr>
          <a:lstStyle/>
          <a:p>
            <a:pPr algn="just"/>
            <a:r>
              <a:rPr lang="it-IT" sz="2600" b="1" cap="all" dirty="0">
                <a:solidFill>
                  <a:srgbClr val="FF0000"/>
                </a:solidFill>
              </a:rPr>
              <a:t>2 - </a:t>
            </a:r>
            <a:r>
              <a:rPr lang="it-IT" sz="26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381055283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212504"/>
            <a:ext cx="11521280" cy="6984776"/>
          </a:xfrm>
        </p:spPr>
        <p:txBody>
          <a:bodyPr/>
          <a:lstStyle/>
          <a:p>
            <a:pPr algn="just"/>
            <a:r>
              <a:rPr lang="it-IT" sz="2400" dirty="0">
                <a:solidFill>
                  <a:schemeClr val="bg1">
                    <a:lumMod val="50000"/>
                  </a:schemeClr>
                </a:solidFill>
              </a:rPr>
              <a:t>2.3. La prevalenza degli esiti assolutori sull’improcedibilità</a:t>
            </a:r>
            <a:endParaRPr lang="it-IT" sz="2400" i="1" dirty="0">
              <a:solidFill>
                <a:schemeClr val="bg1">
                  <a:lumMod val="50000"/>
                </a:schemeClr>
              </a:solidFill>
            </a:endParaRPr>
          </a:p>
          <a:p>
            <a:pPr algn="just">
              <a:spcBef>
                <a:spcPts val="600"/>
              </a:spcBef>
            </a:pPr>
            <a:r>
              <a:rPr lang="it-IT" sz="2400" b="1" dirty="0"/>
              <a:t>Prima questione: </a:t>
            </a:r>
            <a:r>
              <a:rPr lang="it-IT" sz="2400" dirty="0"/>
              <a:t>l’art. 129, co. 2, c.p.p. può trovare applicazione anche rispetto alla sentenze che dichiarano l’improcedibilità ex art. 344 bis c.p.p.?</a:t>
            </a:r>
          </a:p>
          <a:p>
            <a:pPr algn="just">
              <a:spcBef>
                <a:spcPts val="600"/>
              </a:spcBef>
            </a:pPr>
            <a:r>
              <a:rPr lang="it-IT" sz="2400" b="1" dirty="0"/>
              <a:t>Per una prima tesi, non sembra possa trovare applicazione:</a:t>
            </a:r>
            <a:endParaRPr lang="it-IT" sz="2400" dirty="0"/>
          </a:p>
          <a:p>
            <a:pPr marL="342900" indent="-342900" algn="just">
              <a:spcBef>
                <a:spcPts val="600"/>
              </a:spcBef>
              <a:buClr>
                <a:srgbClr val="FF0000"/>
              </a:buClr>
              <a:buFont typeface="Wingdings" panose="05000000000000000000" pitchFamily="2" charset="2"/>
              <a:buChar char="§"/>
            </a:pPr>
            <a:r>
              <a:rPr lang="it-IT" sz="2400" dirty="0"/>
              <a:t>in primo luogo, perché a venire in rilievo </a:t>
            </a:r>
            <a:r>
              <a:rPr lang="it-IT" sz="2400" b="1" dirty="0"/>
              <a:t>non è una causa di estinzione del reato</a:t>
            </a:r>
            <a:r>
              <a:rPr lang="it-IT" sz="2400" dirty="0"/>
              <a:t>, ma una causa di improcedibilità;</a:t>
            </a:r>
          </a:p>
          <a:p>
            <a:pPr marL="342900" indent="-342900" algn="just">
              <a:spcBef>
                <a:spcPts val="600"/>
              </a:spcBef>
              <a:buClr>
                <a:srgbClr val="FF0000"/>
              </a:buClr>
              <a:buFont typeface="Wingdings" panose="05000000000000000000" pitchFamily="2" charset="2"/>
              <a:buChar char="§"/>
            </a:pPr>
            <a:r>
              <a:rPr lang="it-IT" sz="2400" dirty="0"/>
              <a:t>in secondo luogo, perché </a:t>
            </a:r>
            <a:r>
              <a:rPr lang="it-IT" sz="2400" b="1" dirty="0"/>
              <a:t>una volta spirato il termine di durata massima del giudizio, l’azione diventa improcedibile </a:t>
            </a:r>
            <a:r>
              <a:rPr lang="it-IT" sz="2400" dirty="0"/>
              <a:t>e la sentenza non può pertanto essere annullata, potendo il giudice limitarsi solo alla declaratoria della improcedibilità. </a:t>
            </a:r>
          </a:p>
          <a:p>
            <a:pPr marL="342900" indent="-342900" algn="just">
              <a:spcBef>
                <a:spcPts val="600"/>
              </a:spcBef>
              <a:buClr>
                <a:srgbClr val="FF0000"/>
              </a:buClr>
              <a:buFont typeface="Wingdings" panose="05000000000000000000" pitchFamily="2" charset="2"/>
              <a:buChar char="§"/>
            </a:pPr>
            <a:r>
              <a:rPr lang="it-IT" sz="2400" b="1" dirty="0"/>
              <a:t>Analogo principio è già presente nella giurisprudenza della Cassazione in relazione ad altre ipotesi di improcedibilità dell’azione penale</a:t>
            </a:r>
            <a:r>
              <a:rPr lang="it-IT" sz="2400" dirty="0"/>
              <a:t>. Si esclude l’operatività dell’art. 129, co. 2, c.p.p. con riferimento alla deliberazione della sentenza di non luogo a procedere prevista dall’art. 13, comma 3-quater, d.lgs. 25 luglio 1998, n. 286, per il caso di avvenuta espulsione dello straniero (Cass. 7.5.2021, n. 26519) e con riferimento al difetto originario della querela (Cass. 6.7.2016, n. 43240).</a:t>
            </a:r>
          </a:p>
          <a:p>
            <a:pPr algn="just">
              <a:spcBef>
                <a:spcPts val="600"/>
              </a:spcBef>
              <a:buClr>
                <a:srgbClr val="FF0000"/>
              </a:buClr>
            </a:pPr>
            <a:r>
              <a:rPr lang="it-IT" sz="2400" b="1" dirty="0"/>
              <a:t>Per una seconda tesi: </a:t>
            </a:r>
            <a:r>
              <a:rPr lang="it-IT" sz="2400" dirty="0"/>
              <a:t>alla sopravvenuta improcedibilità ex art. 344 bis è applicabile analogicamente l’art. 129, co. 2, c.p.p., in quanto la</a:t>
            </a:r>
            <a:r>
              <a:rPr lang="it-IT" sz="2400" i="1" dirty="0"/>
              <a:t> ratio </a:t>
            </a:r>
            <a:r>
              <a:rPr lang="it-IT" sz="2400" dirty="0"/>
              <a:t>della norma è la stessa.</a:t>
            </a:r>
          </a:p>
          <a:p>
            <a:pPr marL="342900" indent="-342900" algn="just">
              <a:spcBef>
                <a:spcPts val="600"/>
              </a:spcBef>
              <a:buClr>
                <a:srgbClr val="FF0000"/>
              </a:buClr>
              <a:buFont typeface="Wingdings" panose="05000000000000000000" pitchFamily="2" charset="2"/>
              <a:buChar char="§"/>
            </a:pPr>
            <a:endParaRPr lang="it-IT" sz="2200" dirty="0"/>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2092881"/>
          </a:xfrm>
          <a:prstGeom prst="rect">
            <a:avLst/>
          </a:prstGeom>
          <a:noFill/>
        </p:spPr>
        <p:txBody>
          <a:bodyPr wrap="square" rtlCol="0">
            <a:spAutoFit/>
          </a:bodyPr>
          <a:lstStyle/>
          <a:p>
            <a:pPr algn="just"/>
            <a:r>
              <a:rPr lang="it-IT" sz="2600" b="1" cap="all" dirty="0">
                <a:solidFill>
                  <a:srgbClr val="FF0000"/>
                </a:solidFill>
              </a:rPr>
              <a:t>2 - </a:t>
            </a:r>
            <a:r>
              <a:rPr lang="it-IT" sz="2600" b="1" i="1" cap="all" dirty="0">
                <a:solidFill>
                  <a:srgbClr val="FF0000"/>
                </a:solidFill>
              </a:rPr>
              <a:t>L’improcedibilità dell’azione penale per superamento dei termini di durata   massima del giudizio di impugnazione (art. 344 bis c.p.p.)</a:t>
            </a:r>
          </a:p>
          <a:p>
            <a:pPr algn="just"/>
            <a:endParaRPr lang="it-IT" sz="2600" b="1" i="1" cap="all" dirty="0">
              <a:solidFill>
                <a:srgbClr val="FF0000"/>
              </a:solidFill>
            </a:endParaRPr>
          </a:p>
          <a:p>
            <a:pPr algn="just"/>
            <a:endParaRPr lang="it-IT" sz="2600" i="1" dirty="0"/>
          </a:p>
        </p:txBody>
      </p:sp>
    </p:spTree>
    <p:extLst>
      <p:ext uri="{BB962C8B-B14F-4D97-AF65-F5344CB8AC3E}">
        <p14:creationId xmlns:p14="http://schemas.microsoft.com/office/powerpoint/2010/main" val="276379430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49872" y="2212504"/>
            <a:ext cx="8928992" cy="6984776"/>
          </a:xfrm>
        </p:spPr>
        <p:txBody>
          <a:bodyPr/>
          <a:lstStyle/>
          <a:p>
            <a:pPr algn="just"/>
            <a:r>
              <a:rPr lang="it-IT" sz="2400" dirty="0">
                <a:solidFill>
                  <a:schemeClr val="bg1">
                    <a:lumMod val="50000"/>
                  </a:schemeClr>
                </a:solidFill>
              </a:rPr>
              <a:t>2.3. La prevalenza degli esiti assolutori sull’improcedibilità</a:t>
            </a:r>
            <a:endParaRPr lang="it-IT" sz="2400" i="1" dirty="0">
              <a:solidFill>
                <a:schemeClr val="bg1">
                  <a:lumMod val="50000"/>
                </a:schemeClr>
              </a:solidFill>
            </a:endParaRPr>
          </a:p>
          <a:p>
            <a:pPr algn="just"/>
            <a:endParaRPr lang="it-IT" sz="2400" dirty="0"/>
          </a:p>
          <a:p>
            <a:pPr marL="0" indent="0" algn="just">
              <a:buNone/>
            </a:pPr>
            <a:r>
              <a:rPr lang="it-IT" sz="2400" dirty="0"/>
              <a:t>La seconda questione riguarda il caso della sentenza di assoluzione impugnata dal pubblico ministero, iniziativa cui consegua l’inutile decorso del termine massimo di durata del giudizio di impugnazione. L’imputato si ritroverebbe destinatario della meno vantaggiosa pronuncia di improcedibilità, priva della efficacia</a:t>
            </a:r>
            <a:r>
              <a:rPr lang="it-IT" sz="2400" i="1" dirty="0"/>
              <a:t> </a:t>
            </a:r>
            <a:r>
              <a:rPr lang="it-IT" sz="2400" i="1" dirty="0" err="1"/>
              <a:t>extrapenale</a:t>
            </a:r>
            <a:r>
              <a:rPr lang="it-IT" sz="2400" i="1" dirty="0"/>
              <a:t> </a:t>
            </a:r>
            <a:r>
              <a:rPr lang="it-IT" sz="2400" dirty="0"/>
              <a:t>vincolante riservata al giudicato sul merito. </a:t>
            </a:r>
          </a:p>
          <a:p>
            <a:pPr marL="0" indent="0" algn="just">
              <a:buNone/>
            </a:pPr>
            <a:endParaRPr lang="it-IT" sz="2400" dirty="0"/>
          </a:p>
          <a:p>
            <a:pPr marL="0" indent="0" algn="just">
              <a:buNone/>
            </a:pPr>
            <a:r>
              <a:rPr lang="it-IT" sz="2400" dirty="0"/>
              <a:t>In dottrina si è affermato che, per casi siffatti, sarebbe stata opportuna l’espressa previsione di mantenere ferma la sentenza originaria.</a:t>
            </a:r>
          </a:p>
          <a:p>
            <a:pPr marL="0" indent="0" algn="just">
              <a:buNone/>
            </a:pPr>
            <a:endParaRPr lang="it-IT" sz="2400" dirty="0"/>
          </a:p>
          <a:p>
            <a:pPr marL="0" indent="0" algn="just">
              <a:buNone/>
            </a:pPr>
            <a:r>
              <a:rPr lang="it-IT" sz="2400" dirty="0"/>
              <a:t>Va ricordato che, in ogni caso, l’imputato può chiedere la prosecuzione del processo (art. 344 bis, co. 7, c.p.p.).</a:t>
            </a:r>
          </a:p>
          <a:p>
            <a:pPr algn="just">
              <a:spcBef>
                <a:spcPts val="600"/>
              </a:spcBef>
            </a:pPr>
            <a:endParaRPr lang="it-IT" sz="2200" dirty="0"/>
          </a:p>
          <a:p>
            <a:pPr algn="just"/>
            <a:endParaRPr lang="it-IT" sz="24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453728" y="706826"/>
            <a:ext cx="11881320" cy="2492990"/>
          </a:xfrm>
          <a:prstGeom prst="rect">
            <a:avLst/>
          </a:prstGeom>
          <a:noFill/>
        </p:spPr>
        <p:txBody>
          <a:bodyPr wrap="square" rtlCol="0">
            <a:spAutoFit/>
          </a:bodyPr>
          <a:lstStyle/>
          <a:p>
            <a:pPr algn="just"/>
            <a:r>
              <a:rPr lang="it-IT" sz="2600" b="1" cap="all" dirty="0">
                <a:solidFill>
                  <a:srgbClr val="FF0000"/>
                </a:solidFill>
              </a:rPr>
              <a:t>2 - </a:t>
            </a:r>
            <a:r>
              <a:rPr lang="it-IT" sz="2600" b="1" i="1" cap="all" dirty="0">
                <a:solidFill>
                  <a:srgbClr val="FF0000"/>
                </a:solidFill>
              </a:rPr>
              <a:t>L’improcedibilità dell’azione penale per superamento dei termini di durata   massima del giudizio di impugnazione (art. 344 bis c.p.p.)</a:t>
            </a:r>
          </a:p>
          <a:p>
            <a:pPr algn="just"/>
            <a:endParaRPr lang="it-IT" sz="2600" b="1" i="1" cap="all" dirty="0">
              <a:solidFill>
                <a:srgbClr val="FF0000"/>
              </a:solidFill>
            </a:endParaRPr>
          </a:p>
          <a:p>
            <a:pPr algn="just"/>
            <a:endParaRPr lang="it-IT" sz="2600" b="1" i="1" cap="all" dirty="0">
              <a:solidFill>
                <a:srgbClr val="FF0000"/>
              </a:solidFill>
            </a:endParaRPr>
          </a:p>
          <a:p>
            <a:pPr algn="just"/>
            <a:endParaRPr lang="it-IT" sz="2600" b="1" i="1" cap="all" dirty="0">
              <a:solidFill>
                <a:srgbClr val="FF0000"/>
              </a:solidFill>
            </a:endParaRPr>
          </a:p>
          <a:p>
            <a:pPr algn="just"/>
            <a:endParaRPr lang="it-IT" sz="2600" i="1" dirty="0"/>
          </a:p>
        </p:txBody>
      </p:sp>
    </p:spTree>
    <p:extLst>
      <p:ext uri="{BB962C8B-B14F-4D97-AF65-F5344CB8AC3E}">
        <p14:creationId xmlns:p14="http://schemas.microsoft.com/office/powerpoint/2010/main" val="157608217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21280" cy="6984776"/>
          </a:xfrm>
        </p:spPr>
        <p:txBody>
          <a:bodyPr/>
          <a:lstStyle/>
          <a:p>
            <a:pPr algn="just"/>
            <a:r>
              <a:rPr lang="it-IT" sz="2800" dirty="0">
                <a:solidFill>
                  <a:schemeClr val="bg1">
                    <a:lumMod val="50000"/>
                  </a:schemeClr>
                </a:solidFill>
              </a:rPr>
              <a:t>2.4. Le proroghe</a:t>
            </a:r>
            <a:endParaRPr lang="it-IT" sz="2800" i="1" dirty="0">
              <a:solidFill>
                <a:schemeClr val="bg1">
                  <a:lumMod val="50000"/>
                </a:schemeClr>
              </a:solidFill>
            </a:endParaRPr>
          </a:p>
          <a:p>
            <a:pPr algn="just">
              <a:spcBef>
                <a:spcPts val="600"/>
              </a:spcBef>
            </a:pPr>
            <a:endParaRPr lang="it-IT" sz="2800" dirty="0">
              <a:highlight>
                <a:srgbClr val="FFFF00"/>
              </a:highlight>
            </a:endParaRPr>
          </a:p>
          <a:p>
            <a:pPr marL="457200" indent="-457200" algn="just">
              <a:spcBef>
                <a:spcPts val="0"/>
              </a:spcBef>
              <a:spcAft>
                <a:spcPts val="600"/>
              </a:spcAft>
              <a:buClr>
                <a:srgbClr val="FF0000"/>
              </a:buClr>
              <a:buFont typeface="Wingdings" panose="05000000000000000000" pitchFamily="2" charset="2"/>
              <a:buChar char="§"/>
            </a:pPr>
            <a:r>
              <a:rPr lang="it-IT" sz="2800" dirty="0"/>
              <a:t>I termini di improcedibilità dell’azione possono essere prorogati, con ordinanza motivata del giudice che procede, in presenza </a:t>
            </a:r>
            <a:r>
              <a:rPr lang="it-IT" sz="2800" b="1" dirty="0"/>
              <a:t>di giudizi particolarmente complessi </a:t>
            </a:r>
            <a:r>
              <a:rPr lang="it-IT" sz="2800" dirty="0"/>
              <a:t>(da valutare in base ai seguenti parametri: numero delle parti e di imputati, grado di difficoltà presentato dalle questioni di fatto o di diritto trattate) </a:t>
            </a:r>
            <a:r>
              <a:rPr lang="it-IT" sz="2800" b="1" dirty="0"/>
              <a:t>o per determinati delitti di particolare gravità</a:t>
            </a:r>
            <a:r>
              <a:rPr lang="it-IT" sz="2800" dirty="0"/>
              <a:t>. </a:t>
            </a:r>
          </a:p>
          <a:p>
            <a:pPr marL="457200" indent="-457200" algn="just">
              <a:spcBef>
                <a:spcPts val="0"/>
              </a:spcBef>
              <a:spcAft>
                <a:spcPts val="600"/>
              </a:spcAft>
              <a:buClr>
                <a:srgbClr val="FF0000"/>
              </a:buClr>
              <a:buFont typeface="Wingdings" panose="05000000000000000000" pitchFamily="2" charset="2"/>
              <a:buChar char="§"/>
            </a:pPr>
            <a:r>
              <a:rPr lang="it-IT" sz="2800" dirty="0"/>
              <a:t>Si tratta di </a:t>
            </a:r>
            <a:r>
              <a:rPr lang="it-IT" sz="2800" b="1" dirty="0"/>
              <a:t>ipotesi difficilmente rinvenibili </a:t>
            </a:r>
            <a:r>
              <a:rPr lang="it-IT" sz="2800" dirty="0"/>
              <a:t>nei giudizi di appello rispetto a sentenze del Giudice di Pace. </a:t>
            </a:r>
          </a:p>
          <a:p>
            <a:pPr marL="457200" indent="-457200" algn="just">
              <a:spcBef>
                <a:spcPts val="0"/>
              </a:spcBef>
              <a:spcAft>
                <a:spcPts val="600"/>
              </a:spcAft>
              <a:buClr>
                <a:srgbClr val="FF0000"/>
              </a:buClr>
              <a:buFont typeface="Wingdings" panose="05000000000000000000" pitchFamily="2" charset="2"/>
              <a:buChar char="§"/>
            </a:pPr>
            <a:r>
              <a:rPr lang="it-IT" sz="2800" dirty="0"/>
              <a:t>Basti qui osservare che molti commentatori hanno evidenziato, in relazione all’ipotesi generale, che sono lasciati al giudice che procede margini di discrezionalità amplissimi, che incidono sulla punibilità in concreto dell’imputato.</a:t>
            </a:r>
          </a:p>
          <a:p>
            <a:pPr marL="457200" indent="-457200" algn="just">
              <a:spcBef>
                <a:spcPts val="0"/>
              </a:spcBef>
              <a:spcAft>
                <a:spcPts val="600"/>
              </a:spcAft>
              <a:buClr>
                <a:srgbClr val="FF0000"/>
              </a:buClr>
              <a:buFont typeface="Wingdings" panose="05000000000000000000" pitchFamily="2" charset="2"/>
              <a:buChar char="§"/>
            </a:pPr>
            <a:endParaRPr lang="it-IT" sz="2600" dirty="0"/>
          </a:p>
          <a:p>
            <a:pPr algn="just"/>
            <a:endParaRPr lang="it-IT" sz="26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2185214"/>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p>
          <a:p>
            <a:pPr algn="just"/>
            <a:endParaRPr lang="it-IT" sz="2600" b="1" i="1" cap="all" dirty="0">
              <a:solidFill>
                <a:srgbClr val="FF0000"/>
              </a:solidFill>
            </a:endParaRPr>
          </a:p>
          <a:p>
            <a:pPr algn="just"/>
            <a:endParaRPr lang="it-IT" sz="2600" i="1" dirty="0"/>
          </a:p>
        </p:txBody>
      </p:sp>
    </p:spTree>
    <p:extLst>
      <p:ext uri="{BB962C8B-B14F-4D97-AF65-F5344CB8AC3E}">
        <p14:creationId xmlns:p14="http://schemas.microsoft.com/office/powerpoint/2010/main" val="274740698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21280" cy="6984776"/>
          </a:xfrm>
        </p:spPr>
        <p:txBody>
          <a:bodyPr/>
          <a:lstStyle/>
          <a:p>
            <a:pPr algn="just"/>
            <a:r>
              <a:rPr lang="it-IT" sz="2600" dirty="0">
                <a:solidFill>
                  <a:schemeClr val="bg1">
                    <a:lumMod val="50000"/>
                  </a:schemeClr>
                </a:solidFill>
              </a:rPr>
              <a:t>2.5. La sospensione dei termini del giudizio di impugnazione</a:t>
            </a:r>
          </a:p>
          <a:p>
            <a:pPr algn="just"/>
            <a:endParaRPr lang="it-IT" sz="2600" dirty="0"/>
          </a:p>
          <a:p>
            <a:pPr algn="just"/>
            <a:r>
              <a:rPr lang="it-IT" sz="2500" dirty="0"/>
              <a:t>La Legge 134/2021 prevede la </a:t>
            </a:r>
            <a:r>
              <a:rPr lang="it-IT" sz="2500" b="1" dirty="0"/>
              <a:t>sospensione dei termini durata massima del giudizio di impugnazione, con effetto per tutti gli imputati nei cui confronti si sta procedendo</a:t>
            </a:r>
            <a:r>
              <a:rPr lang="it-IT" sz="2500" dirty="0"/>
              <a:t>: </a:t>
            </a:r>
          </a:p>
          <a:p>
            <a:pPr algn="just"/>
            <a:endParaRPr lang="it-IT" sz="2500" dirty="0"/>
          </a:p>
          <a:p>
            <a:pPr marL="457200" indent="-457200" algn="just">
              <a:buClr>
                <a:srgbClr val="FF0000"/>
              </a:buClr>
              <a:buFont typeface="Wingdings" panose="05000000000000000000" pitchFamily="2" charset="2"/>
              <a:buChar char="§"/>
            </a:pPr>
            <a:r>
              <a:rPr lang="it-IT" sz="2500" dirty="0"/>
              <a:t>negli stessi casi in cui l’art. 159, co. 1 c.p. prevede la sospensione del corso della prescrizione del reato; </a:t>
            </a:r>
          </a:p>
          <a:p>
            <a:pPr marL="457200" indent="-457200" algn="just">
              <a:buClr>
                <a:srgbClr val="FF0000"/>
              </a:buClr>
              <a:buFont typeface="Wingdings" panose="05000000000000000000" pitchFamily="2" charset="2"/>
              <a:buChar char="§"/>
            </a:pPr>
            <a:endParaRPr lang="it-IT" sz="2500" dirty="0"/>
          </a:p>
          <a:p>
            <a:pPr marL="457200" indent="-457200" algn="just">
              <a:buClr>
                <a:srgbClr val="FF0000"/>
              </a:buClr>
              <a:buFont typeface="Wingdings" panose="05000000000000000000" pitchFamily="2" charset="2"/>
              <a:buChar char="§"/>
            </a:pPr>
            <a:r>
              <a:rPr lang="it-IT" sz="2500" dirty="0"/>
              <a:t>nel giudizio di appello, anche per il tempo occorrente per la rinnovazione dell'istruzione dibattimentale. In questo caso il periodo di sospensione tra un'udienza e quella successiva non può comunque eccedere sessanta giorni; </a:t>
            </a:r>
          </a:p>
          <a:p>
            <a:pPr marL="457200" indent="-457200" algn="just">
              <a:buClr>
                <a:srgbClr val="FF0000"/>
              </a:buClr>
              <a:buFont typeface="Wingdings" panose="05000000000000000000" pitchFamily="2" charset="2"/>
              <a:buChar char="§"/>
            </a:pPr>
            <a:endParaRPr lang="it-IT" sz="2500" dirty="0"/>
          </a:p>
          <a:p>
            <a:pPr marL="457200" indent="-457200" algn="just">
              <a:buClr>
                <a:srgbClr val="FF0000"/>
              </a:buClr>
              <a:buFont typeface="Wingdings" panose="05000000000000000000" pitchFamily="2" charset="2"/>
              <a:buChar char="§"/>
            </a:pPr>
            <a:r>
              <a:rPr lang="it-IT" sz="2500" dirty="0"/>
              <a:t>in caso di irreperibilità dell’imputato e di necessità di procedere a nuove ricerche, ai sensi dell'art. 159 c.p.p., per la notificazione del decreto di citazione a giudizio.</a:t>
            </a:r>
          </a:p>
          <a:p>
            <a:pPr algn="just"/>
            <a:endParaRPr lang="it-IT" sz="26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40432807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340296"/>
            <a:ext cx="11521280" cy="7704856"/>
          </a:xfrm>
        </p:spPr>
        <p:txBody>
          <a:bodyPr/>
          <a:lstStyle/>
          <a:p>
            <a:endParaRPr lang="it-IT" sz="2800" b="1" dirty="0">
              <a:solidFill>
                <a:srgbClr val="FF0000"/>
              </a:solidFill>
            </a:endParaRPr>
          </a:p>
          <a:p>
            <a:r>
              <a:rPr lang="it-IT" sz="2800" b="1" dirty="0">
                <a:solidFill>
                  <a:srgbClr val="FF0000"/>
                </a:solidFill>
              </a:rPr>
              <a:t>PREMESSA</a:t>
            </a:r>
          </a:p>
          <a:p>
            <a:pPr algn="just">
              <a:spcAft>
                <a:spcPts val="600"/>
              </a:spcAft>
            </a:pPr>
            <a:endParaRPr lang="it-IT" sz="3000" dirty="0"/>
          </a:p>
          <a:p>
            <a:pPr algn="just">
              <a:spcAft>
                <a:spcPts val="1000"/>
              </a:spcAft>
            </a:pPr>
            <a:r>
              <a:rPr lang="it-IT" sz="3000" dirty="0"/>
              <a:t>La Legge del 27 settembre 2021, n. 134 contiene una </a:t>
            </a:r>
            <a:r>
              <a:rPr lang="it-IT" sz="3000" i="1" dirty="0"/>
              <a:t>delega al Governo per l’efficienza del processo penale nonché in materia di giustizia riparativa e disposizioni per la celere definizione dei procedimenti giudiziari</a:t>
            </a:r>
            <a:r>
              <a:rPr lang="it-IT" sz="3000" dirty="0"/>
              <a:t>.</a:t>
            </a:r>
          </a:p>
          <a:p>
            <a:pPr algn="just">
              <a:spcAft>
                <a:spcPts val="1000"/>
              </a:spcAft>
            </a:pPr>
            <a:r>
              <a:rPr lang="it-IT" sz="3000" dirty="0"/>
              <a:t>Essa si prefigge l’obiettivo di accelerare il processo penale, anche attraverso una sua deflazione e la sua digitalizzazione (la riduzione, nella misura del 25%, dei tempi di durata dei giudizi penali è stata prevista dalla Commissione Europea tra le condizioni per l’erogazione all’Italia dei fondi </a:t>
            </a:r>
            <a:r>
              <a:rPr lang="it-IT" sz="3000" dirty="0" err="1"/>
              <a:t>NextGeneration</a:t>
            </a:r>
            <a:r>
              <a:rPr lang="it-IT" sz="3000" dirty="0"/>
              <a:t> EU e quale obiettivo del PNRR).</a:t>
            </a:r>
          </a:p>
          <a:p>
            <a:pPr algn="just">
              <a:spcAft>
                <a:spcPts val="1000"/>
              </a:spcAft>
            </a:pPr>
            <a:r>
              <a:rPr lang="it-IT" sz="3000" dirty="0"/>
              <a:t>Prevede inoltre una serie di misure rivolte al potenziamento delle garanzie difensive e della tutela della vittima del reato. </a:t>
            </a:r>
          </a:p>
          <a:p>
            <a:pPr algn="just">
              <a:spcAft>
                <a:spcPts val="600"/>
              </a:spcAft>
            </a:pPr>
            <a:endParaRPr lang="it-IT" sz="2600"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757984" y="2500536"/>
            <a:ext cx="7344816" cy="6984776"/>
          </a:xfrm>
        </p:spPr>
        <p:txBody>
          <a:bodyPr/>
          <a:lstStyle/>
          <a:p>
            <a:pPr algn="just"/>
            <a:r>
              <a:rPr lang="it-IT" sz="2600" dirty="0">
                <a:solidFill>
                  <a:schemeClr val="bg1">
                    <a:lumMod val="50000"/>
                  </a:schemeClr>
                </a:solidFill>
              </a:rPr>
              <a:t>2.6. L’annullamento con rinvio al giudice dell’appello</a:t>
            </a:r>
          </a:p>
          <a:p>
            <a:pPr algn="just"/>
            <a:endParaRPr lang="it-IT" sz="2600" dirty="0">
              <a:solidFill>
                <a:schemeClr val="bg1">
                  <a:lumMod val="50000"/>
                </a:schemeClr>
              </a:solidFill>
            </a:endParaRPr>
          </a:p>
          <a:p>
            <a:pPr algn="just"/>
            <a:r>
              <a:rPr lang="it-IT" sz="2500" dirty="0"/>
              <a:t>In caso di annullamento della sentenza da parte della Corte di cassazione, con rinvio alla Corte d’appello, i </a:t>
            </a:r>
            <a:r>
              <a:rPr lang="it-IT" sz="2500" b="1" dirty="0"/>
              <a:t>termini di durata massima decorrono nuovamente (</a:t>
            </a:r>
            <a:r>
              <a:rPr lang="it-IT" sz="2500" b="1" i="1" dirty="0"/>
              <a:t>ab </a:t>
            </a:r>
            <a:r>
              <a:rPr lang="it-IT" sz="2500" b="1" i="1" dirty="0" err="1"/>
              <a:t>initio</a:t>
            </a:r>
            <a:r>
              <a:rPr lang="it-IT" sz="2500" b="1" dirty="0"/>
              <a:t>, essendo termini di fase) dal novantesimo giorno successivo alla scadenza del termine per il deposito della motivazione della sentenza di annullamento</a:t>
            </a:r>
            <a:r>
              <a:rPr lang="it-IT" sz="2500" dirty="0"/>
              <a:t>. </a:t>
            </a:r>
          </a:p>
          <a:p>
            <a:pPr algn="just"/>
            <a:endParaRPr lang="it-IT" sz="2500" dirty="0"/>
          </a:p>
          <a:p>
            <a:pPr algn="just"/>
            <a:endParaRPr lang="it-IT" sz="26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331442464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21280" cy="6984776"/>
          </a:xfrm>
        </p:spPr>
        <p:txBody>
          <a:bodyPr/>
          <a:lstStyle/>
          <a:p>
            <a:pPr algn="just"/>
            <a:r>
              <a:rPr lang="it-IT" sz="2600" dirty="0">
                <a:solidFill>
                  <a:schemeClr val="bg1">
                    <a:lumMod val="50000"/>
                  </a:schemeClr>
                </a:solidFill>
              </a:rPr>
              <a:t>2.7. Le decisioni sugli effetti civili e gli effetti sulla confisca</a:t>
            </a:r>
          </a:p>
          <a:p>
            <a:pPr algn="just"/>
            <a:endParaRPr lang="it-IT" sz="2600" dirty="0">
              <a:solidFill>
                <a:schemeClr val="bg1">
                  <a:lumMod val="50000"/>
                </a:schemeClr>
              </a:solidFill>
            </a:endParaRPr>
          </a:p>
          <a:p>
            <a:pPr marL="342900" indent="-342900" algn="just">
              <a:buClr>
                <a:srgbClr val="FF0000"/>
              </a:buClr>
              <a:buFont typeface="Wingdings" panose="05000000000000000000" pitchFamily="2" charset="2"/>
              <a:buChar char="§"/>
            </a:pPr>
            <a:r>
              <a:rPr lang="it-IT" sz="2500" b="1" dirty="0"/>
              <a:t>Gli effetti civili</a:t>
            </a:r>
          </a:p>
          <a:p>
            <a:pPr algn="just"/>
            <a:endParaRPr lang="it-IT" sz="2500" dirty="0"/>
          </a:p>
          <a:p>
            <a:pPr algn="just"/>
            <a:r>
              <a:rPr lang="it-IT" sz="2500" dirty="0"/>
              <a:t>Per quanto riguarda </a:t>
            </a:r>
            <a:r>
              <a:rPr lang="it-IT" sz="2500" b="1" dirty="0"/>
              <a:t>le statuizioni civili della sentenza</a:t>
            </a:r>
            <a:r>
              <a:rPr lang="it-IT" sz="2500" dirty="0"/>
              <a:t>, viene inserito nell’art. 578 c.p.p. un nuovo comma 1 bis: quando nei confronti dell'imputato è stata pronunciata condanna, anche generica, alle restituzioni o al risarcimento dei danni cagionati dal reato, a favore della parte civile, il giudice di appello e la Corte di cassazione, </a:t>
            </a:r>
            <a:r>
              <a:rPr lang="it-IT" sz="2500" b="1" dirty="0"/>
              <a:t>nel dichiarare improcedibile l'azione penale per il superamento dei termini di durata massima del giudizio</a:t>
            </a:r>
            <a:r>
              <a:rPr lang="it-IT" sz="2500" dirty="0"/>
              <a:t>, rinviano per la prosecuzione al giudice civile competente per valore in grado di appello, che decide valutando le prove acquisite nel processo penale. </a:t>
            </a:r>
          </a:p>
          <a:p>
            <a:pPr algn="just"/>
            <a:endParaRPr lang="it-IT" sz="2500" dirty="0"/>
          </a:p>
          <a:p>
            <a:pPr algn="just"/>
            <a:endParaRPr lang="it-IT" sz="26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17502718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21280" cy="6984776"/>
          </a:xfrm>
        </p:spPr>
        <p:txBody>
          <a:bodyPr/>
          <a:lstStyle/>
          <a:p>
            <a:pPr algn="just"/>
            <a:r>
              <a:rPr lang="it-IT" sz="2600" dirty="0">
                <a:solidFill>
                  <a:schemeClr val="bg1">
                    <a:lumMod val="50000"/>
                  </a:schemeClr>
                </a:solidFill>
              </a:rPr>
              <a:t>2.7. Le decisioni sugli effetti civili e gli effetti sulla confisca</a:t>
            </a:r>
          </a:p>
          <a:p>
            <a:pPr algn="just"/>
            <a:endParaRPr lang="it-IT" sz="2600" dirty="0">
              <a:solidFill>
                <a:schemeClr val="bg1">
                  <a:lumMod val="50000"/>
                </a:schemeClr>
              </a:solidFill>
            </a:endParaRPr>
          </a:p>
          <a:p>
            <a:pPr marL="342900" indent="-342900" algn="just">
              <a:buClr>
                <a:srgbClr val="FF0000"/>
              </a:buClr>
              <a:buFont typeface="Wingdings" panose="05000000000000000000" pitchFamily="2" charset="2"/>
              <a:buChar char="§"/>
            </a:pPr>
            <a:r>
              <a:rPr lang="it-IT" sz="2500" b="1" dirty="0"/>
              <a:t>Gli effetti sulla confisca</a:t>
            </a:r>
          </a:p>
          <a:p>
            <a:pPr algn="just"/>
            <a:endParaRPr lang="it-IT" sz="2500" dirty="0"/>
          </a:p>
          <a:p>
            <a:pPr marL="0" indent="0" algn="just">
              <a:spcBef>
                <a:spcPts val="600"/>
              </a:spcBef>
              <a:buNone/>
            </a:pPr>
            <a:r>
              <a:rPr lang="it-IT" sz="2400" dirty="0"/>
              <a:t>La legge delega rinvia poi al Governo la soluzione di una rilevante questione, relativa alla </a:t>
            </a:r>
            <a:r>
              <a:rPr lang="it-IT" sz="2400" b="1" dirty="0"/>
              <a:t>sorte da destinare alla confisca disposta con la sentenza impugnata, in caso di sopravvenuta improcedibilità dell’azione nel giudizio di impugnazione</a:t>
            </a:r>
            <a:r>
              <a:rPr lang="it-IT" sz="2400" dirty="0"/>
              <a:t>. </a:t>
            </a:r>
          </a:p>
          <a:p>
            <a:pPr marL="0" indent="0" algn="just">
              <a:spcBef>
                <a:spcPts val="600"/>
              </a:spcBef>
              <a:buNone/>
            </a:pPr>
            <a:endParaRPr lang="it-IT" sz="2400" dirty="0"/>
          </a:p>
          <a:p>
            <a:pPr marL="0" indent="0" algn="just">
              <a:spcBef>
                <a:spcPts val="600"/>
              </a:spcBef>
              <a:buNone/>
            </a:pPr>
            <a:r>
              <a:rPr lang="it-IT" sz="2400" dirty="0"/>
              <a:t>Si tratterà di valutare </a:t>
            </a:r>
            <a:r>
              <a:rPr lang="it-IT" sz="2400" b="1" dirty="0"/>
              <a:t>se e in che limiti può trovare applicazione una disciplina analoga a quella che l’art. 578 bis c.p.p</a:t>
            </a:r>
            <a:r>
              <a:rPr lang="it-IT" sz="2400" dirty="0"/>
              <a:t>. prevede per il caso di estinzione del reato per prescrizione («</a:t>
            </a:r>
            <a:r>
              <a:rPr lang="it-IT" sz="2400" i="1" dirty="0"/>
              <a:t>quando è stata ordinata la confisca in casi particolari prevista dal primo comma dell'articolo 240-bis c.p. e da altre disposizioni di legge, il giudice di appello o la corte di cassazione, nel dichiarare il reato estinto per prescrizione o per amnistia, decidono sull'impugnazione ai soli effetti della confisca, previo accertamento della responsabilità dell'imputato</a:t>
            </a:r>
            <a:r>
              <a:rPr lang="it-IT" sz="2400" dirty="0"/>
              <a:t>»).</a:t>
            </a:r>
          </a:p>
          <a:p>
            <a:pPr algn="just"/>
            <a:endParaRPr lang="it-IT" sz="2500" dirty="0"/>
          </a:p>
          <a:p>
            <a:pPr algn="just"/>
            <a:endParaRPr lang="it-IT" sz="2600" dirty="0"/>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87728895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2500536"/>
            <a:ext cx="11521280" cy="6984776"/>
          </a:xfrm>
        </p:spPr>
        <p:txBody>
          <a:bodyPr/>
          <a:lstStyle/>
          <a:p>
            <a:pPr algn="just"/>
            <a:r>
              <a:rPr lang="it-IT" sz="2600" dirty="0">
                <a:solidFill>
                  <a:schemeClr val="bg1">
                    <a:lumMod val="50000"/>
                  </a:schemeClr>
                </a:solidFill>
              </a:rPr>
              <a:t>2.7. Le decisioni sugli effetti civili e gli effetti sulla confisca</a:t>
            </a:r>
          </a:p>
          <a:p>
            <a:pPr algn="just"/>
            <a:endParaRPr lang="it-IT" sz="2600" dirty="0">
              <a:solidFill>
                <a:schemeClr val="bg1">
                  <a:lumMod val="50000"/>
                </a:schemeClr>
              </a:solidFill>
            </a:endParaRPr>
          </a:p>
          <a:p>
            <a:pPr marL="342900" indent="-342900" algn="just">
              <a:buClr>
                <a:srgbClr val="FF0000"/>
              </a:buClr>
              <a:buFont typeface="Wingdings" panose="05000000000000000000" pitchFamily="2" charset="2"/>
              <a:buChar char="§"/>
            </a:pPr>
            <a:r>
              <a:rPr lang="it-IT" sz="2500" b="1" dirty="0"/>
              <a:t>Gli effetti sulla confisca</a:t>
            </a:r>
          </a:p>
          <a:p>
            <a:pPr marL="342900" indent="-342900" algn="just">
              <a:buClr>
                <a:srgbClr val="FF0000"/>
              </a:buClr>
              <a:buFont typeface="Wingdings" panose="05000000000000000000" pitchFamily="2" charset="2"/>
              <a:buChar char="§"/>
            </a:pPr>
            <a:endParaRPr lang="it-IT" sz="2400" dirty="0"/>
          </a:p>
          <a:p>
            <a:pPr marL="0" indent="0" algn="just">
              <a:spcBef>
                <a:spcPts val="0"/>
              </a:spcBef>
              <a:spcAft>
                <a:spcPts val="600"/>
              </a:spcAft>
              <a:buNone/>
            </a:pPr>
            <a:r>
              <a:rPr lang="it-IT" sz="2400" dirty="0"/>
              <a:t>I primi commentatori hanno sottolineato </a:t>
            </a:r>
            <a:r>
              <a:rPr lang="it-IT" sz="2400" b="1" dirty="0"/>
              <a:t>la difficoltà di individuare un sistema analogo a quello in precedenza dettato dall’art. 578-bis c.p.p</a:t>
            </a:r>
            <a:r>
              <a:rPr lang="it-IT" sz="2400" dirty="0"/>
              <a:t>. </a:t>
            </a:r>
          </a:p>
          <a:p>
            <a:pPr marL="0" indent="0" algn="just">
              <a:spcBef>
                <a:spcPts val="0"/>
              </a:spcBef>
              <a:spcAft>
                <a:spcPts val="600"/>
              </a:spcAft>
              <a:buNone/>
            </a:pPr>
            <a:r>
              <a:rPr lang="it-IT" sz="2400" dirty="0"/>
              <a:t>Nel momento in cui si stabilisce che </a:t>
            </a:r>
            <a:r>
              <a:rPr lang="it-IT" sz="2400" b="1" dirty="0"/>
              <a:t>l’appello ed il giudizio in cassazione hanno una durata predeterminata </a:t>
            </a:r>
            <a:r>
              <a:rPr lang="it-IT" sz="2400" dirty="0"/>
              <a:t>e che, una volta superati i limiti temporali, l’azione penale diviene preclusa, pare arduo poter immaginare che il processo prosegua ai soli fini dell’accertamento dei presupposti della confisca. </a:t>
            </a:r>
          </a:p>
          <a:p>
            <a:pPr marL="0" indent="0" algn="just">
              <a:spcBef>
                <a:spcPts val="0"/>
              </a:spcBef>
              <a:spcAft>
                <a:spcPts val="600"/>
              </a:spcAft>
              <a:buNone/>
            </a:pPr>
            <a:r>
              <a:rPr lang="it-IT" sz="2400" dirty="0"/>
              <a:t>Peraltro, mentre </a:t>
            </a:r>
            <a:r>
              <a:rPr lang="it-IT" sz="2400" b="1" dirty="0"/>
              <a:t>nel caso speculare dell’azione civile nel giudizio penale è possibile rimettere la questione al giudice competente ratione materiae, analoga soluzione non è percorribile con riferimento alla confisca, trattandosi di misura di competenza esclusiva del giudice penale,</a:t>
            </a:r>
            <a:r>
              <a:rPr lang="it-IT" sz="2400" dirty="0"/>
              <a:t> con la sola eccezione dei casi, invero limitati, in cui il giudice penale esercita in via surrogatoria un potere spettante anche all’autorità amministrativa (come nel caso della confisca urbanistica).</a:t>
            </a: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endParaRPr lang="it-IT" sz="2400" dirty="0">
              <a:solidFill>
                <a:schemeClr val="bg1">
                  <a:lumMod val="50000"/>
                </a:schemeClr>
              </a:solidFill>
            </a:endParaRPr>
          </a:p>
          <a:p>
            <a:pPr algn="just"/>
            <a:r>
              <a:rPr lang="it-IT" sz="2400" dirty="0"/>
              <a:t>.</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
        <p:nvSpPr>
          <p:cNvPr id="2" name="CasellaDiTesto 1">
            <a:extLst>
              <a:ext uri="{FF2B5EF4-FFF2-40B4-BE49-F238E27FC236}">
                <a16:creationId xmlns:a16="http://schemas.microsoft.com/office/drawing/2014/main" id="{3CDD702F-DE20-44AD-88CC-7D4FA8D45288}"/>
              </a:ext>
            </a:extLst>
          </p:cNvPr>
          <p:cNvSpPr txBox="1"/>
          <p:nvPr/>
        </p:nvSpPr>
        <p:spPr>
          <a:xfrm>
            <a:off x="669752" y="706827"/>
            <a:ext cx="11665296" cy="1384995"/>
          </a:xfrm>
          <a:prstGeom prst="rect">
            <a:avLst/>
          </a:prstGeom>
          <a:noFill/>
        </p:spPr>
        <p:txBody>
          <a:bodyPr wrap="square" rtlCol="0">
            <a:spAutoFit/>
          </a:bodyPr>
          <a:lstStyle/>
          <a:p>
            <a:pPr algn="just"/>
            <a:r>
              <a:rPr lang="it-IT" sz="2800" b="1" cap="all" dirty="0">
                <a:solidFill>
                  <a:srgbClr val="FF0000"/>
                </a:solidFill>
              </a:rPr>
              <a:t>2 - </a:t>
            </a:r>
            <a:r>
              <a:rPr lang="it-IT" sz="2800" b="1" i="1" cap="all" dirty="0">
                <a:solidFill>
                  <a:srgbClr val="FF0000"/>
                </a:solidFill>
              </a:rPr>
              <a:t>L’improcedibilità dell’azione penale per superamento dei termini di durata   massima del giudizio di impugnazione (art. 344 bis c.p.p.)</a:t>
            </a:r>
            <a:endParaRPr lang="it-IT" sz="2600" i="1" dirty="0"/>
          </a:p>
        </p:txBody>
      </p:sp>
    </p:spTree>
    <p:extLst>
      <p:ext uri="{BB962C8B-B14F-4D97-AF65-F5344CB8AC3E}">
        <p14:creationId xmlns:p14="http://schemas.microsoft.com/office/powerpoint/2010/main" val="387024610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788568"/>
            <a:ext cx="11413268" cy="6480720"/>
          </a:xfrm>
        </p:spPr>
        <p:txBody>
          <a:bodyPr/>
          <a:lstStyle/>
          <a:p>
            <a:pPr algn="just"/>
            <a:r>
              <a:rPr lang="it-IT" sz="2400" b="1" dirty="0"/>
              <a:t>Modificando</a:t>
            </a:r>
            <a:r>
              <a:rPr lang="it-IT" sz="2400" dirty="0"/>
              <a:t> alcune disposizioni del codice di procedura penale (</a:t>
            </a:r>
            <a:r>
              <a:rPr lang="it-IT" sz="2400" b="1" dirty="0"/>
              <a:t>artt. 66, co. 2, 349, co. 2, 431, co. 1, lett. g</a:t>
            </a:r>
            <a:r>
              <a:rPr lang="it-IT" sz="2400" dirty="0"/>
              <a:t>) e delle relative disposizioni di attuazione (</a:t>
            </a:r>
            <a:r>
              <a:rPr lang="it-IT" sz="2400" b="1" dirty="0"/>
              <a:t>art. 110, co. 1 bis</a:t>
            </a:r>
            <a:r>
              <a:rPr lang="it-IT" sz="2400" dirty="0"/>
              <a:t>), il Legislatore ha introdotto </a:t>
            </a:r>
            <a:r>
              <a:rPr lang="it-IT" sz="2400" b="1" dirty="0"/>
              <a:t>disposizioni</a:t>
            </a:r>
            <a:r>
              <a:rPr lang="it-IT" sz="2400" dirty="0"/>
              <a:t> volte ad assicurare la più </a:t>
            </a:r>
            <a:r>
              <a:rPr lang="it-IT" sz="2400" b="1" dirty="0"/>
              <a:t>compiuta identificazione della persona sottoposta al procedimento penale </a:t>
            </a:r>
            <a:r>
              <a:rPr lang="it-IT" sz="2400" dirty="0"/>
              <a:t>e la sicura riferibilità alla medesima degli eventuali provvedimenti pronunciati nei suoi confronti allorquando siano destinati a essere iscritti nel casellario giudiziale. </a:t>
            </a:r>
          </a:p>
          <a:p>
            <a:pPr algn="just"/>
            <a:endParaRPr lang="it-IT" sz="2400" dirty="0"/>
          </a:p>
          <a:p>
            <a:pPr algn="just"/>
            <a:r>
              <a:rPr lang="it-IT" sz="2400" dirty="0"/>
              <a:t>Per quanto maggiormente di interesse, si prevede, in relazione agli apolidi, alle persone con cittadinanza ignota, agli extracomunitari, ai cittadini dell’UE privi del codice fiscale ovvero attualmente, o in passato, titolari anche della cittadinanza di un paese extra UE, che </a:t>
            </a:r>
            <a:r>
              <a:rPr lang="it-IT" sz="2400" b="1" dirty="0"/>
              <a:t>nei provvedimenti destinati a essere iscritti nel casellario giudiziale sia riportato il codice unico identificativo </a:t>
            </a:r>
            <a:r>
              <a:rPr lang="it-IT" sz="2400" dirty="0"/>
              <a:t>(art. 66, co. 2 c.p.p.). </a:t>
            </a:r>
          </a:p>
          <a:p>
            <a:pPr algn="just"/>
            <a:endParaRPr lang="it-IT" sz="2400" dirty="0"/>
          </a:p>
          <a:p>
            <a:pPr algn="just"/>
            <a:r>
              <a:rPr lang="it-IT" sz="2400" b="1" dirty="0"/>
              <a:t>Si tratta di una norma priva di sanzione processuale, nondimeno obbligatoria in base all’art. 124 c.p.p.</a:t>
            </a:r>
          </a:p>
          <a:p>
            <a:pPr algn="l"/>
            <a:r>
              <a:rPr lang="it-IT" sz="2600" dirty="0">
                <a:solidFill>
                  <a:srgbClr val="FF0000"/>
                </a:solidFill>
              </a:rPr>
              <a:t> </a:t>
            </a:r>
            <a:endParaRPr lang="it-IT" sz="3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71724" y="988368"/>
            <a:ext cx="11413268" cy="1384995"/>
          </a:xfrm>
          <a:prstGeom prst="rect">
            <a:avLst/>
          </a:prstGeom>
          <a:noFill/>
        </p:spPr>
        <p:txBody>
          <a:bodyPr wrap="square" rtlCol="0">
            <a:spAutoFit/>
          </a:bodyPr>
          <a:lstStyle/>
          <a:p>
            <a:pPr algn="just"/>
            <a:r>
              <a:rPr lang="it-IT" sz="2800" b="1" cap="all" dirty="0">
                <a:solidFill>
                  <a:srgbClr val="FF0000"/>
                </a:solidFill>
              </a:rPr>
              <a:t>3 - </a:t>
            </a:r>
            <a:r>
              <a:rPr lang="it-IT" sz="2800" b="1" i="1" cap="all" dirty="0">
                <a:solidFill>
                  <a:srgbClr val="FF0000"/>
                </a:solidFill>
              </a:rPr>
              <a:t>L’identificazione dell’indagato e dell’imputato CON CITTADINANZA </a:t>
            </a:r>
            <a:r>
              <a:rPr lang="it-IT" sz="2800" b="1" i="1" cap="all" dirty="0" err="1">
                <a:solidFill>
                  <a:srgbClr val="FF0000"/>
                </a:solidFill>
              </a:rPr>
              <a:t>ignotA</a:t>
            </a:r>
            <a:r>
              <a:rPr lang="it-IT" sz="2800" b="1" i="1" cap="all" dirty="0">
                <a:solidFill>
                  <a:srgbClr val="FF0000"/>
                </a:solidFill>
              </a:rPr>
              <a:t>, apolide, extracomunitario o comunitario privo di codice fiscale </a:t>
            </a:r>
          </a:p>
        </p:txBody>
      </p:sp>
    </p:spTree>
    <p:extLst>
      <p:ext uri="{BB962C8B-B14F-4D97-AF65-F5344CB8AC3E}">
        <p14:creationId xmlns:p14="http://schemas.microsoft.com/office/powerpoint/2010/main" val="308644758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1852464"/>
            <a:ext cx="11413268" cy="6552728"/>
          </a:xfrm>
        </p:spPr>
        <p:txBody>
          <a:bodyPr/>
          <a:lstStyle/>
          <a:p>
            <a:pPr algn="just"/>
            <a:r>
              <a:rPr lang="it-IT" sz="2300" dirty="0"/>
              <a:t>La riforma in esame ha anche </a:t>
            </a:r>
            <a:r>
              <a:rPr lang="it-IT" sz="2300" b="1" dirty="0"/>
              <a:t>integrato alcune norme processuali a tutela delle vittime di violenza domestica e di gener</a:t>
            </a:r>
            <a:r>
              <a:rPr lang="it-IT" sz="2300" dirty="0"/>
              <a:t>e introdotte con la l. 69/2019 (c.d. codice rosso).</a:t>
            </a:r>
          </a:p>
          <a:p>
            <a:pPr algn="just"/>
            <a:endParaRPr lang="it-IT" sz="2300" dirty="0"/>
          </a:p>
          <a:p>
            <a:pPr algn="just">
              <a:buClr>
                <a:srgbClr val="FF0000"/>
              </a:buClr>
            </a:pPr>
            <a:r>
              <a:rPr lang="it-IT" sz="2300" dirty="0"/>
              <a:t>Per quanto di maggiore </a:t>
            </a:r>
            <a:r>
              <a:rPr lang="it-IT" sz="2300" b="1" dirty="0"/>
              <a:t>interesse per il Tribunale</a:t>
            </a:r>
            <a:r>
              <a:rPr lang="it-IT" sz="2300" dirty="0"/>
              <a:t>:</a:t>
            </a:r>
          </a:p>
          <a:p>
            <a:pPr algn="just">
              <a:buClr>
                <a:srgbClr val="FF0000"/>
              </a:buClr>
            </a:pPr>
            <a:endParaRPr lang="it-IT" sz="2300" b="1" dirty="0"/>
          </a:p>
          <a:p>
            <a:pPr marL="457200" indent="-457200" algn="just">
              <a:buClr>
                <a:srgbClr val="FF0000"/>
              </a:buClr>
              <a:buFont typeface="Wingdings" panose="05000000000000000000" pitchFamily="2" charset="2"/>
              <a:buChar char="§"/>
            </a:pPr>
            <a:r>
              <a:rPr lang="it-IT" sz="2300" b="1" dirty="0"/>
              <a:t>vengono estese le disposizioni a tutela delle vittime e dei loro diritti nel procedimento penale </a:t>
            </a:r>
            <a:r>
              <a:rPr lang="it-IT" sz="2300" dirty="0"/>
              <a:t>di cui all’artt. 90 ter, co. 1 bis  c.p.p. (in materia di comunicazione alla persona offesa dei provvedimenti di scarcerazione) e 64 bis, co. 1 disp. att. c.p.p. (trasmissione obbligatoria degli atti al giudice civile), </a:t>
            </a:r>
            <a:r>
              <a:rPr lang="it-IT" sz="2300" b="1" dirty="0"/>
              <a:t>alle forme tentate dei delitti già contemplati dalla norma</a:t>
            </a:r>
            <a:r>
              <a:rPr lang="it-IT" sz="2300" dirty="0"/>
              <a:t> (artt. 572, 609 bis, 609 ter, 609 quater, 609 quinquies, 609 </a:t>
            </a:r>
            <a:r>
              <a:rPr lang="it-IT" sz="2300" dirty="0" err="1"/>
              <a:t>octies</a:t>
            </a:r>
            <a:r>
              <a:rPr lang="it-IT" sz="2300" dirty="0"/>
              <a:t>, 612 bis e 612 ter c.p., ovvero dagli artt. 582 e 583 quinquies c.p. nelle ipotesi aggravate ai sensi degli artt. 576, co. 1, numeri 2, 5, 5.1, e 577, co. 1, n. 1 e secondo comma, c.p.) </a:t>
            </a:r>
            <a:r>
              <a:rPr lang="it-IT" sz="2300" b="1" dirty="0"/>
              <a:t>ed al delitto di tentato omicidio</a:t>
            </a:r>
            <a:r>
              <a:rPr lang="it-IT" sz="2300" dirty="0"/>
              <a:t>.</a:t>
            </a:r>
          </a:p>
          <a:p>
            <a:pPr marL="457200" indent="-457200" algn="just">
              <a:buClr>
                <a:srgbClr val="FF0000"/>
              </a:buClr>
              <a:buFont typeface="Wingdings" panose="05000000000000000000" pitchFamily="2" charset="2"/>
              <a:buChar char="§"/>
            </a:pPr>
            <a:endParaRPr lang="it-IT" sz="2300" dirty="0"/>
          </a:p>
          <a:p>
            <a:pPr algn="just">
              <a:buClr>
                <a:srgbClr val="FF0000"/>
              </a:buClr>
            </a:pPr>
            <a:endParaRPr lang="it-IT" sz="2300" dirty="0"/>
          </a:p>
          <a:p>
            <a:pPr marL="457200" indent="-457200" algn="just">
              <a:buClr>
                <a:srgbClr val="FF0000"/>
              </a:buClr>
              <a:buFont typeface="Wingdings" panose="05000000000000000000" pitchFamily="2" charset="2"/>
              <a:buChar char="§"/>
            </a:pPr>
            <a:endParaRPr lang="it-IT" sz="2600" dirty="0"/>
          </a:p>
          <a:p>
            <a:pPr algn="just"/>
            <a:endParaRPr lang="it-IT" sz="3600" b="1"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1413268" cy="523220"/>
          </a:xfrm>
          <a:prstGeom prst="rect">
            <a:avLst/>
          </a:prstGeom>
          <a:noFill/>
        </p:spPr>
        <p:txBody>
          <a:bodyPr wrap="square" rtlCol="0">
            <a:spAutoFit/>
          </a:bodyPr>
          <a:lstStyle/>
          <a:p>
            <a:pPr algn="just"/>
            <a:r>
              <a:rPr lang="it-IT" sz="2800" b="1" cap="all" dirty="0">
                <a:solidFill>
                  <a:srgbClr val="FF0000"/>
                </a:solidFill>
              </a:rPr>
              <a:t>4 - </a:t>
            </a:r>
            <a:r>
              <a:rPr lang="it-IT" sz="2800" b="1" i="1" cap="all" dirty="0">
                <a:solidFill>
                  <a:srgbClr val="FF0000"/>
                </a:solidFill>
              </a:rPr>
              <a:t>violenza domestica e di genere</a:t>
            </a:r>
          </a:p>
        </p:txBody>
      </p:sp>
    </p:spTree>
    <p:extLst>
      <p:ext uri="{BB962C8B-B14F-4D97-AF65-F5344CB8AC3E}">
        <p14:creationId xmlns:p14="http://schemas.microsoft.com/office/powerpoint/2010/main" val="222667685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1852464"/>
            <a:ext cx="11413268" cy="6552728"/>
          </a:xfrm>
        </p:spPr>
        <p:txBody>
          <a:bodyPr/>
          <a:lstStyle/>
          <a:p>
            <a:pPr algn="just"/>
            <a:r>
              <a:rPr lang="it-IT" sz="2300" b="1" i="1" dirty="0"/>
              <a:t>… (Segue):</a:t>
            </a:r>
          </a:p>
          <a:p>
            <a:pPr algn="just"/>
            <a:endParaRPr lang="it-IT" sz="2300" b="1" i="1" dirty="0"/>
          </a:p>
          <a:p>
            <a:pPr algn="just"/>
            <a:endParaRPr lang="it-IT" sz="2300" b="1" i="1" dirty="0"/>
          </a:p>
          <a:p>
            <a:pPr algn="just">
              <a:buClr>
                <a:srgbClr val="FF0000"/>
              </a:buClr>
            </a:pPr>
            <a:endParaRPr lang="it-IT" sz="2300" b="1" dirty="0"/>
          </a:p>
          <a:p>
            <a:pPr marL="457200" indent="-457200" algn="just">
              <a:buClr>
                <a:srgbClr val="FF0000"/>
              </a:buClr>
              <a:buFont typeface="Wingdings" panose="05000000000000000000" pitchFamily="2" charset="2"/>
              <a:buChar char="§"/>
            </a:pPr>
            <a:r>
              <a:rPr lang="it-IT" sz="2300" dirty="0"/>
              <a:t>è altresì </a:t>
            </a:r>
            <a:r>
              <a:rPr lang="it-IT" sz="2300" b="1" dirty="0"/>
              <a:t>modificata la disciplina sostanziale della sospensione condizionale della pena </a:t>
            </a:r>
            <a:r>
              <a:rPr lang="it-IT" sz="2300" dirty="0"/>
              <a:t>(art. 165, co. 5 c.p.) estendendo ai casi di condanna per tentato omicidio, e per i predetti reati commessi in forma tentata, </a:t>
            </a:r>
            <a:r>
              <a:rPr lang="it-IT" sz="2300" b="1" dirty="0"/>
              <a:t>l’obbligo di subordinarne la concessione alla partecipazione a specifici percorsi di recupero presso enti o associazioni che si occupano di prevenzione, assistenza psicologica e recupero di soggetti condannat</a:t>
            </a:r>
            <a:r>
              <a:rPr lang="it-IT" sz="2300" dirty="0"/>
              <a:t>i.</a:t>
            </a:r>
          </a:p>
          <a:p>
            <a:pPr marL="457200" indent="-457200" algn="just">
              <a:buClr>
                <a:srgbClr val="FF0000"/>
              </a:buClr>
              <a:buFont typeface="Wingdings" panose="05000000000000000000" pitchFamily="2" charset="2"/>
              <a:buChar char="§"/>
            </a:pPr>
            <a:endParaRPr lang="it-IT" sz="2300" dirty="0"/>
          </a:p>
          <a:p>
            <a:pPr marL="457200" indent="-457200" algn="just">
              <a:buClr>
                <a:srgbClr val="FF0000"/>
              </a:buClr>
              <a:buFont typeface="Wingdings" panose="05000000000000000000" pitchFamily="2" charset="2"/>
              <a:buChar char="§"/>
            </a:pPr>
            <a:r>
              <a:rPr lang="it-IT" sz="2300" dirty="0"/>
              <a:t>è </a:t>
            </a:r>
            <a:r>
              <a:rPr lang="it-IT" sz="2300" b="1" dirty="0"/>
              <a:t>modificato l’art. </a:t>
            </a:r>
            <a:r>
              <a:rPr lang="it-IT" sz="2400" b="1" dirty="0"/>
              <a:t>380, co. 2, lett. l ter c.p.p</a:t>
            </a:r>
            <a:r>
              <a:rPr lang="it-IT" sz="2400" dirty="0"/>
              <a:t>., in questo modo viene inoltre </a:t>
            </a:r>
            <a:r>
              <a:rPr lang="it-IT" sz="2400" b="1" dirty="0"/>
              <a:t>introdotta la previsione dell’arresto obbligatorio in flagranza </a:t>
            </a:r>
            <a:r>
              <a:rPr lang="it-IT" sz="2400" dirty="0"/>
              <a:t>per il delitto di violazione dei provvedimenti di allontanamento dalla casa familiare e </a:t>
            </a:r>
            <a:r>
              <a:rPr lang="it-IT" sz="2400" b="1" dirty="0"/>
              <a:t>del divieto di avvicinamento ai luoghi frequentati dalla persona offesa</a:t>
            </a:r>
            <a:r>
              <a:rPr lang="it-IT" sz="2400" dirty="0"/>
              <a:t>, di cui all’art. 387 </a:t>
            </a:r>
            <a:r>
              <a:rPr lang="it-IT" sz="2400" i="1" dirty="0"/>
              <a:t>bis</a:t>
            </a:r>
            <a:r>
              <a:rPr lang="it-IT" sz="2400" dirty="0"/>
              <a:t> c.p., introdotto dalla legge sul ‘codice rosso’. </a:t>
            </a:r>
          </a:p>
          <a:p>
            <a:pPr algn="just"/>
            <a:endParaRPr lang="it-IT" sz="2400" dirty="0"/>
          </a:p>
          <a:p>
            <a:pPr algn="just">
              <a:buClr>
                <a:srgbClr val="FF0000"/>
              </a:buClr>
            </a:pPr>
            <a:endParaRPr lang="it-IT" sz="2300" dirty="0"/>
          </a:p>
          <a:p>
            <a:pPr marL="457200" indent="-457200" algn="just">
              <a:buClr>
                <a:srgbClr val="FF0000"/>
              </a:buClr>
              <a:buFont typeface="Wingdings" panose="05000000000000000000" pitchFamily="2" charset="2"/>
              <a:buChar char="§"/>
            </a:pPr>
            <a:endParaRPr lang="it-IT" sz="2300" dirty="0"/>
          </a:p>
          <a:p>
            <a:pPr algn="just"/>
            <a:endParaRPr lang="it-IT" sz="3600" b="1"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1413268" cy="523220"/>
          </a:xfrm>
          <a:prstGeom prst="rect">
            <a:avLst/>
          </a:prstGeom>
          <a:noFill/>
        </p:spPr>
        <p:txBody>
          <a:bodyPr wrap="square" rtlCol="0">
            <a:spAutoFit/>
          </a:bodyPr>
          <a:lstStyle/>
          <a:p>
            <a:pPr algn="just"/>
            <a:r>
              <a:rPr lang="it-IT" sz="2800" b="1" cap="all" dirty="0">
                <a:solidFill>
                  <a:srgbClr val="FF0000"/>
                </a:solidFill>
              </a:rPr>
              <a:t>4 - </a:t>
            </a:r>
            <a:r>
              <a:rPr lang="it-IT" sz="2800" b="1" i="1" cap="all" dirty="0">
                <a:solidFill>
                  <a:srgbClr val="FF0000"/>
                </a:solidFill>
              </a:rPr>
              <a:t>violenza domestica e di genere</a:t>
            </a:r>
          </a:p>
        </p:txBody>
      </p:sp>
    </p:spTree>
    <p:extLst>
      <p:ext uri="{BB962C8B-B14F-4D97-AF65-F5344CB8AC3E}">
        <p14:creationId xmlns:p14="http://schemas.microsoft.com/office/powerpoint/2010/main" val="30923749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1852464"/>
            <a:ext cx="11413268" cy="6552728"/>
          </a:xfrm>
        </p:spPr>
        <p:txBody>
          <a:bodyPr/>
          <a:lstStyle/>
          <a:p>
            <a:pPr algn="just"/>
            <a:endParaRPr lang="it-IT" sz="2200" b="1" i="1" dirty="0"/>
          </a:p>
          <a:p>
            <a:pPr algn="just"/>
            <a:r>
              <a:rPr lang="it-IT" sz="2200" dirty="0"/>
              <a:t>A proposito di tale ultima modifica, è stato segnalato – anche in una nota della Procura di Tivoli – </a:t>
            </a:r>
            <a:r>
              <a:rPr lang="it-IT" sz="2200" b="1" dirty="0"/>
              <a:t>un difetto di coordinamento con la disciplina delle misure cautelari personali</a:t>
            </a:r>
            <a:r>
              <a:rPr lang="it-IT" sz="2200" dirty="0"/>
              <a:t>. </a:t>
            </a:r>
          </a:p>
          <a:p>
            <a:pPr algn="just"/>
            <a:endParaRPr lang="it-IT" sz="2200" dirty="0"/>
          </a:p>
          <a:p>
            <a:pPr algn="just"/>
            <a:r>
              <a:rPr lang="it-IT" sz="2200" dirty="0"/>
              <a:t>La circostanza che il delitto di cui all’art. 387 bis c.p.p. sia punito con pena non superiore nel massimo a tre anni impedisce al giudice di disporre, dopo la convalida dell’arresto, una misura coercitiva, custodiale o meno (cfr. art. 280, co. 1 c.p.p.). </a:t>
            </a:r>
          </a:p>
          <a:p>
            <a:pPr algn="just"/>
            <a:endParaRPr lang="it-IT" sz="2200" dirty="0"/>
          </a:p>
          <a:p>
            <a:pPr algn="just"/>
            <a:r>
              <a:rPr lang="it-IT" sz="2200" dirty="0"/>
              <a:t>Per applicare misure coercitive dopo la convalida dell’arresto in flagranza per reati puniti con pena non superiore a tre anni è infatti necessaria una deroga espressa, come quella che l’art. 280, co. 1 c.p.p., facendo salvo l’art. 391 c.p.p., opera in relazione ai reati per i quali è previsto l’arresto facoltativo in flagranza, puniti per l’appunto con pena inferiore al limite di tre anni. </a:t>
            </a:r>
          </a:p>
          <a:p>
            <a:pPr algn="just"/>
            <a:endParaRPr lang="it-IT" sz="2200" dirty="0"/>
          </a:p>
          <a:p>
            <a:pPr algn="just"/>
            <a:r>
              <a:rPr lang="it-IT" sz="2200" dirty="0"/>
              <a:t>Va peraltro segnalato, in attesa di un eventuale intervento correttivo del Legislatore, che essendo il delitto di cui all’art. 387 bis c.p. integrato dall’inosservanza delle prescrizioni di una misura cautelare, il giudice che l’ha disposta (diverso però da quello della convalida dell’arresto) potrà aggravarla, applicando la custodia cautelare in carcere a prescindere dai limiti di pena previsti dall’art. 280 c.p.p. In tal senso dispone l’art. 280, co. 3 c.p.p.</a:t>
            </a:r>
          </a:p>
          <a:p>
            <a:pPr algn="just"/>
            <a:endParaRPr lang="it-IT" sz="2300" b="1" i="1" dirty="0"/>
          </a:p>
          <a:p>
            <a:pPr lvl="2" algn="just"/>
            <a:endParaRPr lang="it-IT" sz="2400" dirty="0"/>
          </a:p>
          <a:p>
            <a:pPr algn="just">
              <a:buClr>
                <a:srgbClr val="FF0000"/>
              </a:buClr>
            </a:pPr>
            <a:endParaRPr lang="it-IT" sz="2300" dirty="0"/>
          </a:p>
          <a:p>
            <a:pPr marL="457200" indent="-457200" algn="just">
              <a:buClr>
                <a:srgbClr val="FF0000"/>
              </a:buClr>
              <a:buFont typeface="Wingdings" panose="05000000000000000000" pitchFamily="2" charset="2"/>
              <a:buChar char="§"/>
            </a:pPr>
            <a:endParaRPr lang="it-IT" sz="2300" dirty="0"/>
          </a:p>
          <a:p>
            <a:pPr algn="just"/>
            <a:endParaRPr lang="it-IT" sz="3600" b="1"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1413268" cy="523220"/>
          </a:xfrm>
          <a:prstGeom prst="rect">
            <a:avLst/>
          </a:prstGeom>
          <a:noFill/>
        </p:spPr>
        <p:txBody>
          <a:bodyPr wrap="square" rtlCol="0">
            <a:spAutoFit/>
          </a:bodyPr>
          <a:lstStyle/>
          <a:p>
            <a:pPr algn="just"/>
            <a:r>
              <a:rPr lang="it-IT" sz="2800" b="1" cap="all" dirty="0">
                <a:solidFill>
                  <a:srgbClr val="FF0000"/>
                </a:solidFill>
              </a:rPr>
              <a:t>4 - </a:t>
            </a:r>
            <a:r>
              <a:rPr lang="it-IT" sz="2800" b="1" i="1" cap="all" dirty="0">
                <a:solidFill>
                  <a:srgbClr val="FF0000"/>
                </a:solidFill>
              </a:rPr>
              <a:t>violenza domestica e di genere</a:t>
            </a:r>
          </a:p>
        </p:txBody>
      </p:sp>
    </p:spTree>
    <p:extLst>
      <p:ext uri="{BB962C8B-B14F-4D97-AF65-F5344CB8AC3E}">
        <p14:creationId xmlns:p14="http://schemas.microsoft.com/office/powerpoint/2010/main" val="400487203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284512"/>
            <a:ext cx="11413268" cy="6480720"/>
          </a:xfrm>
        </p:spPr>
        <p:txBody>
          <a:bodyPr/>
          <a:lstStyle/>
          <a:p>
            <a:pPr algn="just"/>
            <a:r>
              <a:rPr lang="it-IT" sz="2400" dirty="0"/>
              <a:t>Viene infine </a:t>
            </a:r>
            <a:r>
              <a:rPr lang="it-IT" sz="2400" b="1" dirty="0"/>
              <a:t>integrata la disciplina delle comunicazioni di impugnazioni e richieste di persone detenute o internate</a:t>
            </a:r>
            <a:r>
              <a:rPr lang="it-IT" sz="2400" dirty="0"/>
              <a:t>. </a:t>
            </a:r>
          </a:p>
          <a:p>
            <a:pPr algn="just"/>
            <a:endParaRPr lang="it-IT" sz="2400" dirty="0"/>
          </a:p>
          <a:p>
            <a:pPr algn="just"/>
            <a:r>
              <a:rPr lang="it-IT" sz="2400" b="1" dirty="0"/>
              <a:t>Inserendo un nuovo comma 2 bis all’art. 123 c.p.p. si prevede che le impugnazioni</a:t>
            </a:r>
            <a:r>
              <a:rPr lang="it-IT" sz="2400" dirty="0"/>
              <a:t>, le dichiarazioni, compresa quella relativa alla nomina del difensore, e le richieste, presentate dall’imputato detenuto al direttore dell’istituto penitenziario o (in caso di arresto domiciliari, detenzione domiciliare o in luogo di cura) alla polizia giudiziaria, </a:t>
            </a:r>
            <a:r>
              <a:rPr lang="it-IT" sz="2400" b="1" dirty="0"/>
              <a:t>debbano essere contestualmente comunicate anche al difensore nominato</a:t>
            </a:r>
            <a:r>
              <a:rPr lang="it-IT" sz="2400" dirty="0"/>
              <a:t>.</a:t>
            </a:r>
          </a:p>
          <a:p>
            <a:pPr algn="just"/>
            <a:endParaRPr lang="it-IT" sz="2400" b="1" dirty="0"/>
          </a:p>
          <a:p>
            <a:pPr algn="just"/>
            <a:r>
              <a:rPr lang="it-IT" sz="2400" b="1" dirty="0">
                <a:effectLst/>
                <a:latin typeface="+mj-lt"/>
                <a:ea typeface="Calibri" panose="020F0502020204030204" pitchFamily="34" charset="0"/>
                <a:cs typeface="Times New Roman" panose="02020603050405020304" pitchFamily="18" charset="0"/>
              </a:rPr>
              <a:t>La modifica è di rilievo in quanto la giurisprudenza aveva costantemente affermato che la dichiarazione di avvenuta nomina del difensore di fiducia</a:t>
            </a:r>
            <a:r>
              <a:rPr lang="it-IT" sz="2400" dirty="0">
                <a:effectLst/>
                <a:latin typeface="+mj-lt"/>
                <a:ea typeface="Calibri" panose="020F0502020204030204" pitchFamily="34" charset="0"/>
                <a:cs typeface="Times New Roman" panose="02020603050405020304" pitchFamily="18" charset="0"/>
              </a:rPr>
              <a:t>, effettuata dal soggetto in stato detentivo nelle forme previste dall'art. 123 cod. proc. </a:t>
            </a:r>
            <a:r>
              <a:rPr lang="it-IT" sz="2400" dirty="0" err="1">
                <a:effectLst/>
                <a:latin typeface="+mj-lt"/>
                <a:ea typeface="Calibri" panose="020F0502020204030204" pitchFamily="34" charset="0"/>
                <a:cs typeface="Times New Roman" panose="02020603050405020304" pitchFamily="18" charset="0"/>
              </a:rPr>
              <a:t>pen</a:t>
            </a:r>
            <a:r>
              <a:rPr lang="it-IT" sz="2400" dirty="0">
                <a:effectLst/>
                <a:latin typeface="+mj-lt"/>
                <a:ea typeface="Calibri" panose="020F0502020204030204" pitchFamily="34" charset="0"/>
                <a:cs typeface="Times New Roman" panose="02020603050405020304" pitchFamily="18" charset="0"/>
              </a:rPr>
              <a:t>., </a:t>
            </a:r>
            <a:r>
              <a:rPr lang="it-IT" sz="2400" b="1" dirty="0">
                <a:effectLst/>
                <a:latin typeface="+mj-lt"/>
                <a:ea typeface="Calibri" panose="020F0502020204030204" pitchFamily="34" charset="0"/>
                <a:cs typeface="Times New Roman" panose="02020603050405020304" pitchFamily="18" charset="0"/>
              </a:rPr>
              <a:t>deve essere comunicata dal direttore dell'istituto penitenziario soltanto all'autorità giudiziaria e non anche al professionista designato</a:t>
            </a:r>
            <a:r>
              <a:rPr lang="it-IT" sz="2400" dirty="0">
                <a:effectLst/>
                <a:latin typeface="+mj-lt"/>
                <a:ea typeface="Calibri" panose="020F0502020204030204" pitchFamily="34" charset="0"/>
                <a:cs typeface="Times New Roman" panose="02020603050405020304" pitchFamily="18" charset="0"/>
              </a:rPr>
              <a:t>, </a:t>
            </a:r>
            <a:r>
              <a:rPr lang="it-IT" sz="2400" b="1" dirty="0">
                <a:effectLst/>
                <a:latin typeface="+mj-lt"/>
                <a:ea typeface="Calibri" panose="020F0502020204030204" pitchFamily="34" charset="0"/>
                <a:cs typeface="Times New Roman" panose="02020603050405020304" pitchFamily="18" charset="0"/>
              </a:rPr>
              <a:t>incombendo tale onere informativo esclusivamente sull'imputato, con la conseguenza che il mancato intervento del difensore </a:t>
            </a:r>
            <a:r>
              <a:rPr lang="it-IT" sz="2400" dirty="0">
                <a:effectLst/>
                <a:latin typeface="+mj-lt"/>
                <a:ea typeface="Calibri" panose="020F0502020204030204" pitchFamily="34" charset="0"/>
                <a:cs typeface="Times New Roman" panose="02020603050405020304" pitchFamily="18" charset="0"/>
              </a:rPr>
              <a:t>fiduciario, determinato dalla negligenza del nominante, </a:t>
            </a:r>
            <a:r>
              <a:rPr lang="it-IT" sz="2400" b="1" dirty="0">
                <a:effectLst/>
                <a:latin typeface="+mj-lt"/>
                <a:ea typeface="Calibri" panose="020F0502020204030204" pitchFamily="34" charset="0"/>
                <a:cs typeface="Times New Roman" panose="02020603050405020304" pitchFamily="18" charset="0"/>
              </a:rPr>
              <a:t>non può costituire causa di invalidità </a:t>
            </a:r>
            <a:r>
              <a:rPr lang="it-IT" sz="2400" dirty="0">
                <a:effectLst/>
                <a:latin typeface="+mj-lt"/>
                <a:ea typeface="Calibri" panose="020F0502020204030204" pitchFamily="34" charset="0"/>
                <a:cs typeface="Times New Roman" panose="02020603050405020304" pitchFamily="18" charset="0"/>
              </a:rPr>
              <a:t>degli atti processuali (Cass. Sez.6, n. 27711 del 7/7/2021). </a:t>
            </a:r>
          </a:p>
          <a:p>
            <a:pPr algn="just"/>
            <a:endParaRPr lang="it-IT" sz="3600" b="1"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1413268" cy="1384995"/>
          </a:xfrm>
          <a:prstGeom prst="rect">
            <a:avLst/>
          </a:prstGeom>
          <a:noFill/>
        </p:spPr>
        <p:txBody>
          <a:bodyPr wrap="square" rtlCol="0">
            <a:spAutoFit/>
          </a:bodyPr>
          <a:lstStyle/>
          <a:p>
            <a:pPr algn="just"/>
            <a:r>
              <a:rPr lang="it-IT" sz="2800" b="1" cap="all" dirty="0">
                <a:solidFill>
                  <a:srgbClr val="FF0000"/>
                </a:solidFill>
              </a:rPr>
              <a:t>5 - </a:t>
            </a:r>
            <a:r>
              <a:rPr lang="it-IT" sz="2800" b="1" i="1" cap="all" dirty="0">
                <a:solidFill>
                  <a:srgbClr val="FF0000"/>
                </a:solidFill>
              </a:rPr>
              <a:t>Le comunicazioni al difensore di impugnazioni, dichiarazioni e richieste di persone detenute o internate</a:t>
            </a:r>
          </a:p>
          <a:p>
            <a:pPr algn="just"/>
            <a:endParaRPr lang="it-IT" sz="2800" b="1" i="1" cap="all" dirty="0">
              <a:solidFill>
                <a:srgbClr val="FF0000"/>
              </a:solidFill>
            </a:endParaRPr>
          </a:p>
        </p:txBody>
      </p:sp>
    </p:spTree>
    <p:extLst>
      <p:ext uri="{BB962C8B-B14F-4D97-AF65-F5344CB8AC3E}">
        <p14:creationId xmlns:p14="http://schemas.microsoft.com/office/powerpoint/2010/main" val="306632369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284512"/>
            <a:ext cx="11413268" cy="6480720"/>
          </a:xfrm>
        </p:spPr>
        <p:txBody>
          <a:bodyPr/>
          <a:lstStyle/>
          <a:p>
            <a:pPr algn="just"/>
            <a:endParaRPr lang="it-IT" sz="2400" dirty="0"/>
          </a:p>
          <a:p>
            <a:pPr algn="just"/>
            <a:r>
              <a:rPr lang="it-IT" sz="2400" b="1" dirty="0"/>
              <a:t>Alla luce della nuova formulazione dell’art. 123 cod. proc. </a:t>
            </a:r>
            <a:r>
              <a:rPr lang="it-IT" sz="2400" b="1" dirty="0" err="1"/>
              <a:t>pen</a:t>
            </a:r>
            <a:r>
              <a:rPr lang="it-IT" sz="2400" b="1" dirty="0"/>
              <a:t>., non risultano dunque margini interpretativi </a:t>
            </a:r>
            <a:r>
              <a:rPr lang="it-IT" sz="2400" dirty="0"/>
              <a:t>per escludere l’obbligo, per l’amministrazione penitenziaria, di dare comunicazione al difensore di fiducia dell’avvenuta nomina, esonerandosi l’imputato da tale onere.</a:t>
            </a:r>
          </a:p>
          <a:p>
            <a:pPr algn="just"/>
            <a:endParaRPr lang="it-IT" sz="2400" dirty="0"/>
          </a:p>
          <a:p>
            <a:pPr algn="just"/>
            <a:r>
              <a:rPr lang="it-IT" sz="2400" b="1" dirty="0"/>
              <a:t>Sicché, il mancato intervento del difensore fiduciario, </a:t>
            </a:r>
            <a:r>
              <a:rPr lang="it-IT" sz="2400" dirty="0"/>
              <a:t>determinato dall’omessa comunicazione della sua nomina da parte dell’amministrazione penitenziaria, </a:t>
            </a:r>
            <a:r>
              <a:rPr lang="it-IT" sz="2400" b="1" dirty="0"/>
              <a:t>costituirà causa di invalidità degli atti processuali.</a:t>
            </a:r>
          </a:p>
          <a:p>
            <a:pPr algn="just"/>
            <a:endParaRPr lang="it-IT" sz="3600" b="1"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1413268" cy="1384995"/>
          </a:xfrm>
          <a:prstGeom prst="rect">
            <a:avLst/>
          </a:prstGeom>
          <a:noFill/>
        </p:spPr>
        <p:txBody>
          <a:bodyPr wrap="square" rtlCol="0">
            <a:spAutoFit/>
          </a:bodyPr>
          <a:lstStyle/>
          <a:p>
            <a:pPr algn="just"/>
            <a:r>
              <a:rPr lang="it-IT" sz="2800" b="1" cap="all" dirty="0">
                <a:solidFill>
                  <a:srgbClr val="FF0000"/>
                </a:solidFill>
              </a:rPr>
              <a:t>5 - </a:t>
            </a:r>
            <a:r>
              <a:rPr lang="it-IT" sz="2800" b="1" i="1" cap="all" dirty="0">
                <a:solidFill>
                  <a:srgbClr val="FF0000"/>
                </a:solidFill>
              </a:rPr>
              <a:t>Le comunicazioni al difensore di impugnazioni, dichiarazioni e richieste di persone detenute o internate</a:t>
            </a:r>
          </a:p>
          <a:p>
            <a:pPr algn="just"/>
            <a:endParaRPr lang="it-IT" sz="2800" b="1" i="1" cap="all" dirty="0">
              <a:solidFill>
                <a:srgbClr val="FF0000"/>
              </a:solidFill>
            </a:endParaRPr>
          </a:p>
        </p:txBody>
      </p:sp>
    </p:spTree>
    <p:extLst>
      <p:ext uri="{BB962C8B-B14F-4D97-AF65-F5344CB8AC3E}">
        <p14:creationId xmlns:p14="http://schemas.microsoft.com/office/powerpoint/2010/main" val="34494399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41760" y="340296"/>
            <a:ext cx="11521280" cy="7704856"/>
          </a:xfrm>
        </p:spPr>
        <p:txBody>
          <a:bodyPr/>
          <a:lstStyle/>
          <a:p>
            <a:endParaRPr lang="it-IT" sz="2800" b="1" dirty="0">
              <a:solidFill>
                <a:srgbClr val="FF0000"/>
              </a:solidFill>
            </a:endParaRPr>
          </a:p>
          <a:p>
            <a:r>
              <a:rPr lang="it-IT" sz="2800" b="1" dirty="0">
                <a:solidFill>
                  <a:srgbClr val="FF0000"/>
                </a:solidFill>
              </a:rPr>
              <a:t>PREMESSA</a:t>
            </a:r>
          </a:p>
          <a:p>
            <a:pPr algn="just">
              <a:spcAft>
                <a:spcPts val="600"/>
              </a:spcAft>
            </a:pPr>
            <a:endParaRPr lang="it-IT" sz="2600" b="1" dirty="0"/>
          </a:p>
          <a:p>
            <a:pPr algn="just">
              <a:spcAft>
                <a:spcPts val="600"/>
              </a:spcAft>
            </a:pPr>
            <a:r>
              <a:rPr lang="it-IT" sz="2600" b="1" dirty="0"/>
              <a:t>La Legge 134/2021 si compone di due articoli</a:t>
            </a:r>
            <a:r>
              <a:rPr lang="it-IT" sz="2600" dirty="0"/>
              <a:t>: </a:t>
            </a:r>
          </a:p>
          <a:p>
            <a:pPr algn="just">
              <a:spcAft>
                <a:spcPts val="600"/>
              </a:spcAft>
            </a:pPr>
            <a:endParaRPr lang="it-IT" sz="2600" dirty="0"/>
          </a:p>
          <a:p>
            <a:pPr marL="457200" indent="-457200" algn="just">
              <a:spcAft>
                <a:spcPts val="600"/>
              </a:spcAft>
              <a:buClr>
                <a:srgbClr val="FF0000"/>
              </a:buClr>
              <a:buFont typeface="Wingdings" panose="05000000000000000000" pitchFamily="2" charset="2"/>
              <a:buChar char="§"/>
            </a:pPr>
            <a:r>
              <a:rPr lang="it-IT" sz="2600" b="1" dirty="0"/>
              <a:t>l’art. 1 </a:t>
            </a:r>
            <a:r>
              <a:rPr lang="it-IT" sz="2600" dirty="0"/>
              <a:t>conferisce deleghe al Governo, che dovranno essere esercitate entro il termine di un anno dall’entrata in vigore della legge, per apportare modifiche strutturali di notevole rilevanza al processo penale; </a:t>
            </a:r>
          </a:p>
          <a:p>
            <a:pPr marL="457200" indent="-457200" algn="just">
              <a:spcAft>
                <a:spcPts val="600"/>
              </a:spcAft>
              <a:buClr>
                <a:srgbClr val="FF0000"/>
              </a:buClr>
              <a:buFont typeface="Wingdings" panose="05000000000000000000" pitchFamily="2" charset="2"/>
              <a:buChar char="§"/>
            </a:pPr>
            <a:endParaRPr lang="it-IT" sz="2600" dirty="0"/>
          </a:p>
          <a:p>
            <a:pPr marL="457200" indent="-457200" algn="just">
              <a:spcAft>
                <a:spcPts val="600"/>
              </a:spcAft>
              <a:buClr>
                <a:srgbClr val="FF0000"/>
              </a:buClr>
              <a:buFont typeface="Wingdings" panose="05000000000000000000" pitchFamily="2" charset="2"/>
              <a:buChar char="§"/>
            </a:pPr>
            <a:r>
              <a:rPr lang="it-IT" sz="2600" b="1" dirty="0"/>
              <a:t>l’art. 2 </a:t>
            </a:r>
            <a:r>
              <a:rPr lang="it-IT" sz="2600" dirty="0"/>
              <a:t>contiene norme di immediata attuazione che intervengono sul regime della prescrizione, della durata dei giudizi di impugnazione nonché in tema di garanzie difensive e di tutela delle vittime del reato.</a:t>
            </a:r>
          </a:p>
          <a:p>
            <a:pPr marL="457200" indent="-457200" algn="just">
              <a:spcAft>
                <a:spcPts val="600"/>
              </a:spcAft>
              <a:buClr>
                <a:srgbClr val="FF0000"/>
              </a:buClr>
              <a:buFont typeface="Wingdings" panose="05000000000000000000" pitchFamily="2" charset="2"/>
              <a:buChar char="§"/>
            </a:pPr>
            <a:endParaRPr lang="it-IT" sz="2600" dirty="0"/>
          </a:p>
          <a:p>
            <a:pPr algn="just">
              <a:spcAft>
                <a:spcPts val="600"/>
              </a:spcAft>
            </a:pPr>
            <a:r>
              <a:rPr lang="it-IT" sz="2600" b="1" i="1" u="sng" dirty="0"/>
              <a:t>Scopo</a:t>
            </a:r>
            <a:r>
              <a:rPr lang="it-IT" sz="2600" dirty="0"/>
              <a:t> del presente intervento è quello di evidenziare, con riguardo alla disciplina contenuta nell’art. 2, gli aspetti più rilevanti per i giudizi dinanzi al Tribunale ed i profili di criticità. </a:t>
            </a:r>
          </a:p>
        </p:txBody>
      </p:sp>
    </p:spTree>
    <p:extLst>
      <p:ext uri="{BB962C8B-B14F-4D97-AF65-F5344CB8AC3E}">
        <p14:creationId xmlns:p14="http://schemas.microsoft.com/office/powerpoint/2010/main" val="1727731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01800" y="4588768"/>
            <a:ext cx="10464800" cy="864096"/>
          </a:xfrm>
        </p:spPr>
        <p:txBody>
          <a:bodyPr/>
          <a:lstStyle/>
          <a:p>
            <a:br>
              <a:rPr lang="it-IT" sz="5400" b="1" dirty="0"/>
            </a:br>
            <a:br>
              <a:rPr lang="it-IT" sz="5400" b="1" dirty="0"/>
            </a:br>
            <a:br>
              <a:rPr lang="it-IT" sz="5400" b="1" dirty="0"/>
            </a:br>
            <a:br>
              <a:rPr lang="it-IT" sz="5400" b="1" dirty="0"/>
            </a:br>
            <a:br>
              <a:rPr lang="it-IT" sz="5400" b="1" dirty="0"/>
            </a:br>
            <a:br>
              <a:rPr lang="it-IT" sz="5400" b="1" dirty="0"/>
            </a:br>
            <a:br>
              <a:rPr lang="it-IT" sz="5400" b="1" dirty="0"/>
            </a:br>
            <a:br>
              <a:rPr lang="it-IT" sz="5400" b="1" dirty="0"/>
            </a:br>
            <a:r>
              <a:rPr lang="it-IT" sz="5400" b="1" i="1" dirty="0"/>
              <a:t>grazie</a:t>
            </a:r>
          </a:p>
        </p:txBody>
      </p:sp>
    </p:spTree>
    <p:extLst>
      <p:ext uri="{BB962C8B-B14F-4D97-AF65-F5344CB8AC3E}">
        <p14:creationId xmlns:p14="http://schemas.microsoft.com/office/powerpoint/2010/main" val="129184918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118024" y="700336"/>
            <a:ext cx="6192688" cy="8496944"/>
          </a:xfrm>
        </p:spPr>
        <p:txBody>
          <a:bodyPr/>
          <a:lstStyle/>
          <a:p>
            <a:pPr algn="just"/>
            <a:endParaRPr lang="it-IT" sz="2800" b="1" cap="all" dirty="0">
              <a:solidFill>
                <a:srgbClr val="FF0000"/>
              </a:solidFill>
            </a:endParaRPr>
          </a:p>
          <a:p>
            <a:pPr algn="just"/>
            <a:endParaRPr lang="it-IT" sz="2800" b="1" cap="all" dirty="0">
              <a:solidFill>
                <a:srgbClr val="FF0000"/>
              </a:solidFill>
            </a:endParaRPr>
          </a:p>
          <a:p>
            <a:r>
              <a:rPr lang="it-IT" sz="2800" b="1" cap="all" dirty="0">
                <a:solidFill>
                  <a:srgbClr val="FF0000"/>
                </a:solidFill>
              </a:rPr>
              <a:t>1 - La prescrizione del reato</a:t>
            </a:r>
          </a:p>
          <a:p>
            <a:pPr algn="just"/>
            <a:endParaRPr lang="it-IT" sz="3600" b="1" cap="all" dirty="0">
              <a:solidFill>
                <a:srgbClr val="FF0000"/>
              </a:solidFill>
            </a:endParaRPr>
          </a:p>
          <a:p>
            <a:pPr algn="just"/>
            <a:r>
              <a:rPr lang="it-IT" sz="2600" dirty="0">
                <a:solidFill>
                  <a:schemeClr val="bg1">
                    <a:lumMod val="50000"/>
                  </a:schemeClr>
                </a:solidFill>
              </a:rPr>
              <a:t>1.1. </a:t>
            </a:r>
            <a:r>
              <a:rPr lang="it-IT" sz="2600" dirty="0"/>
              <a:t>Premessa: prescrizione e improcedibilità</a:t>
            </a:r>
          </a:p>
          <a:p>
            <a:pPr algn="just"/>
            <a:endParaRPr lang="it-IT" sz="2600" dirty="0">
              <a:solidFill>
                <a:schemeClr val="bg1">
                  <a:lumMod val="50000"/>
                </a:schemeClr>
              </a:solidFill>
            </a:endParaRPr>
          </a:p>
          <a:p>
            <a:pPr algn="just"/>
            <a:r>
              <a:rPr lang="it-IT" sz="2600" dirty="0">
                <a:solidFill>
                  <a:schemeClr val="bg1">
                    <a:lumMod val="50000"/>
                  </a:schemeClr>
                </a:solidFill>
              </a:rPr>
              <a:t>1.2. </a:t>
            </a:r>
            <a:r>
              <a:rPr lang="it-IT" sz="2600" dirty="0"/>
              <a:t>La cessazione del corso della prescrizione</a:t>
            </a:r>
          </a:p>
          <a:p>
            <a:pPr algn="just"/>
            <a:endParaRPr lang="it-IT" sz="2600" dirty="0"/>
          </a:p>
          <a:p>
            <a:pPr algn="just"/>
            <a:r>
              <a:rPr lang="it-IT" sz="2600" dirty="0">
                <a:solidFill>
                  <a:schemeClr val="bg1">
                    <a:lumMod val="50000"/>
                  </a:schemeClr>
                </a:solidFill>
              </a:rPr>
              <a:t>1.3. </a:t>
            </a:r>
            <a:r>
              <a:rPr lang="it-IT" sz="2600" dirty="0"/>
              <a:t>L’annullamento della sentenza di primo grado con regressione del procedimento al primo grado o ad una fase anteriore</a:t>
            </a:r>
          </a:p>
          <a:p>
            <a:pPr algn="just"/>
            <a:endParaRPr lang="it-IT" sz="2600" dirty="0"/>
          </a:p>
          <a:p>
            <a:pPr algn="just"/>
            <a:r>
              <a:rPr lang="it-IT" sz="2600" dirty="0">
                <a:solidFill>
                  <a:schemeClr val="bg1">
                    <a:lumMod val="50000"/>
                  </a:schemeClr>
                </a:solidFill>
              </a:rPr>
              <a:t>1.4. </a:t>
            </a:r>
            <a:r>
              <a:rPr lang="it-IT" sz="2600" dirty="0"/>
              <a:t>Il decreto penale di condanna ed il processo in assenza dell’imputato</a:t>
            </a:r>
          </a:p>
          <a:p>
            <a:pPr algn="just"/>
            <a:endParaRPr lang="it-IT" sz="2600" dirty="0"/>
          </a:p>
          <a:p>
            <a:pPr algn="just"/>
            <a:r>
              <a:rPr lang="it-IT" sz="2600" dirty="0">
                <a:solidFill>
                  <a:srgbClr val="FF0000"/>
                </a:solidFill>
              </a:rPr>
              <a:t>1.5. </a:t>
            </a:r>
            <a:r>
              <a:rPr lang="it-IT" sz="2600" dirty="0"/>
              <a:t>Profili di diritto intertemporale</a:t>
            </a:r>
          </a:p>
          <a:p>
            <a:pPr algn="just"/>
            <a:endParaRPr lang="it-IT" sz="4000" dirty="0">
              <a:solidFill>
                <a:srgbClr val="FF0000"/>
              </a:solidFill>
            </a:endParaRPr>
          </a:p>
          <a:p>
            <a:pPr algn="just"/>
            <a:endParaRPr lang="it-IT" sz="4000" dirty="0">
              <a:solidFill>
                <a:srgbClr val="FF0000"/>
              </a:solidFill>
            </a:endParaRPr>
          </a:p>
          <a:p>
            <a:pPr algn="just"/>
            <a:endParaRPr lang="it-IT" sz="4000" dirty="0"/>
          </a:p>
          <a:p>
            <a:pPr algn="just" eaLnBrk="0" hangingPunct="0"/>
            <a:endParaRPr lang="it-IT" sz="3600" dirty="0"/>
          </a:p>
        </p:txBody>
      </p:sp>
    </p:spTree>
    <p:extLst>
      <p:ext uri="{BB962C8B-B14F-4D97-AF65-F5344CB8AC3E}">
        <p14:creationId xmlns:p14="http://schemas.microsoft.com/office/powerpoint/2010/main" val="362654400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41960" y="2140496"/>
            <a:ext cx="8424936" cy="6408712"/>
          </a:xfrm>
        </p:spPr>
        <p:txBody>
          <a:bodyPr/>
          <a:lstStyle/>
          <a:p>
            <a:pPr algn="l"/>
            <a:r>
              <a:rPr lang="it-IT" sz="3000" dirty="0">
                <a:solidFill>
                  <a:srgbClr val="FF0000"/>
                </a:solidFill>
              </a:rPr>
              <a:t>1.1. Premessa: prescrizione e improcedibilità</a:t>
            </a:r>
          </a:p>
          <a:p>
            <a:pPr algn="just"/>
            <a:endParaRPr lang="it-IT" sz="3000" dirty="0"/>
          </a:p>
          <a:p>
            <a:pPr algn="just" eaLnBrk="0" hangingPunct="0"/>
            <a:r>
              <a:rPr lang="it-IT" sz="3000" dirty="0"/>
              <a:t>Nell’intento di mediare tra le opposte esigenze di punizione dei reati e di garanzia della ragionevole durata dei processi, la l. 134/2021 ha stabilito che il corso della prescrizione cessa definitivamente con la pronunzia della sentenza di primo grado, e ha previsto termini di durata massima dei giudizi di impugnazione, la cui violazione comporta l’improcedibilità dell’azione penale.</a:t>
            </a:r>
          </a:p>
          <a:p>
            <a:pPr algn="just" eaLnBrk="0" hangingPunct="0"/>
            <a:endParaRPr lang="it-IT" sz="3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304748062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068488"/>
            <a:ext cx="11413268" cy="6480720"/>
          </a:xfrm>
        </p:spPr>
        <p:txBody>
          <a:bodyPr/>
          <a:lstStyle/>
          <a:p>
            <a:pPr algn="l"/>
            <a:r>
              <a:rPr lang="it-IT" sz="2600" dirty="0">
                <a:solidFill>
                  <a:srgbClr val="FF0000"/>
                </a:solidFill>
              </a:rPr>
              <a:t>1.2. La cessazione del corso della prescrizione</a:t>
            </a:r>
          </a:p>
          <a:p>
            <a:pPr algn="just"/>
            <a:endParaRPr lang="it-IT" sz="2600" dirty="0"/>
          </a:p>
          <a:p>
            <a:pPr algn="just"/>
            <a:r>
              <a:rPr lang="it-IT" sz="2600" dirty="0"/>
              <a:t>Il nuovo art. 161 bis c.p. (“</a:t>
            </a:r>
            <a:r>
              <a:rPr lang="it-IT" sz="2600" i="1" dirty="0"/>
              <a:t>Cessazione del corso della prescrizione</a:t>
            </a:r>
            <a:r>
              <a:rPr lang="it-IT" sz="2600" dirty="0"/>
              <a:t>”) stabilisce che “</a:t>
            </a:r>
            <a:r>
              <a:rPr lang="it-IT" sz="2600" b="1" i="1" dirty="0"/>
              <a:t>il corso della prescrizione del reato cessa definitivamente con la pronuncia della sentenza di primo grado</a:t>
            </a:r>
            <a:r>
              <a:rPr lang="it-IT" sz="2600" dirty="0"/>
              <a:t>”.</a:t>
            </a:r>
          </a:p>
          <a:p>
            <a:pPr algn="just"/>
            <a:endParaRPr lang="it-IT" sz="2600" dirty="0"/>
          </a:p>
          <a:p>
            <a:pPr algn="just"/>
            <a:r>
              <a:rPr lang="it-IT" sz="2600" dirty="0"/>
              <a:t>Contestualmente viene abrogato l’art. 159, co. 2 c.p., nella versione della «Bonafede», che annoverava la pronuncia della sentenza di primo grado tra le cause di sospensione del corso della prescrizione.</a:t>
            </a:r>
          </a:p>
          <a:p>
            <a:pPr algn="just" eaLnBrk="0" hangingPunct="0"/>
            <a:endParaRPr lang="it-IT" sz="3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337352825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068488"/>
            <a:ext cx="11413268" cy="6480720"/>
          </a:xfrm>
        </p:spPr>
        <p:txBody>
          <a:bodyPr/>
          <a:lstStyle/>
          <a:p>
            <a:pPr algn="l"/>
            <a:r>
              <a:rPr lang="it-IT" sz="2600" dirty="0">
                <a:solidFill>
                  <a:srgbClr val="FF0000"/>
                </a:solidFill>
              </a:rPr>
              <a:t>1.2. La cessazione del corso della prescrizione</a:t>
            </a:r>
          </a:p>
          <a:p>
            <a:pPr algn="l"/>
            <a:endParaRPr lang="it-IT" sz="2600" dirty="0"/>
          </a:p>
          <a:p>
            <a:pPr algn="just">
              <a:spcAft>
                <a:spcPts val="600"/>
              </a:spcAft>
            </a:pPr>
            <a:r>
              <a:rPr lang="it-IT" sz="2600" dirty="0"/>
              <a:t>La definizione del sintagma </a:t>
            </a:r>
            <a:r>
              <a:rPr lang="it-IT" sz="2600" b="1" dirty="0"/>
              <a:t>“</a:t>
            </a:r>
            <a:r>
              <a:rPr lang="it-IT" sz="2600" b="1" i="1" dirty="0"/>
              <a:t>pronuncia della sentenza</a:t>
            </a:r>
            <a:r>
              <a:rPr lang="it-IT" sz="2600" dirty="0"/>
              <a:t>” potrebbe determinare qualche dubbio interpretativo nell’ipotesi in cui la motivazione non venga depositata contestualmente alla lettura del dispositivo.</a:t>
            </a:r>
          </a:p>
          <a:p>
            <a:pPr algn="just">
              <a:spcAft>
                <a:spcPts val="600"/>
              </a:spcAft>
            </a:pPr>
            <a:endParaRPr lang="it-IT" sz="2600" dirty="0"/>
          </a:p>
          <a:p>
            <a:pPr algn="just">
              <a:spcAft>
                <a:spcPts val="600"/>
              </a:spcAft>
            </a:pPr>
            <a:r>
              <a:rPr lang="it-IT" sz="2600" b="1" dirty="0"/>
              <a:t>La giurisprudenza di legittimità</a:t>
            </a:r>
            <a:r>
              <a:rPr lang="it-IT" sz="2600" dirty="0"/>
              <a:t>, con riferimento all’ipotesi in cui il giudice autodetermini il termine per il deposito della motivazione ai sensi dell’art. 544 cod. proc. </a:t>
            </a:r>
            <a:r>
              <a:rPr lang="it-IT" sz="2600" dirty="0" err="1"/>
              <a:t>pen</a:t>
            </a:r>
            <a:r>
              <a:rPr lang="it-IT" sz="2600" dirty="0"/>
              <a:t>., </a:t>
            </a:r>
            <a:r>
              <a:rPr lang="it-IT" sz="2600" b="1" dirty="0"/>
              <a:t>attribuisce rilevanza al momento della lettura del dispositivo </a:t>
            </a:r>
            <a:r>
              <a:rPr lang="it-IT" sz="2600" dirty="0"/>
              <a:t>e non a quello successivo del deposito della stessa (si v. in tema di computo del termine per la prescrizione del reato, Cass. Sez. 2 , n. 46261 del 18/09/2019, Cammi).</a:t>
            </a:r>
          </a:p>
          <a:p>
            <a:pPr algn="just"/>
            <a:endParaRPr lang="it-IT" sz="2600" dirty="0"/>
          </a:p>
          <a:p>
            <a:pPr algn="just" eaLnBrk="0" hangingPunct="0"/>
            <a:endParaRPr lang="it-IT" sz="36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246689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7784" y="2068488"/>
            <a:ext cx="11413268" cy="6480720"/>
          </a:xfrm>
        </p:spPr>
        <p:txBody>
          <a:bodyPr/>
          <a:lstStyle/>
          <a:p>
            <a:pPr algn="just"/>
            <a:r>
              <a:rPr lang="it-IT" sz="2600" dirty="0">
                <a:solidFill>
                  <a:srgbClr val="FF0000"/>
                </a:solidFill>
              </a:rPr>
              <a:t>1.3. L’annullamento della sentenza di primo grado con regressione del procedimento al primo grado o ad una fase anteriore</a:t>
            </a:r>
          </a:p>
          <a:p>
            <a:pPr algn="just"/>
            <a:endParaRPr lang="it-IT" sz="2600" dirty="0"/>
          </a:p>
          <a:p>
            <a:pPr algn="just"/>
            <a:r>
              <a:rPr lang="it-IT" sz="2600" dirty="0"/>
              <a:t>Si contempla espressamente (art. 161 bis c.p., secondo periodo) l’ipotesi dell’annullamento della sentenza di primo grado con regressione del procedimento al primo grado o ad una fase anteriore (le indagini, come avviene in caso di annullamento per incompetenza per materia o per territorio). </a:t>
            </a:r>
          </a:p>
          <a:p>
            <a:pPr algn="just"/>
            <a:endParaRPr lang="it-IT" sz="2600" dirty="0"/>
          </a:p>
          <a:p>
            <a:pPr algn="just"/>
            <a:r>
              <a:rPr lang="it-IT" sz="2600" dirty="0"/>
              <a:t>In questo caso “</a:t>
            </a:r>
            <a:r>
              <a:rPr lang="it-IT" sz="2600" i="1" dirty="0"/>
              <a:t>la prescrizione riprende il suo corso dalla data della pronuncia definitiva di annullamento</a:t>
            </a:r>
            <a:r>
              <a:rPr lang="it-IT" sz="2600" dirty="0"/>
              <a:t>”. </a:t>
            </a:r>
          </a:p>
          <a:p>
            <a:pPr algn="just"/>
            <a:endParaRPr lang="it-IT" sz="2600" dirty="0"/>
          </a:p>
          <a:p>
            <a:pPr algn="just"/>
            <a:r>
              <a:rPr lang="it-IT" sz="2600" b="1" dirty="0"/>
              <a:t>Il termine resta in sostanza sospeso dalla pronuncia di primo grado fino alla pronuncia di annullamento.</a:t>
            </a:r>
          </a:p>
          <a:p>
            <a:pPr algn="just"/>
            <a:endParaRPr lang="it-IT" sz="2400" dirty="0"/>
          </a:p>
          <a:p>
            <a:pPr algn="just"/>
            <a:r>
              <a:rPr lang="it-IT" sz="2400" dirty="0"/>
              <a:t>Vengono riconosciuti effetti sospensivi della prescrizione, quindi effetti di carattere sostanziale, ad una sentenza nulla (ad es. in caso di difetto di contraddittorio).</a:t>
            </a:r>
            <a:endParaRPr lang="it-IT" sz="2400" dirty="0">
              <a:highlight>
                <a:srgbClr val="FFFF00"/>
              </a:highlight>
            </a:endParaRPr>
          </a:p>
          <a:p>
            <a:pPr algn="just"/>
            <a:endParaRPr lang="it-IT" sz="2600" b="1" dirty="0"/>
          </a:p>
          <a:p>
            <a:pPr algn="just"/>
            <a:endParaRPr lang="it-IT" sz="2800" dirty="0"/>
          </a:p>
        </p:txBody>
      </p:sp>
      <p:sp>
        <p:nvSpPr>
          <p:cNvPr id="7" name="CasellaDiTesto 6">
            <a:extLst>
              <a:ext uri="{FF2B5EF4-FFF2-40B4-BE49-F238E27FC236}">
                <a16:creationId xmlns:a16="http://schemas.microsoft.com/office/drawing/2014/main" id="{9A194C84-BD73-42AA-BCA4-127AD1742395}"/>
              </a:ext>
            </a:extLst>
          </p:cNvPr>
          <p:cNvSpPr txBox="1"/>
          <p:nvPr/>
        </p:nvSpPr>
        <p:spPr>
          <a:xfrm>
            <a:off x="957784" y="988368"/>
            <a:ext cx="10945216" cy="523220"/>
          </a:xfrm>
          <a:prstGeom prst="rect">
            <a:avLst/>
          </a:prstGeom>
          <a:noFill/>
        </p:spPr>
        <p:txBody>
          <a:bodyPr wrap="square" rtlCol="0">
            <a:spAutoFit/>
          </a:bodyPr>
          <a:lstStyle/>
          <a:p>
            <a:pPr algn="l"/>
            <a:r>
              <a:rPr lang="it-IT" sz="2800" b="1" cap="all" dirty="0">
                <a:solidFill>
                  <a:srgbClr val="FF0000"/>
                </a:solidFill>
              </a:rPr>
              <a:t>1 - </a:t>
            </a:r>
            <a:r>
              <a:rPr lang="it-IT" sz="2800" b="1" i="1" cap="all" dirty="0">
                <a:solidFill>
                  <a:srgbClr val="FF0000"/>
                </a:solidFill>
              </a:rPr>
              <a:t>La prescrizione del reato</a:t>
            </a:r>
          </a:p>
        </p:txBody>
      </p:sp>
    </p:spTree>
    <p:extLst>
      <p:ext uri="{BB962C8B-B14F-4D97-AF65-F5344CB8AC3E}">
        <p14:creationId xmlns:p14="http://schemas.microsoft.com/office/powerpoint/2010/main" val="3209799812"/>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olo e sottotitolo">
  <a:themeElements>
    <a:clrScheme name="Titolo e sottotitol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olo e sottotitolo">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chemeClr val="tx1"/>
            </a:solidFill>
            <a:effectLst/>
            <a:latin typeface="Helvetica Light" charset="0"/>
            <a:ea typeface="ヒラギノ角ゴ ProN W3" charset="-128"/>
            <a:cs typeface="ヒラギノ角ゴ ProN W3" charset="-128"/>
            <a:sym typeface="Helvetica Light"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chemeClr val="tx1"/>
            </a:solidFill>
            <a:effectLst/>
            <a:latin typeface="Helvetica Light" charset="0"/>
            <a:ea typeface="ヒラギノ角ゴ ProN W3" charset="-128"/>
            <a:cs typeface="ヒラギノ角ゴ ProN W3" charset="-128"/>
            <a:sym typeface="Helvetica Light" charset="0"/>
          </a:defRPr>
        </a:defPPr>
      </a:lstStyle>
    </a:lnDef>
  </a:objectDefaults>
  <a:extraClrSchemeLst>
    <a:extraClrScheme>
      <a:clrScheme name="Titolo e sottotitol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olo - Centrato">
  <a:themeElements>
    <a:clrScheme name="">
      <a:dk1>
        <a:srgbClr val="000000"/>
      </a:dk1>
      <a:lt1>
        <a:srgbClr val="FFFEFE"/>
      </a:lt1>
      <a:dk2>
        <a:srgbClr val="000000"/>
      </a:dk2>
      <a:lt2>
        <a:srgbClr val="000000"/>
      </a:lt2>
      <a:accent1>
        <a:srgbClr val="BBE0E3"/>
      </a:accent1>
      <a:accent2>
        <a:srgbClr val="333399"/>
      </a:accent2>
      <a:accent3>
        <a:srgbClr val="FFFEFE"/>
      </a:accent3>
      <a:accent4>
        <a:srgbClr val="000000"/>
      </a:accent4>
      <a:accent5>
        <a:srgbClr val="DAEDEF"/>
      </a:accent5>
      <a:accent6>
        <a:srgbClr val="2D2D8A"/>
      </a:accent6>
      <a:hlink>
        <a:srgbClr val="009999"/>
      </a:hlink>
      <a:folHlink>
        <a:srgbClr val="99CC00"/>
      </a:folHlink>
    </a:clrScheme>
    <a:fontScheme name="Titolo - Centrato">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chemeClr val="tx1"/>
            </a:solidFill>
            <a:effectLst/>
            <a:latin typeface="Helvetica Light" charset="0"/>
            <a:ea typeface="ヒラギノ角ゴ ProN W3" charset="-128"/>
            <a:cs typeface="ヒラギノ角ゴ ProN W3" charset="-128"/>
            <a:sym typeface="Helvetica Light"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a:ln>
              <a:noFill/>
            </a:ln>
            <a:solidFill>
              <a:schemeClr val="tx1"/>
            </a:solidFill>
            <a:effectLst/>
            <a:latin typeface="Helvetica Light" charset="0"/>
            <a:ea typeface="ヒラギノ角ゴ ProN W3" charset="-128"/>
            <a:cs typeface="ヒラギノ角ゴ ProN W3" charset="-128"/>
            <a:sym typeface="Helvetica Light" charset="0"/>
          </a:defRPr>
        </a:defPPr>
      </a:lstStyle>
    </a:lnDef>
  </a:objectDefaults>
  <a:extraClrSchemeLst>
    <a:extraClrScheme>
      <a:clrScheme name="Titolo - Centra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EFE"/>
    </a:lt1>
    <a:dk2>
      <a:srgbClr val="000000"/>
    </a:dk2>
    <a:lt2>
      <a:srgbClr val="000000"/>
    </a:lt2>
    <a:accent1>
      <a:srgbClr val="BBE0E3"/>
    </a:accent1>
    <a:accent2>
      <a:srgbClr val="333399"/>
    </a:accent2>
    <a:accent3>
      <a:srgbClr val="FFFEFE"/>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7503</TotalTime>
  <Pages>0</Pages>
  <Words>5979</Words>
  <Characters>0</Characters>
  <Application>Microsoft Office PowerPoint</Application>
  <PresentationFormat>Personalizzato</PresentationFormat>
  <Lines>0</Lines>
  <Paragraphs>423</Paragraphs>
  <Slides>40</Slides>
  <Notes>1</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40</vt:i4>
      </vt:variant>
    </vt:vector>
  </HeadingPairs>
  <TitlesOfParts>
    <vt:vector size="46" baseType="lpstr">
      <vt:lpstr>Bookman Old Style</vt:lpstr>
      <vt:lpstr>Calibri</vt:lpstr>
      <vt:lpstr>Helvetica Light</vt:lpstr>
      <vt:lpstr>Wingdings</vt:lpstr>
      <vt:lpstr>Titolo e sottotitolo</vt:lpstr>
      <vt:lpstr>Titolo - Centrato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grazie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Aspetti tecnici della pena</dc:title>
  <dc:creator>Piero Messini D'agostini</dc:creator>
  <cp:lastModifiedBy>Giovanni Petroni</cp:lastModifiedBy>
  <cp:revision>571</cp:revision>
  <cp:lastPrinted>2018-11-19T17:30:03Z</cp:lastPrinted>
  <dcterms:created xsi:type="dcterms:W3CDTF">2016-09-17T14:19:48Z</dcterms:created>
  <dcterms:modified xsi:type="dcterms:W3CDTF">2022-04-19T09:47:18Z</dcterms:modified>
</cp:coreProperties>
</file>