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344" r:id="rId3"/>
    <p:sldId id="258" r:id="rId4"/>
    <p:sldId id="282" r:id="rId5"/>
    <p:sldId id="304" r:id="rId6"/>
    <p:sldId id="305" r:id="rId7"/>
    <p:sldId id="309" r:id="rId8"/>
    <p:sldId id="306" r:id="rId9"/>
    <p:sldId id="307" r:id="rId10"/>
    <p:sldId id="308" r:id="rId11"/>
    <p:sldId id="310" r:id="rId12"/>
    <p:sldId id="311" r:id="rId13"/>
    <p:sldId id="312" r:id="rId14"/>
    <p:sldId id="313" r:id="rId15"/>
    <p:sldId id="315" r:id="rId16"/>
    <p:sldId id="316" r:id="rId17"/>
    <p:sldId id="317" r:id="rId18"/>
    <p:sldId id="318" r:id="rId19"/>
    <p:sldId id="319" r:id="rId20"/>
    <p:sldId id="320" r:id="rId21"/>
    <p:sldId id="321" r:id="rId22"/>
    <p:sldId id="322" r:id="rId23"/>
    <p:sldId id="323" r:id="rId24"/>
    <p:sldId id="324" r:id="rId25"/>
    <p:sldId id="333" r:id="rId26"/>
    <p:sldId id="334" r:id="rId27"/>
    <p:sldId id="335" r:id="rId28"/>
    <p:sldId id="336" r:id="rId29"/>
    <p:sldId id="337" r:id="rId30"/>
    <p:sldId id="338" r:id="rId31"/>
    <p:sldId id="339" r:id="rId32"/>
    <p:sldId id="340" r:id="rId33"/>
    <p:sldId id="341" r:id="rId34"/>
    <p:sldId id="342" r:id="rId35"/>
    <p:sldId id="343" r:id="rId3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CDC746B5-C194-4BE5-8B4F-B5C370C42C80}">
          <p14:sldIdLst>
            <p14:sldId id="257"/>
            <p14:sldId id="344"/>
            <p14:sldId id="258"/>
            <p14:sldId id="282"/>
            <p14:sldId id="304"/>
            <p14:sldId id="305"/>
            <p14:sldId id="309"/>
            <p14:sldId id="306"/>
            <p14:sldId id="307"/>
            <p14:sldId id="308"/>
            <p14:sldId id="310"/>
            <p14:sldId id="311"/>
            <p14:sldId id="312"/>
          </p14:sldIdLst>
        </p14:section>
        <p14:section name="Sezione senza titolo" id="{30032C8A-4ED5-4C7E-955C-748679338645}">
          <p14:sldIdLst>
            <p14:sldId id="313"/>
            <p14:sldId id="315"/>
            <p14:sldId id="316"/>
            <p14:sldId id="317"/>
            <p14:sldId id="318"/>
            <p14:sldId id="319"/>
            <p14:sldId id="320"/>
            <p14:sldId id="321"/>
            <p14:sldId id="322"/>
            <p14:sldId id="323"/>
            <p14:sldId id="324"/>
            <p14:sldId id="333"/>
            <p14:sldId id="334"/>
            <p14:sldId id="335"/>
            <p14:sldId id="336"/>
            <p14:sldId id="337"/>
            <p14:sldId id="338"/>
            <p14:sldId id="339"/>
            <p14:sldId id="340"/>
            <p14:sldId id="341"/>
            <p14:sldId id="342"/>
            <p14:sldId id="34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rsogna Martina" initials="DM" lastIdx="1" clrIdx="0">
    <p:extLst>
      <p:ext uri="{19B8F6BF-5375-455C-9EA6-DF929625EA0E}">
        <p15:presenceInfo xmlns:p15="http://schemas.microsoft.com/office/powerpoint/2012/main" userId="S::martina.dorsogna@inps.it::4ccb3d9c-f17e-4f2f-82e0-b96458873e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2" d="100"/>
          <a:sy n="112" d="100"/>
        </p:scale>
        <p:origin x="5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EC4D7-8AAC-4280-A815-54686BEF635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42E03AE8-1A75-4560-81E0-1E6BBBE45DF3}">
      <dgm:prSet phldrT="[Testo]" custT="1"/>
      <dgm:spPr/>
      <dgm:t>
        <a:bodyPr/>
        <a:lstStyle/>
        <a:p>
          <a:r>
            <a:rPr lang="it-IT" sz="1800" b="1" dirty="0"/>
            <a:t>Strategia politico criminale / vantaggi: </a:t>
          </a:r>
          <a:endParaRPr lang="it-IT" sz="1800" dirty="0"/>
        </a:p>
      </dgm:t>
    </dgm:pt>
    <dgm:pt modelId="{0C6063FD-C2F0-426E-98A5-C9780C873245}" type="parTrans" cxnId="{25D5B1EB-5107-4523-A626-96F01C0058F3}">
      <dgm:prSet/>
      <dgm:spPr/>
      <dgm:t>
        <a:bodyPr/>
        <a:lstStyle/>
        <a:p>
          <a:endParaRPr lang="it-IT"/>
        </a:p>
      </dgm:t>
    </dgm:pt>
    <dgm:pt modelId="{04A93008-0521-46D2-9A87-FEFDCD00F33E}" type="sibTrans" cxnId="{25D5B1EB-5107-4523-A626-96F01C0058F3}">
      <dgm:prSet/>
      <dgm:spPr/>
      <dgm:t>
        <a:bodyPr/>
        <a:lstStyle/>
        <a:p>
          <a:endParaRPr lang="it-IT"/>
        </a:p>
      </dgm:t>
    </dgm:pt>
    <dgm:pt modelId="{0C1272BF-DD54-4BC3-B4BB-7D069C8B5AEF}">
      <dgm:prSet phldrT="[Testo]" custT="1"/>
      <dgm:spPr/>
      <dgm:t>
        <a:bodyPr/>
        <a:lstStyle/>
        <a:p>
          <a:pPr algn="just">
            <a:buFont typeface="Wingdings" panose="05000000000000000000" pitchFamily="2" charset="2"/>
            <a:buChar char="Ø"/>
          </a:pPr>
          <a:r>
            <a:rPr lang="it-IT" sz="1800" b="0" dirty="0"/>
            <a:t>Valutazione del </a:t>
          </a:r>
          <a:r>
            <a:rPr lang="it-IT" sz="1800" b="1" dirty="0"/>
            <a:t>diminuito disvalore di taluni illeciti</a:t>
          </a:r>
          <a:r>
            <a:rPr lang="it-IT" sz="1800" b="0" dirty="0"/>
            <a:t>, che costituiscono una percentuale significativa dei giudizi pendenti dinanzi al Tribunale.</a:t>
          </a:r>
        </a:p>
      </dgm:t>
    </dgm:pt>
    <dgm:pt modelId="{E2A9BB44-27CC-4BB6-B4F4-EAFD26719799}" type="parTrans" cxnId="{3305DA9F-B240-4127-A832-4C2168287337}">
      <dgm:prSet/>
      <dgm:spPr/>
      <dgm:t>
        <a:bodyPr/>
        <a:lstStyle/>
        <a:p>
          <a:endParaRPr lang="it-IT"/>
        </a:p>
      </dgm:t>
    </dgm:pt>
    <dgm:pt modelId="{1BC1D6EB-7B66-4881-A33C-9F753E441784}" type="sibTrans" cxnId="{3305DA9F-B240-4127-A832-4C2168287337}">
      <dgm:prSet/>
      <dgm:spPr/>
      <dgm:t>
        <a:bodyPr/>
        <a:lstStyle/>
        <a:p>
          <a:endParaRPr lang="it-IT"/>
        </a:p>
      </dgm:t>
    </dgm:pt>
    <dgm:pt modelId="{9155F97C-98D3-4902-B452-01851F8526F1}">
      <dgm:prSet phldrT="[Testo]" custT="1"/>
      <dgm:spPr/>
      <dgm:t>
        <a:bodyPr/>
        <a:lstStyle/>
        <a:p>
          <a:pPr marL="114300" lvl="1" indent="-114300" algn="just" defTabSz="622300">
            <a:lnSpc>
              <a:spcPct val="90000"/>
            </a:lnSpc>
            <a:spcBef>
              <a:spcPct val="0"/>
            </a:spcBef>
            <a:spcAft>
              <a:spcPct val="15000"/>
            </a:spcAft>
            <a:buFont typeface="Wingdings" panose="05000000000000000000" pitchFamily="2" charset="2"/>
            <a:buChar char="Ø"/>
          </a:pPr>
          <a:r>
            <a:rPr lang="it-IT" sz="1800" b="0" kern="1200" dirty="0">
              <a:solidFill>
                <a:prstClr val="black">
                  <a:hueOff val="0"/>
                  <a:satOff val="0"/>
                  <a:lumOff val="0"/>
                  <a:alphaOff val="0"/>
                </a:prstClr>
              </a:solidFill>
              <a:latin typeface="Calibri" panose="020F0502020204030204"/>
              <a:ea typeface="+mn-ea"/>
              <a:cs typeface="+mn-cs"/>
            </a:rPr>
            <a:t>Le condotte riparatorie, specialmente quelle risarcitorie, sono possibili solo per i soggetti «capienti»: della riforma si </a:t>
          </a:r>
          <a:r>
            <a:rPr lang="it-IT" sz="1800" b="1" kern="1200" dirty="0">
              <a:solidFill>
                <a:prstClr val="black">
                  <a:hueOff val="0"/>
                  <a:satOff val="0"/>
                  <a:lumOff val="0"/>
                  <a:alphaOff val="0"/>
                </a:prstClr>
              </a:solidFill>
              <a:latin typeface="Calibri" panose="020F0502020204030204"/>
              <a:ea typeface="+mn-ea"/>
              <a:cs typeface="+mn-cs"/>
            </a:rPr>
            <a:t>gioveranno soprattutto coloro che sono dotati di disponibilità economiche.</a:t>
          </a:r>
          <a:endParaRPr lang="it-IT" sz="1800" b="0" kern="1200" dirty="0">
            <a:solidFill>
              <a:prstClr val="black">
                <a:hueOff val="0"/>
                <a:satOff val="0"/>
                <a:lumOff val="0"/>
                <a:alphaOff val="0"/>
              </a:prstClr>
            </a:solidFill>
            <a:latin typeface="Calibri" panose="020F0502020204030204"/>
            <a:ea typeface="+mn-ea"/>
            <a:cs typeface="+mn-cs"/>
          </a:endParaRPr>
        </a:p>
      </dgm:t>
    </dgm:pt>
    <dgm:pt modelId="{E697CBD8-0A25-41B5-AD9C-584072AFF78B}" type="parTrans" cxnId="{A6793E21-3928-4E7A-8FC3-9757F80B2016}">
      <dgm:prSet/>
      <dgm:spPr/>
      <dgm:t>
        <a:bodyPr/>
        <a:lstStyle/>
        <a:p>
          <a:endParaRPr lang="it-IT"/>
        </a:p>
      </dgm:t>
    </dgm:pt>
    <dgm:pt modelId="{B92D48A9-40B6-4BF2-A71C-F444AF6A40E7}" type="sibTrans" cxnId="{A6793E21-3928-4E7A-8FC3-9757F80B2016}">
      <dgm:prSet/>
      <dgm:spPr/>
      <dgm:t>
        <a:bodyPr/>
        <a:lstStyle/>
        <a:p>
          <a:endParaRPr lang="it-IT"/>
        </a:p>
      </dgm:t>
    </dgm:pt>
    <dgm:pt modelId="{1B67E321-3815-494F-BB72-FF10C291702E}">
      <dgm:prSet phldrT="[Testo]" custT="1"/>
      <dgm:spPr/>
      <dgm:t>
        <a:bodyPr/>
        <a:lstStyle/>
        <a:p>
          <a:r>
            <a:rPr lang="it-IT" sz="1800" b="1" kern="1200" dirty="0">
              <a:solidFill>
                <a:prstClr val="white"/>
              </a:solidFill>
              <a:latin typeface="Calibri" panose="020F0502020204030204"/>
              <a:ea typeface="+mn-ea"/>
              <a:cs typeface="+mn-cs"/>
            </a:rPr>
            <a:t>Criticità</a:t>
          </a:r>
        </a:p>
      </dgm:t>
    </dgm:pt>
    <dgm:pt modelId="{65099E7F-7BA1-4572-B1E1-27929C471C91}" type="sibTrans" cxnId="{956DE197-5032-4B58-BAD1-CC8A485D0462}">
      <dgm:prSet/>
      <dgm:spPr/>
      <dgm:t>
        <a:bodyPr/>
        <a:lstStyle/>
        <a:p>
          <a:endParaRPr lang="it-IT"/>
        </a:p>
      </dgm:t>
    </dgm:pt>
    <dgm:pt modelId="{C2356C27-1A64-4EBA-9E72-9FD9CEF52FFA}" type="parTrans" cxnId="{956DE197-5032-4B58-BAD1-CC8A485D0462}">
      <dgm:prSet/>
      <dgm:spPr/>
      <dgm:t>
        <a:bodyPr/>
        <a:lstStyle/>
        <a:p>
          <a:endParaRPr lang="it-IT"/>
        </a:p>
      </dgm:t>
    </dgm:pt>
    <dgm:pt modelId="{039051E6-9C2B-46A0-BDFE-D8B3854451D9}">
      <dgm:prSet custT="1"/>
      <dgm:spPr/>
      <dgm:t>
        <a:bodyPr/>
        <a:lstStyle/>
        <a:p>
          <a:pPr algn="just">
            <a:buFont typeface="Wingdings" panose="05000000000000000000" pitchFamily="2" charset="2"/>
            <a:buChar char="Ø"/>
          </a:pPr>
          <a:r>
            <a:rPr lang="it-IT" sz="1800" b="1" dirty="0"/>
            <a:t>Deflazione</a:t>
          </a:r>
          <a:r>
            <a:rPr lang="it-IT" sz="1800" b="0" dirty="0"/>
            <a:t> processuale e penitenziaria.</a:t>
          </a:r>
        </a:p>
      </dgm:t>
    </dgm:pt>
    <dgm:pt modelId="{437A3384-8B82-47E2-87D3-874FD3B941FA}" type="parTrans" cxnId="{31F75D5E-8E81-43AE-8B5E-A98C1ADA0FA5}">
      <dgm:prSet/>
      <dgm:spPr/>
      <dgm:t>
        <a:bodyPr/>
        <a:lstStyle/>
        <a:p>
          <a:endParaRPr lang="it-IT"/>
        </a:p>
      </dgm:t>
    </dgm:pt>
    <dgm:pt modelId="{64A08CF4-9ADD-4CA4-86DA-A0F3C4975CAA}" type="sibTrans" cxnId="{31F75D5E-8E81-43AE-8B5E-A98C1ADA0FA5}">
      <dgm:prSet/>
      <dgm:spPr/>
      <dgm:t>
        <a:bodyPr/>
        <a:lstStyle/>
        <a:p>
          <a:endParaRPr lang="it-IT"/>
        </a:p>
      </dgm:t>
    </dgm:pt>
    <dgm:pt modelId="{6E4FA941-6B7A-43A9-8343-682DE2F1AAF7}">
      <dgm:prSet custT="1"/>
      <dgm:spPr/>
      <dgm:t>
        <a:bodyPr/>
        <a:lstStyle/>
        <a:p>
          <a:pPr algn="just">
            <a:buFont typeface="Wingdings" panose="05000000000000000000" pitchFamily="2" charset="2"/>
            <a:buChar char="Ø"/>
          </a:pPr>
          <a:r>
            <a:rPr lang="it-IT" sz="1800" b="1" dirty="0"/>
            <a:t>Miglioramento dell’efficienza</a:t>
          </a:r>
          <a:r>
            <a:rPr lang="it-IT" sz="1800" b="0" dirty="0"/>
            <a:t> del processo penale, in linea con gli obiettivi del </a:t>
          </a:r>
          <a:r>
            <a:rPr lang="it-IT" sz="1800" b="1" dirty="0"/>
            <a:t>P.N.R.R</a:t>
          </a:r>
          <a:r>
            <a:rPr lang="it-IT" sz="1800" b="0" dirty="0"/>
            <a:t>. (riduzione del 25% dei tempi medi del processo penale entro il 2026).</a:t>
          </a:r>
        </a:p>
      </dgm:t>
    </dgm:pt>
    <dgm:pt modelId="{0332B68C-43A2-446B-9013-8B8AF52C44CF}" type="parTrans" cxnId="{DB9FDA71-E082-435F-89BF-868058392C69}">
      <dgm:prSet/>
      <dgm:spPr/>
      <dgm:t>
        <a:bodyPr/>
        <a:lstStyle/>
        <a:p>
          <a:endParaRPr lang="it-IT"/>
        </a:p>
      </dgm:t>
    </dgm:pt>
    <dgm:pt modelId="{522136E9-FBDA-469F-AE79-6D9C7C8BD925}" type="sibTrans" cxnId="{DB9FDA71-E082-435F-89BF-868058392C69}">
      <dgm:prSet/>
      <dgm:spPr/>
      <dgm:t>
        <a:bodyPr/>
        <a:lstStyle/>
        <a:p>
          <a:endParaRPr lang="it-IT"/>
        </a:p>
      </dgm:t>
    </dgm:pt>
    <dgm:pt modelId="{91ABF944-3FC9-43D1-8FE2-3A92CA88B2C6}">
      <dgm:prSet custT="1"/>
      <dgm:spPr/>
      <dgm:t>
        <a:bodyPr/>
        <a:lstStyle/>
        <a:p>
          <a:pPr algn="just">
            <a:buFont typeface="Wingdings" panose="05000000000000000000" pitchFamily="2" charset="2"/>
            <a:buChar char="Ø"/>
          </a:pPr>
          <a:r>
            <a:rPr lang="it-IT" sz="1800" b="1" dirty="0"/>
            <a:t>Effettività della giustizia </a:t>
          </a:r>
          <a:r>
            <a:rPr lang="it-IT" sz="1800" b="0" dirty="0"/>
            <a:t>penale nella persecuzione dei più gravi reati.</a:t>
          </a:r>
        </a:p>
      </dgm:t>
    </dgm:pt>
    <dgm:pt modelId="{08E9974A-1A41-4ED8-9754-D18A6483746D}" type="parTrans" cxnId="{17C34E3E-998D-4ADC-9A3D-0B5D72D41AD4}">
      <dgm:prSet/>
      <dgm:spPr/>
      <dgm:t>
        <a:bodyPr/>
        <a:lstStyle/>
        <a:p>
          <a:endParaRPr lang="it-IT"/>
        </a:p>
      </dgm:t>
    </dgm:pt>
    <dgm:pt modelId="{332F3278-2A08-4B64-A69D-3F1CBFD69A35}" type="sibTrans" cxnId="{17C34E3E-998D-4ADC-9A3D-0B5D72D41AD4}">
      <dgm:prSet/>
      <dgm:spPr/>
      <dgm:t>
        <a:bodyPr/>
        <a:lstStyle/>
        <a:p>
          <a:endParaRPr lang="it-IT"/>
        </a:p>
      </dgm:t>
    </dgm:pt>
    <dgm:pt modelId="{41029ABC-304B-4B3C-8336-5E6398B14EBA}">
      <dgm:prSet custT="1"/>
      <dgm:spPr/>
      <dgm:t>
        <a:bodyPr/>
        <a:lstStyle/>
        <a:p>
          <a:pPr algn="just">
            <a:buFont typeface="Wingdings" panose="05000000000000000000" pitchFamily="2" charset="2"/>
            <a:buChar char="Ø"/>
          </a:pPr>
          <a:r>
            <a:rPr lang="it-IT" sz="1800" b="0" dirty="0"/>
            <a:t>Le </a:t>
          </a:r>
          <a:r>
            <a:rPr lang="it-IT" sz="1800" b="1" dirty="0"/>
            <a:t>persone offese </a:t>
          </a:r>
          <a:r>
            <a:rPr lang="it-IT" sz="1800" b="0" dirty="0"/>
            <a:t>possono trovare una </a:t>
          </a:r>
          <a:r>
            <a:rPr lang="it-IT" sz="1800" b="1" dirty="0"/>
            <a:t>concreta risposta </a:t>
          </a:r>
          <a:r>
            <a:rPr lang="it-IT" sz="1800" b="0" dirty="0"/>
            <a:t>alla domanda di giustizia attraverso le condotte riparatorie. </a:t>
          </a:r>
        </a:p>
      </dgm:t>
    </dgm:pt>
    <dgm:pt modelId="{E8B3F35F-8C1E-4490-948A-2971EDA0DB00}" type="parTrans" cxnId="{64CD40C0-7E31-4400-A42E-6EC7A65FDDFC}">
      <dgm:prSet/>
      <dgm:spPr/>
      <dgm:t>
        <a:bodyPr/>
        <a:lstStyle/>
        <a:p>
          <a:endParaRPr lang="it-IT"/>
        </a:p>
      </dgm:t>
    </dgm:pt>
    <dgm:pt modelId="{0B0E124C-B9A8-4525-AFC6-F38CB77F7384}" type="sibTrans" cxnId="{64CD40C0-7E31-4400-A42E-6EC7A65FDDFC}">
      <dgm:prSet/>
      <dgm:spPr/>
      <dgm:t>
        <a:bodyPr/>
        <a:lstStyle/>
        <a:p>
          <a:endParaRPr lang="it-IT"/>
        </a:p>
      </dgm:t>
    </dgm:pt>
    <dgm:pt modelId="{EE481615-4496-4A75-94E5-E195D341D6C2}">
      <dgm:prSet custT="1"/>
      <dgm:spPr/>
      <dgm:t>
        <a:bodyPr/>
        <a:lstStyle/>
        <a:p>
          <a:pPr marL="114300" lvl="1" indent="-114300" algn="just" defTabSz="622300">
            <a:lnSpc>
              <a:spcPct val="90000"/>
            </a:lnSpc>
            <a:spcBef>
              <a:spcPct val="0"/>
            </a:spcBef>
            <a:spcAft>
              <a:spcPct val="15000"/>
            </a:spcAft>
            <a:buFont typeface="Wingdings" panose="05000000000000000000" pitchFamily="2" charset="2"/>
            <a:buChar char="Ø"/>
          </a:pPr>
          <a:r>
            <a:rPr lang="it-IT" sz="1800" b="0" kern="1200" dirty="0">
              <a:solidFill>
                <a:prstClr val="black">
                  <a:hueOff val="0"/>
                  <a:satOff val="0"/>
                  <a:lumOff val="0"/>
                  <a:alphaOff val="0"/>
                </a:prstClr>
              </a:solidFill>
              <a:latin typeface="Calibri" panose="020F0502020204030204"/>
              <a:ea typeface="+mn-ea"/>
              <a:cs typeface="+mn-cs"/>
            </a:rPr>
            <a:t>L’estensione della procedibilità a querela può porsi in </a:t>
          </a:r>
          <a:r>
            <a:rPr lang="it-IT" sz="1800" b="1" kern="1200" dirty="0">
              <a:solidFill>
                <a:prstClr val="black">
                  <a:hueOff val="0"/>
                  <a:satOff val="0"/>
                  <a:lumOff val="0"/>
                  <a:alphaOff val="0"/>
                </a:prstClr>
              </a:solidFill>
              <a:latin typeface="Calibri" panose="020F0502020204030204"/>
              <a:ea typeface="+mn-ea"/>
              <a:cs typeface="+mn-cs"/>
            </a:rPr>
            <a:t>contrasto </a:t>
          </a:r>
          <a:r>
            <a:rPr lang="it-IT" sz="1800" b="0" kern="1200" dirty="0">
              <a:solidFill>
                <a:prstClr val="black">
                  <a:hueOff val="0"/>
                  <a:satOff val="0"/>
                  <a:lumOff val="0"/>
                  <a:alphaOff val="0"/>
                </a:prstClr>
              </a:solidFill>
              <a:latin typeface="Calibri" panose="020F0502020204030204"/>
              <a:ea typeface="+mn-ea"/>
              <a:cs typeface="+mn-cs"/>
            </a:rPr>
            <a:t>con le necessità sottese all’arresto in flagranza di reato e con le istanze di punizione di reati che destano particolare allarme sociale.</a:t>
          </a:r>
        </a:p>
      </dgm:t>
    </dgm:pt>
    <dgm:pt modelId="{D4E032BD-E0B0-47B7-9DAF-5FEF28175E6F}" type="parTrans" cxnId="{299E5DF0-F81A-4ABB-BFEC-A6D57CB5ECDB}">
      <dgm:prSet/>
      <dgm:spPr/>
      <dgm:t>
        <a:bodyPr/>
        <a:lstStyle/>
        <a:p>
          <a:endParaRPr lang="it-IT"/>
        </a:p>
      </dgm:t>
    </dgm:pt>
    <dgm:pt modelId="{DFB868BB-B497-4954-AC70-38B5F8E3E69F}" type="sibTrans" cxnId="{299E5DF0-F81A-4ABB-BFEC-A6D57CB5ECDB}">
      <dgm:prSet/>
      <dgm:spPr/>
      <dgm:t>
        <a:bodyPr/>
        <a:lstStyle/>
        <a:p>
          <a:endParaRPr lang="it-IT"/>
        </a:p>
      </dgm:t>
    </dgm:pt>
    <dgm:pt modelId="{F4DACB6C-6B6B-4191-8E83-0427D42DEC10}">
      <dgm:prSet phldrT="[Testo]" custT="1"/>
      <dgm:spPr/>
      <dgm:t>
        <a:bodyPr/>
        <a:lstStyle/>
        <a:p>
          <a:pPr marL="114300" lvl="1" indent="-114300" algn="just" defTabSz="622300">
            <a:lnSpc>
              <a:spcPct val="90000"/>
            </a:lnSpc>
            <a:spcBef>
              <a:spcPct val="0"/>
            </a:spcBef>
            <a:spcAft>
              <a:spcPct val="15000"/>
            </a:spcAft>
            <a:buFont typeface="Wingdings" panose="05000000000000000000" pitchFamily="2" charset="2"/>
            <a:buNone/>
          </a:pPr>
          <a:endParaRPr lang="it-IT" sz="1800" b="0" kern="1200" dirty="0">
            <a:solidFill>
              <a:prstClr val="black">
                <a:hueOff val="0"/>
                <a:satOff val="0"/>
                <a:lumOff val="0"/>
                <a:alphaOff val="0"/>
              </a:prstClr>
            </a:solidFill>
            <a:latin typeface="Calibri" panose="020F0502020204030204"/>
            <a:ea typeface="+mn-ea"/>
            <a:cs typeface="+mn-cs"/>
          </a:endParaRPr>
        </a:p>
      </dgm:t>
    </dgm:pt>
    <dgm:pt modelId="{26827EE0-08B1-44DE-8010-C616FAAC137C}" type="parTrans" cxnId="{4BA5CD2D-962E-44A9-AC8D-9259184CC8E2}">
      <dgm:prSet/>
      <dgm:spPr/>
      <dgm:t>
        <a:bodyPr/>
        <a:lstStyle/>
        <a:p>
          <a:endParaRPr lang="it-IT"/>
        </a:p>
      </dgm:t>
    </dgm:pt>
    <dgm:pt modelId="{12EFDDE0-598C-4412-AD5F-A5AE48797FCA}" type="sibTrans" cxnId="{4BA5CD2D-962E-44A9-AC8D-9259184CC8E2}">
      <dgm:prSet/>
      <dgm:spPr/>
      <dgm:t>
        <a:bodyPr/>
        <a:lstStyle/>
        <a:p>
          <a:endParaRPr lang="it-IT"/>
        </a:p>
      </dgm:t>
    </dgm:pt>
    <dgm:pt modelId="{FEC132FD-005C-4EE6-A431-6E901BB98B46}" type="pres">
      <dgm:prSet presAssocID="{32EEC4D7-8AAC-4280-A815-54686BEF6350}" presName="Name0" presStyleCnt="0">
        <dgm:presLayoutVars>
          <dgm:dir/>
          <dgm:animLvl val="lvl"/>
          <dgm:resizeHandles val="exact"/>
        </dgm:presLayoutVars>
      </dgm:prSet>
      <dgm:spPr/>
    </dgm:pt>
    <dgm:pt modelId="{A0E53922-8F52-48D7-B5AE-9BDA2E629EC0}" type="pres">
      <dgm:prSet presAssocID="{42E03AE8-1A75-4560-81E0-1E6BBBE45DF3}" presName="composite" presStyleCnt="0"/>
      <dgm:spPr/>
    </dgm:pt>
    <dgm:pt modelId="{7FA9EB82-8B62-43A2-B599-BED7773B049D}" type="pres">
      <dgm:prSet presAssocID="{42E03AE8-1A75-4560-81E0-1E6BBBE45DF3}" presName="parTx" presStyleLbl="alignNode1" presStyleIdx="0" presStyleCnt="2">
        <dgm:presLayoutVars>
          <dgm:chMax val="0"/>
          <dgm:chPref val="0"/>
          <dgm:bulletEnabled val="1"/>
        </dgm:presLayoutVars>
      </dgm:prSet>
      <dgm:spPr/>
    </dgm:pt>
    <dgm:pt modelId="{60684766-272F-46F7-B15C-247AFDED40D8}" type="pres">
      <dgm:prSet presAssocID="{42E03AE8-1A75-4560-81E0-1E6BBBE45DF3}" presName="desTx" presStyleLbl="alignAccFollowNode1" presStyleIdx="0" presStyleCnt="2">
        <dgm:presLayoutVars>
          <dgm:bulletEnabled val="1"/>
        </dgm:presLayoutVars>
      </dgm:prSet>
      <dgm:spPr/>
    </dgm:pt>
    <dgm:pt modelId="{C52BEFF8-2A12-4277-838D-05A3DF42921B}" type="pres">
      <dgm:prSet presAssocID="{04A93008-0521-46D2-9A87-FEFDCD00F33E}" presName="space" presStyleCnt="0"/>
      <dgm:spPr/>
    </dgm:pt>
    <dgm:pt modelId="{0582392D-1F76-4FE4-BBB5-E5A71E985FD1}" type="pres">
      <dgm:prSet presAssocID="{1B67E321-3815-494F-BB72-FF10C291702E}" presName="composite" presStyleCnt="0"/>
      <dgm:spPr/>
    </dgm:pt>
    <dgm:pt modelId="{9DFDB342-6524-4235-8639-7CAF88366835}" type="pres">
      <dgm:prSet presAssocID="{1B67E321-3815-494F-BB72-FF10C291702E}" presName="parTx" presStyleLbl="alignNode1" presStyleIdx="1" presStyleCnt="2" custLinFactNeighborX="2509" custLinFactNeighborY="-633">
        <dgm:presLayoutVars>
          <dgm:chMax val="0"/>
          <dgm:chPref val="0"/>
          <dgm:bulletEnabled val="1"/>
        </dgm:presLayoutVars>
      </dgm:prSet>
      <dgm:spPr/>
    </dgm:pt>
    <dgm:pt modelId="{18572C15-79F8-450A-AAA2-3D5EB48BF2EF}" type="pres">
      <dgm:prSet presAssocID="{1B67E321-3815-494F-BB72-FF10C291702E}" presName="desTx" presStyleLbl="alignAccFollowNode1" presStyleIdx="1" presStyleCnt="2" custLinFactNeighborX="944" custLinFactNeighborY="-1370">
        <dgm:presLayoutVars>
          <dgm:bulletEnabled val="1"/>
        </dgm:presLayoutVars>
      </dgm:prSet>
      <dgm:spPr/>
    </dgm:pt>
  </dgm:ptLst>
  <dgm:cxnLst>
    <dgm:cxn modelId="{69DB8D02-E88A-4438-92A9-C3D050BBF23F}" type="presOf" srcId="{9155F97C-98D3-4902-B452-01851F8526F1}" destId="{18572C15-79F8-450A-AAA2-3D5EB48BF2EF}" srcOrd="0" destOrd="0" presId="urn:microsoft.com/office/officeart/2005/8/layout/hList1"/>
    <dgm:cxn modelId="{A031C70A-A73F-460D-986A-AB54CBCA4D1C}" type="presOf" srcId="{32EEC4D7-8AAC-4280-A815-54686BEF6350}" destId="{FEC132FD-005C-4EE6-A431-6E901BB98B46}" srcOrd="0" destOrd="0" presId="urn:microsoft.com/office/officeart/2005/8/layout/hList1"/>
    <dgm:cxn modelId="{5C972711-7267-4D6F-8DF6-A9AB370C99A9}" type="presOf" srcId="{1B67E321-3815-494F-BB72-FF10C291702E}" destId="{9DFDB342-6524-4235-8639-7CAF88366835}" srcOrd="0" destOrd="0" presId="urn:microsoft.com/office/officeart/2005/8/layout/hList1"/>
    <dgm:cxn modelId="{A6793E21-3928-4E7A-8FC3-9757F80B2016}" srcId="{1B67E321-3815-494F-BB72-FF10C291702E}" destId="{9155F97C-98D3-4902-B452-01851F8526F1}" srcOrd="0" destOrd="0" parTransId="{E697CBD8-0A25-41B5-AD9C-584072AFF78B}" sibTransId="{B92D48A9-40B6-4BF2-A71C-F444AF6A40E7}"/>
    <dgm:cxn modelId="{4BA5CD2D-962E-44A9-AC8D-9259184CC8E2}" srcId="{1B67E321-3815-494F-BB72-FF10C291702E}" destId="{F4DACB6C-6B6B-4191-8E83-0427D42DEC10}" srcOrd="1" destOrd="0" parTransId="{26827EE0-08B1-44DE-8010-C616FAAC137C}" sibTransId="{12EFDDE0-598C-4412-AD5F-A5AE48797FCA}"/>
    <dgm:cxn modelId="{A93AB32E-A0ED-4FF6-9CED-9042CEDD34FC}" type="presOf" srcId="{42E03AE8-1A75-4560-81E0-1E6BBBE45DF3}" destId="{7FA9EB82-8B62-43A2-B599-BED7773B049D}" srcOrd="0" destOrd="0" presId="urn:microsoft.com/office/officeart/2005/8/layout/hList1"/>
    <dgm:cxn modelId="{17C34E3E-998D-4ADC-9A3D-0B5D72D41AD4}" srcId="{42E03AE8-1A75-4560-81E0-1E6BBBE45DF3}" destId="{91ABF944-3FC9-43D1-8FE2-3A92CA88B2C6}" srcOrd="3" destOrd="0" parTransId="{08E9974A-1A41-4ED8-9754-D18A6483746D}" sibTransId="{332F3278-2A08-4B64-A69D-3F1CBFD69A35}"/>
    <dgm:cxn modelId="{31F75D5E-8E81-43AE-8B5E-A98C1ADA0FA5}" srcId="{42E03AE8-1A75-4560-81E0-1E6BBBE45DF3}" destId="{039051E6-9C2B-46A0-BDFE-D8B3854451D9}" srcOrd="1" destOrd="0" parTransId="{437A3384-8B82-47E2-87D3-874FD3B941FA}" sibTransId="{64A08CF4-9ADD-4CA4-86DA-A0F3C4975CAA}"/>
    <dgm:cxn modelId="{F904F95F-8DE4-4C16-984E-EB7B44B1B1B9}" type="presOf" srcId="{0C1272BF-DD54-4BC3-B4BB-7D069C8B5AEF}" destId="{60684766-272F-46F7-B15C-247AFDED40D8}" srcOrd="0" destOrd="0" presId="urn:microsoft.com/office/officeart/2005/8/layout/hList1"/>
    <dgm:cxn modelId="{C9934763-5109-4633-88D2-7D4D36877480}" type="presOf" srcId="{6E4FA941-6B7A-43A9-8343-682DE2F1AAF7}" destId="{60684766-272F-46F7-B15C-247AFDED40D8}" srcOrd="0" destOrd="2" presId="urn:microsoft.com/office/officeart/2005/8/layout/hList1"/>
    <dgm:cxn modelId="{DCDE2365-FD91-4161-9920-CA30652BEC04}" type="presOf" srcId="{EE481615-4496-4A75-94E5-E195D341D6C2}" destId="{18572C15-79F8-450A-AAA2-3D5EB48BF2EF}" srcOrd="0" destOrd="2" presId="urn:microsoft.com/office/officeart/2005/8/layout/hList1"/>
    <dgm:cxn modelId="{04954165-03C5-472A-9539-E0306631C049}" type="presOf" srcId="{41029ABC-304B-4B3C-8336-5E6398B14EBA}" destId="{60684766-272F-46F7-B15C-247AFDED40D8}" srcOrd="0" destOrd="4" presId="urn:microsoft.com/office/officeart/2005/8/layout/hList1"/>
    <dgm:cxn modelId="{7F2BAC6B-44C5-4EBA-A934-40F527CFEAEA}" type="presOf" srcId="{91ABF944-3FC9-43D1-8FE2-3A92CA88B2C6}" destId="{60684766-272F-46F7-B15C-247AFDED40D8}" srcOrd="0" destOrd="3" presId="urn:microsoft.com/office/officeart/2005/8/layout/hList1"/>
    <dgm:cxn modelId="{DB9FDA71-E082-435F-89BF-868058392C69}" srcId="{42E03AE8-1A75-4560-81E0-1E6BBBE45DF3}" destId="{6E4FA941-6B7A-43A9-8343-682DE2F1AAF7}" srcOrd="2" destOrd="0" parTransId="{0332B68C-43A2-446B-9013-8B8AF52C44CF}" sibTransId="{522136E9-FBDA-469F-AE79-6D9C7C8BD925}"/>
    <dgm:cxn modelId="{995E8180-B9BA-401A-8102-3A9A5C6AF4AC}" type="presOf" srcId="{039051E6-9C2B-46A0-BDFE-D8B3854451D9}" destId="{60684766-272F-46F7-B15C-247AFDED40D8}" srcOrd="0" destOrd="1" presId="urn:microsoft.com/office/officeart/2005/8/layout/hList1"/>
    <dgm:cxn modelId="{956DE197-5032-4B58-BAD1-CC8A485D0462}" srcId="{32EEC4D7-8AAC-4280-A815-54686BEF6350}" destId="{1B67E321-3815-494F-BB72-FF10C291702E}" srcOrd="1" destOrd="0" parTransId="{C2356C27-1A64-4EBA-9E72-9FD9CEF52FFA}" sibTransId="{65099E7F-7BA1-4572-B1E1-27929C471C91}"/>
    <dgm:cxn modelId="{3305DA9F-B240-4127-A832-4C2168287337}" srcId="{42E03AE8-1A75-4560-81E0-1E6BBBE45DF3}" destId="{0C1272BF-DD54-4BC3-B4BB-7D069C8B5AEF}" srcOrd="0" destOrd="0" parTransId="{E2A9BB44-27CC-4BB6-B4F4-EAFD26719799}" sibTransId="{1BC1D6EB-7B66-4881-A33C-9F753E441784}"/>
    <dgm:cxn modelId="{64CD40C0-7E31-4400-A42E-6EC7A65FDDFC}" srcId="{42E03AE8-1A75-4560-81E0-1E6BBBE45DF3}" destId="{41029ABC-304B-4B3C-8336-5E6398B14EBA}" srcOrd="4" destOrd="0" parTransId="{E8B3F35F-8C1E-4490-948A-2971EDA0DB00}" sibTransId="{0B0E124C-B9A8-4525-AFC6-F38CB77F7384}"/>
    <dgm:cxn modelId="{25D5B1EB-5107-4523-A626-96F01C0058F3}" srcId="{32EEC4D7-8AAC-4280-A815-54686BEF6350}" destId="{42E03AE8-1A75-4560-81E0-1E6BBBE45DF3}" srcOrd="0" destOrd="0" parTransId="{0C6063FD-C2F0-426E-98A5-C9780C873245}" sibTransId="{04A93008-0521-46D2-9A87-FEFDCD00F33E}"/>
    <dgm:cxn modelId="{299E5DF0-F81A-4ABB-BFEC-A6D57CB5ECDB}" srcId="{1B67E321-3815-494F-BB72-FF10C291702E}" destId="{EE481615-4496-4A75-94E5-E195D341D6C2}" srcOrd="2" destOrd="0" parTransId="{D4E032BD-E0B0-47B7-9DAF-5FEF28175E6F}" sibTransId="{DFB868BB-B497-4954-AC70-38B5F8E3E69F}"/>
    <dgm:cxn modelId="{AFA33FFE-2122-43FF-B7AE-DADB957E5D9A}" type="presOf" srcId="{F4DACB6C-6B6B-4191-8E83-0427D42DEC10}" destId="{18572C15-79F8-450A-AAA2-3D5EB48BF2EF}" srcOrd="0" destOrd="1" presId="urn:microsoft.com/office/officeart/2005/8/layout/hList1"/>
    <dgm:cxn modelId="{C374EC00-A315-45C4-979B-A988F5DE5603}" type="presParOf" srcId="{FEC132FD-005C-4EE6-A431-6E901BB98B46}" destId="{A0E53922-8F52-48D7-B5AE-9BDA2E629EC0}" srcOrd="0" destOrd="0" presId="urn:microsoft.com/office/officeart/2005/8/layout/hList1"/>
    <dgm:cxn modelId="{A4DA95A5-39AE-4D5E-B7C2-CD6BA5A61C1B}" type="presParOf" srcId="{A0E53922-8F52-48D7-B5AE-9BDA2E629EC0}" destId="{7FA9EB82-8B62-43A2-B599-BED7773B049D}" srcOrd="0" destOrd="0" presId="urn:microsoft.com/office/officeart/2005/8/layout/hList1"/>
    <dgm:cxn modelId="{C14C008E-719E-49B2-A88A-32B0248C41BA}" type="presParOf" srcId="{A0E53922-8F52-48D7-B5AE-9BDA2E629EC0}" destId="{60684766-272F-46F7-B15C-247AFDED40D8}" srcOrd="1" destOrd="0" presId="urn:microsoft.com/office/officeart/2005/8/layout/hList1"/>
    <dgm:cxn modelId="{DF873184-F027-4C67-9F8C-BDB8DA0C6B5D}" type="presParOf" srcId="{FEC132FD-005C-4EE6-A431-6E901BB98B46}" destId="{C52BEFF8-2A12-4277-838D-05A3DF42921B}" srcOrd="1" destOrd="0" presId="urn:microsoft.com/office/officeart/2005/8/layout/hList1"/>
    <dgm:cxn modelId="{C9F6A013-2F80-4D6D-9289-E25434343008}" type="presParOf" srcId="{FEC132FD-005C-4EE6-A431-6E901BB98B46}" destId="{0582392D-1F76-4FE4-BBB5-E5A71E985FD1}" srcOrd="2" destOrd="0" presId="urn:microsoft.com/office/officeart/2005/8/layout/hList1"/>
    <dgm:cxn modelId="{8DCCCE6B-4200-4CD3-BC3E-D38879FDEB14}" type="presParOf" srcId="{0582392D-1F76-4FE4-BBB5-E5A71E985FD1}" destId="{9DFDB342-6524-4235-8639-7CAF88366835}" srcOrd="0" destOrd="0" presId="urn:microsoft.com/office/officeart/2005/8/layout/hList1"/>
    <dgm:cxn modelId="{E4FD6029-1006-42E3-8F90-16230919D664}" type="presParOf" srcId="{0582392D-1F76-4FE4-BBB5-E5A71E985FD1}" destId="{18572C15-79F8-450A-AAA2-3D5EB48BF2E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A9EB82-8B62-43A2-B599-BED7773B049D}">
      <dsp:nvSpPr>
        <dsp:cNvPr id="0" name=""/>
        <dsp:cNvSpPr/>
      </dsp:nvSpPr>
      <dsp:spPr>
        <a:xfrm>
          <a:off x="48" y="441"/>
          <a:ext cx="4611123" cy="1008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it-IT" sz="1800" b="1" kern="1200" dirty="0"/>
            <a:t>Strategia politico criminale / vantaggi: </a:t>
          </a:r>
          <a:endParaRPr lang="it-IT" sz="1800" kern="1200" dirty="0"/>
        </a:p>
      </dsp:txBody>
      <dsp:txXfrm>
        <a:off x="48" y="441"/>
        <a:ext cx="4611123" cy="1008000"/>
      </dsp:txXfrm>
    </dsp:sp>
    <dsp:sp modelId="{60684766-272F-46F7-B15C-247AFDED40D8}">
      <dsp:nvSpPr>
        <dsp:cNvPr id="0" name=""/>
        <dsp:cNvSpPr/>
      </dsp:nvSpPr>
      <dsp:spPr>
        <a:xfrm>
          <a:off x="48" y="1008441"/>
          <a:ext cx="4611123" cy="39390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Font typeface="Wingdings" panose="05000000000000000000" pitchFamily="2" charset="2"/>
            <a:buChar char="Ø"/>
          </a:pPr>
          <a:r>
            <a:rPr lang="it-IT" sz="1800" b="0" kern="1200" dirty="0"/>
            <a:t>Valutazione del </a:t>
          </a:r>
          <a:r>
            <a:rPr lang="it-IT" sz="1800" b="1" kern="1200" dirty="0"/>
            <a:t>diminuito disvalore di taluni illeciti</a:t>
          </a:r>
          <a:r>
            <a:rPr lang="it-IT" sz="1800" b="0" kern="1200" dirty="0"/>
            <a:t>, che costituiscono una percentuale significativa dei giudizi pendenti dinanzi al Tribunale.</a:t>
          </a:r>
        </a:p>
        <a:p>
          <a:pPr marL="171450" lvl="1" indent="-171450" algn="just" defTabSz="800100">
            <a:lnSpc>
              <a:spcPct val="90000"/>
            </a:lnSpc>
            <a:spcBef>
              <a:spcPct val="0"/>
            </a:spcBef>
            <a:spcAft>
              <a:spcPct val="15000"/>
            </a:spcAft>
            <a:buFont typeface="Wingdings" panose="05000000000000000000" pitchFamily="2" charset="2"/>
            <a:buChar char="Ø"/>
          </a:pPr>
          <a:r>
            <a:rPr lang="it-IT" sz="1800" b="1" kern="1200" dirty="0"/>
            <a:t>Deflazione</a:t>
          </a:r>
          <a:r>
            <a:rPr lang="it-IT" sz="1800" b="0" kern="1200" dirty="0"/>
            <a:t> processuale e penitenziaria.</a:t>
          </a:r>
        </a:p>
        <a:p>
          <a:pPr marL="171450" lvl="1" indent="-171450" algn="just" defTabSz="800100">
            <a:lnSpc>
              <a:spcPct val="90000"/>
            </a:lnSpc>
            <a:spcBef>
              <a:spcPct val="0"/>
            </a:spcBef>
            <a:spcAft>
              <a:spcPct val="15000"/>
            </a:spcAft>
            <a:buFont typeface="Wingdings" panose="05000000000000000000" pitchFamily="2" charset="2"/>
            <a:buChar char="Ø"/>
          </a:pPr>
          <a:r>
            <a:rPr lang="it-IT" sz="1800" b="1" kern="1200" dirty="0"/>
            <a:t>Miglioramento dell’efficienza</a:t>
          </a:r>
          <a:r>
            <a:rPr lang="it-IT" sz="1800" b="0" kern="1200" dirty="0"/>
            <a:t> del processo penale, in linea con gli obiettivi del </a:t>
          </a:r>
          <a:r>
            <a:rPr lang="it-IT" sz="1800" b="1" kern="1200" dirty="0"/>
            <a:t>P.N.R.R</a:t>
          </a:r>
          <a:r>
            <a:rPr lang="it-IT" sz="1800" b="0" kern="1200" dirty="0"/>
            <a:t>. (riduzione del 25% dei tempi medi del processo penale entro il 2026).</a:t>
          </a:r>
        </a:p>
        <a:p>
          <a:pPr marL="171450" lvl="1" indent="-171450" algn="just" defTabSz="800100">
            <a:lnSpc>
              <a:spcPct val="90000"/>
            </a:lnSpc>
            <a:spcBef>
              <a:spcPct val="0"/>
            </a:spcBef>
            <a:spcAft>
              <a:spcPct val="15000"/>
            </a:spcAft>
            <a:buFont typeface="Wingdings" panose="05000000000000000000" pitchFamily="2" charset="2"/>
            <a:buChar char="Ø"/>
          </a:pPr>
          <a:r>
            <a:rPr lang="it-IT" sz="1800" b="1" kern="1200" dirty="0"/>
            <a:t>Effettività della giustizia </a:t>
          </a:r>
          <a:r>
            <a:rPr lang="it-IT" sz="1800" b="0" kern="1200" dirty="0"/>
            <a:t>penale nella persecuzione dei più gravi reati.</a:t>
          </a:r>
        </a:p>
        <a:p>
          <a:pPr marL="171450" lvl="1" indent="-171450" algn="just" defTabSz="800100">
            <a:lnSpc>
              <a:spcPct val="90000"/>
            </a:lnSpc>
            <a:spcBef>
              <a:spcPct val="0"/>
            </a:spcBef>
            <a:spcAft>
              <a:spcPct val="15000"/>
            </a:spcAft>
            <a:buFont typeface="Wingdings" panose="05000000000000000000" pitchFamily="2" charset="2"/>
            <a:buChar char="Ø"/>
          </a:pPr>
          <a:r>
            <a:rPr lang="it-IT" sz="1800" b="0" kern="1200" dirty="0"/>
            <a:t>Le </a:t>
          </a:r>
          <a:r>
            <a:rPr lang="it-IT" sz="1800" b="1" kern="1200" dirty="0"/>
            <a:t>persone offese </a:t>
          </a:r>
          <a:r>
            <a:rPr lang="it-IT" sz="1800" b="0" kern="1200" dirty="0"/>
            <a:t>possono trovare una </a:t>
          </a:r>
          <a:r>
            <a:rPr lang="it-IT" sz="1800" b="1" kern="1200" dirty="0"/>
            <a:t>concreta risposta </a:t>
          </a:r>
          <a:r>
            <a:rPr lang="it-IT" sz="1800" b="0" kern="1200" dirty="0"/>
            <a:t>alla domanda di giustizia attraverso le condotte riparatorie. </a:t>
          </a:r>
        </a:p>
      </dsp:txBody>
      <dsp:txXfrm>
        <a:off x="48" y="1008441"/>
        <a:ext cx="4611123" cy="3939074"/>
      </dsp:txXfrm>
    </dsp:sp>
    <dsp:sp modelId="{9DFDB342-6524-4235-8639-7CAF88366835}">
      <dsp:nvSpPr>
        <dsp:cNvPr id="0" name=""/>
        <dsp:cNvSpPr/>
      </dsp:nvSpPr>
      <dsp:spPr>
        <a:xfrm>
          <a:off x="5256776" y="0"/>
          <a:ext cx="4611123" cy="10080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it-IT" sz="1800" b="1" kern="1200" dirty="0">
              <a:solidFill>
                <a:prstClr val="white"/>
              </a:solidFill>
              <a:latin typeface="Calibri" panose="020F0502020204030204"/>
              <a:ea typeface="+mn-ea"/>
              <a:cs typeface="+mn-cs"/>
            </a:rPr>
            <a:t>Criticità</a:t>
          </a:r>
        </a:p>
      </dsp:txBody>
      <dsp:txXfrm>
        <a:off x="5256776" y="0"/>
        <a:ext cx="4611123" cy="1008000"/>
      </dsp:txXfrm>
    </dsp:sp>
    <dsp:sp modelId="{18572C15-79F8-450A-AAA2-3D5EB48BF2EF}">
      <dsp:nvSpPr>
        <dsp:cNvPr id="0" name=""/>
        <dsp:cNvSpPr/>
      </dsp:nvSpPr>
      <dsp:spPr>
        <a:xfrm>
          <a:off x="5256776" y="954475"/>
          <a:ext cx="4611123" cy="39390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14300" lvl="1" indent="-114300" algn="just" defTabSz="622300">
            <a:lnSpc>
              <a:spcPct val="90000"/>
            </a:lnSpc>
            <a:spcBef>
              <a:spcPct val="0"/>
            </a:spcBef>
            <a:spcAft>
              <a:spcPct val="15000"/>
            </a:spcAft>
            <a:buFont typeface="Wingdings" panose="05000000000000000000" pitchFamily="2" charset="2"/>
            <a:buChar char="Ø"/>
          </a:pPr>
          <a:r>
            <a:rPr lang="it-IT" sz="1800" b="0" kern="1200" dirty="0">
              <a:solidFill>
                <a:prstClr val="black">
                  <a:hueOff val="0"/>
                  <a:satOff val="0"/>
                  <a:lumOff val="0"/>
                  <a:alphaOff val="0"/>
                </a:prstClr>
              </a:solidFill>
              <a:latin typeface="Calibri" panose="020F0502020204030204"/>
              <a:ea typeface="+mn-ea"/>
              <a:cs typeface="+mn-cs"/>
            </a:rPr>
            <a:t>Le condotte riparatorie, specialmente quelle risarcitorie, sono possibili solo per i soggetti «capienti»: della riforma si </a:t>
          </a:r>
          <a:r>
            <a:rPr lang="it-IT" sz="1800" b="1" kern="1200" dirty="0">
              <a:solidFill>
                <a:prstClr val="black">
                  <a:hueOff val="0"/>
                  <a:satOff val="0"/>
                  <a:lumOff val="0"/>
                  <a:alphaOff val="0"/>
                </a:prstClr>
              </a:solidFill>
              <a:latin typeface="Calibri" panose="020F0502020204030204"/>
              <a:ea typeface="+mn-ea"/>
              <a:cs typeface="+mn-cs"/>
            </a:rPr>
            <a:t>gioveranno soprattutto coloro che sono dotati di disponibilità economiche.</a:t>
          </a:r>
          <a:endParaRPr lang="it-IT" sz="1800" b="0" kern="1200" dirty="0">
            <a:solidFill>
              <a:prstClr val="black">
                <a:hueOff val="0"/>
                <a:satOff val="0"/>
                <a:lumOff val="0"/>
                <a:alphaOff val="0"/>
              </a:prstClr>
            </a:solidFill>
            <a:latin typeface="Calibri" panose="020F0502020204030204"/>
            <a:ea typeface="+mn-ea"/>
            <a:cs typeface="+mn-cs"/>
          </a:endParaRPr>
        </a:p>
        <a:p>
          <a:pPr marL="114300" lvl="1" indent="-114300" algn="just" defTabSz="622300">
            <a:lnSpc>
              <a:spcPct val="90000"/>
            </a:lnSpc>
            <a:spcBef>
              <a:spcPct val="0"/>
            </a:spcBef>
            <a:spcAft>
              <a:spcPct val="15000"/>
            </a:spcAft>
            <a:buFont typeface="Wingdings" panose="05000000000000000000" pitchFamily="2" charset="2"/>
            <a:buNone/>
          </a:pPr>
          <a:endParaRPr lang="it-IT" sz="1800" b="0" kern="1200" dirty="0">
            <a:solidFill>
              <a:prstClr val="black">
                <a:hueOff val="0"/>
                <a:satOff val="0"/>
                <a:lumOff val="0"/>
                <a:alphaOff val="0"/>
              </a:prstClr>
            </a:solidFill>
            <a:latin typeface="Calibri" panose="020F0502020204030204"/>
            <a:ea typeface="+mn-ea"/>
            <a:cs typeface="+mn-cs"/>
          </a:endParaRPr>
        </a:p>
        <a:p>
          <a:pPr marL="114300" lvl="1" indent="-114300" algn="just" defTabSz="622300">
            <a:lnSpc>
              <a:spcPct val="90000"/>
            </a:lnSpc>
            <a:spcBef>
              <a:spcPct val="0"/>
            </a:spcBef>
            <a:spcAft>
              <a:spcPct val="15000"/>
            </a:spcAft>
            <a:buFont typeface="Wingdings" panose="05000000000000000000" pitchFamily="2" charset="2"/>
            <a:buChar char="Ø"/>
          </a:pPr>
          <a:r>
            <a:rPr lang="it-IT" sz="1800" b="0" kern="1200" dirty="0">
              <a:solidFill>
                <a:prstClr val="black">
                  <a:hueOff val="0"/>
                  <a:satOff val="0"/>
                  <a:lumOff val="0"/>
                  <a:alphaOff val="0"/>
                </a:prstClr>
              </a:solidFill>
              <a:latin typeface="Calibri" panose="020F0502020204030204"/>
              <a:ea typeface="+mn-ea"/>
              <a:cs typeface="+mn-cs"/>
            </a:rPr>
            <a:t>L’estensione della procedibilità a querela può porsi in </a:t>
          </a:r>
          <a:r>
            <a:rPr lang="it-IT" sz="1800" b="1" kern="1200" dirty="0">
              <a:solidFill>
                <a:prstClr val="black">
                  <a:hueOff val="0"/>
                  <a:satOff val="0"/>
                  <a:lumOff val="0"/>
                  <a:alphaOff val="0"/>
                </a:prstClr>
              </a:solidFill>
              <a:latin typeface="Calibri" panose="020F0502020204030204"/>
              <a:ea typeface="+mn-ea"/>
              <a:cs typeface="+mn-cs"/>
            </a:rPr>
            <a:t>contrasto </a:t>
          </a:r>
          <a:r>
            <a:rPr lang="it-IT" sz="1800" b="0" kern="1200" dirty="0">
              <a:solidFill>
                <a:prstClr val="black">
                  <a:hueOff val="0"/>
                  <a:satOff val="0"/>
                  <a:lumOff val="0"/>
                  <a:alphaOff val="0"/>
                </a:prstClr>
              </a:solidFill>
              <a:latin typeface="Calibri" panose="020F0502020204030204"/>
              <a:ea typeface="+mn-ea"/>
              <a:cs typeface="+mn-cs"/>
            </a:rPr>
            <a:t>con le necessità sottese all’arresto in flagranza di reato e con le istanze di punizione di reati che destano particolare allarme sociale.</a:t>
          </a:r>
        </a:p>
      </dsp:txBody>
      <dsp:txXfrm>
        <a:off x="5256776" y="954475"/>
        <a:ext cx="4611123" cy="393907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2CDE5B-97B4-4170-9885-D195BA3F5D3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7660A5A-59C9-40DC-9CF9-C4687F669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3CFED22-0F3C-4CED-9561-05D59B48D661}"/>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4B0CC465-7C3D-4854-A5D0-C643DCD39FEA}"/>
              </a:ext>
            </a:extLst>
          </p:cNvPr>
          <p:cNvSpPr>
            <a:spLocks noGrp="1"/>
          </p:cNvSpPr>
          <p:nvPr>
            <p:ph type="ftr" sz="quarter" idx="11"/>
          </p:nvPr>
        </p:nvSpPr>
        <p:spPr/>
        <p:txBody>
          <a:bodyPr/>
          <a:lstStyle/>
          <a:p>
            <a:r>
              <a:rPr lang="en-US"/>
              <a:t>Sample Footer</a:t>
            </a:r>
            <a:endParaRPr lang="en-US" dirty="0"/>
          </a:p>
        </p:txBody>
      </p:sp>
      <p:sp>
        <p:nvSpPr>
          <p:cNvPr id="6" name="Segnaposto numero diapositiva 5">
            <a:extLst>
              <a:ext uri="{FF2B5EF4-FFF2-40B4-BE49-F238E27FC236}">
                <a16:creationId xmlns:a16="http://schemas.microsoft.com/office/drawing/2014/main" id="{2BD26715-42E3-4D02-97F9-75C4F34D55CD}"/>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7250292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818CA2-C1FA-4A2E-9023-896BFA16D55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CB8475E-D722-4A11-BB18-455B2B4419C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B3636D-F56B-494F-81A8-225AAD6CF4D8}"/>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0D4BB229-825D-4E7A-8EE6-A0BE53FA3592}"/>
              </a:ext>
            </a:extLst>
          </p:cNvPr>
          <p:cNvSpPr>
            <a:spLocks noGrp="1"/>
          </p:cNvSpPr>
          <p:nvPr>
            <p:ph type="ftr" sz="quarter" idx="11"/>
          </p:nvPr>
        </p:nvSpPr>
        <p:spPr/>
        <p:txBody>
          <a:bodyPr/>
          <a:lstStyle/>
          <a:p>
            <a:r>
              <a:rPr lang="en-US"/>
              <a:t>Sample Footer</a:t>
            </a:r>
            <a:endParaRPr lang="en-US" dirty="0"/>
          </a:p>
        </p:txBody>
      </p:sp>
      <p:sp>
        <p:nvSpPr>
          <p:cNvPr id="6" name="Segnaposto numero diapositiva 5">
            <a:extLst>
              <a:ext uri="{FF2B5EF4-FFF2-40B4-BE49-F238E27FC236}">
                <a16:creationId xmlns:a16="http://schemas.microsoft.com/office/drawing/2014/main" id="{B9DD4955-1991-4A17-A08C-D726E91D3E5B}"/>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374820725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4324E0B-3C4E-4E3A-BA64-E5195598278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0DD531D-8B4E-45E8-A95D-FA89279F2AD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3038E91-D525-414B-B16B-10247E6A3621}"/>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DC80834B-3FD5-4930-9CDF-531A3E834462}"/>
              </a:ext>
            </a:extLst>
          </p:cNvPr>
          <p:cNvSpPr>
            <a:spLocks noGrp="1"/>
          </p:cNvSpPr>
          <p:nvPr>
            <p:ph type="ftr" sz="quarter" idx="11"/>
          </p:nvPr>
        </p:nvSpPr>
        <p:spPr/>
        <p:txBody>
          <a:bodyPr/>
          <a:lstStyle/>
          <a:p>
            <a:r>
              <a:rPr lang="en-US"/>
              <a:t>Sample Footer</a:t>
            </a:r>
            <a:endParaRPr lang="en-US" dirty="0"/>
          </a:p>
        </p:txBody>
      </p:sp>
      <p:sp>
        <p:nvSpPr>
          <p:cNvPr id="6" name="Segnaposto numero diapositiva 5">
            <a:extLst>
              <a:ext uri="{FF2B5EF4-FFF2-40B4-BE49-F238E27FC236}">
                <a16:creationId xmlns:a16="http://schemas.microsoft.com/office/drawing/2014/main" id="{9D2D5E04-3042-4E9F-B679-B2C533878EEE}"/>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223999861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F56DA6-DB27-45CE-9B17-C519EF8B791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963D17-7018-4EE4-8DD6-D5502D10818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F7A5451-386E-46BC-AB0D-EED17D046E1F}"/>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A3707163-29BD-4746-8A7A-A919A691B1A6}"/>
              </a:ext>
            </a:extLst>
          </p:cNvPr>
          <p:cNvSpPr>
            <a:spLocks noGrp="1"/>
          </p:cNvSpPr>
          <p:nvPr>
            <p:ph type="ftr" sz="quarter" idx="11"/>
          </p:nvPr>
        </p:nvSpPr>
        <p:spPr/>
        <p:txBody>
          <a:bodyPr/>
          <a:lstStyle/>
          <a:p>
            <a:r>
              <a:rPr lang="en-US"/>
              <a:t>Sample Footer</a:t>
            </a:r>
            <a:endParaRPr lang="en-US" dirty="0"/>
          </a:p>
        </p:txBody>
      </p:sp>
      <p:sp>
        <p:nvSpPr>
          <p:cNvPr id="6" name="Segnaposto numero diapositiva 5">
            <a:extLst>
              <a:ext uri="{FF2B5EF4-FFF2-40B4-BE49-F238E27FC236}">
                <a16:creationId xmlns:a16="http://schemas.microsoft.com/office/drawing/2014/main" id="{84449F11-C7F8-487B-BFD6-EF30703E9D99}"/>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44967210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BFA3E-E651-478A-BF88-E87930C6B71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29B444C-E053-4AEB-8455-49794B1C23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65BC4C9-E33D-4A85-BF8A-9BFF11A5E55C}"/>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83D76F47-BE31-48AE-B03A-C5EDC44EAFE8}"/>
              </a:ext>
            </a:extLst>
          </p:cNvPr>
          <p:cNvSpPr>
            <a:spLocks noGrp="1"/>
          </p:cNvSpPr>
          <p:nvPr>
            <p:ph type="ftr" sz="quarter" idx="11"/>
          </p:nvPr>
        </p:nvSpPr>
        <p:spPr/>
        <p:txBody>
          <a:bodyPr/>
          <a:lstStyle/>
          <a:p>
            <a:r>
              <a:rPr lang="en-US"/>
              <a:t>Sample Footer</a:t>
            </a:r>
            <a:endParaRPr lang="en-US" dirty="0"/>
          </a:p>
        </p:txBody>
      </p:sp>
      <p:sp>
        <p:nvSpPr>
          <p:cNvPr id="6" name="Segnaposto numero diapositiva 5">
            <a:extLst>
              <a:ext uri="{FF2B5EF4-FFF2-40B4-BE49-F238E27FC236}">
                <a16:creationId xmlns:a16="http://schemas.microsoft.com/office/drawing/2014/main" id="{325D042C-8403-43BD-AD52-8239F88CF6A1}"/>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163661124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E3BB71-7CC1-4C17-8BCF-D13BBD3259B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2FAED8C-2438-4A7B-83F2-D750B5511702}"/>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3FFC14A-4FA2-4EE2-A8C1-ACB57FB17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0F2D45A-5C50-437D-94AC-0A52EB2543E8}"/>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6" name="Segnaposto piè di pagina 5">
            <a:extLst>
              <a:ext uri="{FF2B5EF4-FFF2-40B4-BE49-F238E27FC236}">
                <a16:creationId xmlns:a16="http://schemas.microsoft.com/office/drawing/2014/main" id="{818E97F2-53CA-4BE0-8F0C-D72B0DD712ED}"/>
              </a:ext>
            </a:extLst>
          </p:cNvPr>
          <p:cNvSpPr>
            <a:spLocks noGrp="1"/>
          </p:cNvSpPr>
          <p:nvPr>
            <p:ph type="ftr" sz="quarter" idx="11"/>
          </p:nvPr>
        </p:nvSpPr>
        <p:spPr/>
        <p:txBody>
          <a:bodyPr/>
          <a:lstStyle/>
          <a:p>
            <a:r>
              <a:rPr lang="en-US"/>
              <a:t>Sample Footer</a:t>
            </a:r>
            <a:endParaRPr lang="en-US" dirty="0"/>
          </a:p>
        </p:txBody>
      </p:sp>
      <p:sp>
        <p:nvSpPr>
          <p:cNvPr id="7" name="Segnaposto numero diapositiva 6">
            <a:extLst>
              <a:ext uri="{FF2B5EF4-FFF2-40B4-BE49-F238E27FC236}">
                <a16:creationId xmlns:a16="http://schemas.microsoft.com/office/drawing/2014/main" id="{5BDEA558-F52E-45F7-BFA7-F7E64A3E6E2B}"/>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206802869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2B7668-FB9E-407E-B273-F912D779BA6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32EFE2B-A89D-4DAC-9D0B-FFFA019EEF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B59E8E6-7B15-4090-8727-3F230351E8B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6F55CC7-2492-43BF-92CB-F21B3A7D6A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628A003-72F4-494B-B59A-24549256B54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77E9AA0-661C-4D10-A870-657BBD8385B3}"/>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8" name="Segnaposto piè di pagina 7">
            <a:extLst>
              <a:ext uri="{FF2B5EF4-FFF2-40B4-BE49-F238E27FC236}">
                <a16:creationId xmlns:a16="http://schemas.microsoft.com/office/drawing/2014/main" id="{3E60F47A-6B1F-4379-ACE5-C02010B42227}"/>
              </a:ext>
            </a:extLst>
          </p:cNvPr>
          <p:cNvSpPr>
            <a:spLocks noGrp="1"/>
          </p:cNvSpPr>
          <p:nvPr>
            <p:ph type="ftr" sz="quarter" idx="11"/>
          </p:nvPr>
        </p:nvSpPr>
        <p:spPr/>
        <p:txBody>
          <a:bodyPr/>
          <a:lstStyle/>
          <a:p>
            <a:r>
              <a:rPr lang="en-US"/>
              <a:t>Sample Footer</a:t>
            </a:r>
            <a:endParaRPr lang="en-US" dirty="0"/>
          </a:p>
        </p:txBody>
      </p:sp>
      <p:sp>
        <p:nvSpPr>
          <p:cNvPr id="9" name="Segnaposto numero diapositiva 8">
            <a:extLst>
              <a:ext uri="{FF2B5EF4-FFF2-40B4-BE49-F238E27FC236}">
                <a16:creationId xmlns:a16="http://schemas.microsoft.com/office/drawing/2014/main" id="{0F074509-E9BD-4D08-8DA3-D32F7E0F10B9}"/>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349827088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38EB8-4BAF-438B-BCD8-F3307CFC6F6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4E1491A-D7CB-42D9-B943-029B52F4FE69}"/>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4" name="Segnaposto piè di pagina 3">
            <a:extLst>
              <a:ext uri="{FF2B5EF4-FFF2-40B4-BE49-F238E27FC236}">
                <a16:creationId xmlns:a16="http://schemas.microsoft.com/office/drawing/2014/main" id="{3D733D01-6FED-4FCE-BD51-25576812CA41}"/>
              </a:ext>
            </a:extLst>
          </p:cNvPr>
          <p:cNvSpPr>
            <a:spLocks noGrp="1"/>
          </p:cNvSpPr>
          <p:nvPr>
            <p:ph type="ftr" sz="quarter" idx="11"/>
          </p:nvPr>
        </p:nvSpPr>
        <p:spPr/>
        <p:txBody>
          <a:bodyPr/>
          <a:lstStyle/>
          <a:p>
            <a:r>
              <a:rPr lang="en-US"/>
              <a:t>Sample Footer</a:t>
            </a:r>
            <a:endParaRPr lang="en-US" dirty="0"/>
          </a:p>
        </p:txBody>
      </p:sp>
      <p:sp>
        <p:nvSpPr>
          <p:cNvPr id="5" name="Segnaposto numero diapositiva 4">
            <a:extLst>
              <a:ext uri="{FF2B5EF4-FFF2-40B4-BE49-F238E27FC236}">
                <a16:creationId xmlns:a16="http://schemas.microsoft.com/office/drawing/2014/main" id="{622F1693-DB13-4929-8480-00515FDF42EC}"/>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345415230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B4F0DC8-02C7-483C-9157-919D87965D27}"/>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3" name="Segnaposto piè di pagina 2">
            <a:extLst>
              <a:ext uri="{FF2B5EF4-FFF2-40B4-BE49-F238E27FC236}">
                <a16:creationId xmlns:a16="http://schemas.microsoft.com/office/drawing/2014/main" id="{11365B87-D68F-4C36-BE56-BFA376305C0F}"/>
              </a:ext>
            </a:extLst>
          </p:cNvPr>
          <p:cNvSpPr>
            <a:spLocks noGrp="1"/>
          </p:cNvSpPr>
          <p:nvPr>
            <p:ph type="ftr" sz="quarter" idx="11"/>
          </p:nvPr>
        </p:nvSpPr>
        <p:spPr/>
        <p:txBody>
          <a:bodyPr/>
          <a:lstStyle/>
          <a:p>
            <a:r>
              <a:rPr lang="en-US"/>
              <a:t>Sample Footer</a:t>
            </a:r>
            <a:endParaRPr lang="en-US" dirty="0"/>
          </a:p>
        </p:txBody>
      </p:sp>
      <p:sp>
        <p:nvSpPr>
          <p:cNvPr id="4" name="Segnaposto numero diapositiva 3">
            <a:extLst>
              <a:ext uri="{FF2B5EF4-FFF2-40B4-BE49-F238E27FC236}">
                <a16:creationId xmlns:a16="http://schemas.microsoft.com/office/drawing/2014/main" id="{8F19CF97-E23E-4657-A191-5DCECD26DD6F}"/>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60659486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0F6921-3956-4A25-A1C6-321E357233B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5626D08-51DC-4150-91F0-04CA7A3C0A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56F33C3-AA28-48BB-AD25-DF89CD13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459A419-C430-46A4-BBEC-4E5CE763DDEE}"/>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6" name="Segnaposto piè di pagina 5">
            <a:extLst>
              <a:ext uri="{FF2B5EF4-FFF2-40B4-BE49-F238E27FC236}">
                <a16:creationId xmlns:a16="http://schemas.microsoft.com/office/drawing/2014/main" id="{B449CF62-09B6-40E4-A9E7-8D532CCC3295}"/>
              </a:ext>
            </a:extLst>
          </p:cNvPr>
          <p:cNvSpPr>
            <a:spLocks noGrp="1"/>
          </p:cNvSpPr>
          <p:nvPr>
            <p:ph type="ftr" sz="quarter" idx="11"/>
          </p:nvPr>
        </p:nvSpPr>
        <p:spPr/>
        <p:txBody>
          <a:bodyPr/>
          <a:lstStyle/>
          <a:p>
            <a:r>
              <a:rPr lang="en-US"/>
              <a:t>Sample Footer</a:t>
            </a:r>
            <a:endParaRPr lang="en-US" dirty="0"/>
          </a:p>
        </p:txBody>
      </p:sp>
      <p:sp>
        <p:nvSpPr>
          <p:cNvPr id="7" name="Segnaposto numero diapositiva 6">
            <a:extLst>
              <a:ext uri="{FF2B5EF4-FFF2-40B4-BE49-F238E27FC236}">
                <a16:creationId xmlns:a16="http://schemas.microsoft.com/office/drawing/2014/main" id="{6BEDD15A-CD04-4FDC-9AAC-2FC00D8CA986}"/>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19060392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4E74DB-5D59-42E3-B938-3502EACDF30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6DCCC-1DF2-40A0-A8FB-2376AA30C2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30C3FE6-A8E2-45AE-AE7A-E13FC296F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2D21D33-F37F-4FE2-8B3F-DBFDB7D0A962}"/>
              </a:ext>
            </a:extLst>
          </p:cNvPr>
          <p:cNvSpPr>
            <a:spLocks noGrp="1"/>
          </p:cNvSpPr>
          <p:nvPr>
            <p:ph type="dt" sz="half" idx="10"/>
          </p:nvPr>
        </p:nvSpPr>
        <p:spPr/>
        <p:txBody>
          <a:bodyPr/>
          <a:lstStyle/>
          <a:p>
            <a:fld id="{246CB39B-5F4C-4A7E-9BE3-AAFD45576D16}" type="datetime2">
              <a:rPr lang="en-US" smtClean="0"/>
              <a:t>Monday, May 8, 2023</a:t>
            </a:fld>
            <a:endParaRPr lang="en-US" dirty="0"/>
          </a:p>
        </p:txBody>
      </p:sp>
      <p:sp>
        <p:nvSpPr>
          <p:cNvPr id="6" name="Segnaposto piè di pagina 5">
            <a:extLst>
              <a:ext uri="{FF2B5EF4-FFF2-40B4-BE49-F238E27FC236}">
                <a16:creationId xmlns:a16="http://schemas.microsoft.com/office/drawing/2014/main" id="{3249AE1A-576A-4502-82CF-693DED6545CD}"/>
              </a:ext>
            </a:extLst>
          </p:cNvPr>
          <p:cNvSpPr>
            <a:spLocks noGrp="1"/>
          </p:cNvSpPr>
          <p:nvPr>
            <p:ph type="ftr" sz="quarter" idx="11"/>
          </p:nvPr>
        </p:nvSpPr>
        <p:spPr/>
        <p:txBody>
          <a:bodyPr/>
          <a:lstStyle/>
          <a:p>
            <a:r>
              <a:rPr lang="en-US"/>
              <a:t>Sample Footer</a:t>
            </a:r>
            <a:endParaRPr lang="en-US" dirty="0"/>
          </a:p>
        </p:txBody>
      </p:sp>
      <p:sp>
        <p:nvSpPr>
          <p:cNvPr id="7" name="Segnaposto numero diapositiva 6">
            <a:extLst>
              <a:ext uri="{FF2B5EF4-FFF2-40B4-BE49-F238E27FC236}">
                <a16:creationId xmlns:a16="http://schemas.microsoft.com/office/drawing/2014/main" id="{B915E756-2E91-4F4A-9AEE-D4550C7F6267}"/>
              </a:ext>
            </a:extLst>
          </p:cNvPr>
          <p:cNvSpPr>
            <a:spLocks noGrp="1"/>
          </p:cNvSpPr>
          <p:nvPr>
            <p:ph type="sldNum" sz="quarter" idx="12"/>
          </p:nvPr>
        </p:nvSpPr>
        <p:spPr/>
        <p:txBody>
          <a:bodyPr/>
          <a:lstStyle/>
          <a:p>
            <a:fld id="{DBA1B0FB-D917-4C8C-928F-313BD683BF39}" type="slidenum">
              <a:rPr lang="en-US" smtClean="0"/>
              <a:pPr/>
              <a:t>‹N›</a:t>
            </a:fld>
            <a:endParaRPr lang="en-US"/>
          </a:p>
        </p:txBody>
      </p:sp>
    </p:spTree>
    <p:extLst>
      <p:ext uri="{BB962C8B-B14F-4D97-AF65-F5344CB8AC3E}">
        <p14:creationId xmlns:p14="http://schemas.microsoft.com/office/powerpoint/2010/main" val="207884728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8D7F5C9-B175-4A54-81FF-7857C7926A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9C5C006-26A4-4CAF-A994-C7439B919D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BD906C0-FE75-4A9B-8341-B2342948C7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6CB39B-5F4C-4A7E-9BE3-AAFD45576D16}" type="datetime2">
              <a:rPr lang="en-US" smtClean="0"/>
              <a:t>Monday, May 8, 2023</a:t>
            </a:fld>
            <a:endParaRPr lang="en-US" dirty="0"/>
          </a:p>
        </p:txBody>
      </p:sp>
      <p:sp>
        <p:nvSpPr>
          <p:cNvPr id="5" name="Segnaposto piè di pagina 4">
            <a:extLst>
              <a:ext uri="{FF2B5EF4-FFF2-40B4-BE49-F238E27FC236}">
                <a16:creationId xmlns:a16="http://schemas.microsoft.com/office/drawing/2014/main" id="{AF64AF55-2862-404C-A74D-094CE3A27F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Sample Footer</a:t>
            </a:r>
            <a:endParaRPr lang="en-US" dirty="0"/>
          </a:p>
        </p:txBody>
      </p:sp>
      <p:sp>
        <p:nvSpPr>
          <p:cNvPr id="6" name="Segnaposto numero diapositiva 5">
            <a:extLst>
              <a:ext uri="{FF2B5EF4-FFF2-40B4-BE49-F238E27FC236}">
                <a16:creationId xmlns:a16="http://schemas.microsoft.com/office/drawing/2014/main" id="{48B79DB5-B287-4740-AA6F-0E43D4B7FA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1B0FB-D917-4C8C-928F-313BD683BF39}" type="slidenum">
              <a:rPr lang="en-US" smtClean="0"/>
              <a:pPr/>
              <a:t>‹N›</a:t>
            </a:fld>
            <a:endParaRPr lang="en-US"/>
          </a:p>
        </p:txBody>
      </p:sp>
    </p:spTree>
    <p:extLst>
      <p:ext uri="{BB962C8B-B14F-4D97-AF65-F5344CB8AC3E}">
        <p14:creationId xmlns:p14="http://schemas.microsoft.com/office/powerpoint/2010/main" val="3729820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olo 1">
            <a:extLst>
              <a:ext uri="{FF2B5EF4-FFF2-40B4-BE49-F238E27FC236}">
                <a16:creationId xmlns:a16="http://schemas.microsoft.com/office/drawing/2014/main" id="{D0A6D303-342A-4CE7-2DF5-308D5F514185}"/>
              </a:ext>
            </a:extLst>
          </p:cNvPr>
          <p:cNvSpPr>
            <a:spLocks noGrp="1"/>
          </p:cNvSpPr>
          <p:nvPr>
            <p:ph type="ctrTitle"/>
          </p:nvPr>
        </p:nvSpPr>
        <p:spPr>
          <a:xfrm>
            <a:off x="5555795" y="442205"/>
            <a:ext cx="4267199" cy="3626739"/>
          </a:xfrm>
        </p:spPr>
        <p:txBody>
          <a:bodyPr anchor="b">
            <a:normAutofit/>
          </a:bodyPr>
          <a:lstStyle/>
          <a:p>
            <a:r>
              <a:rPr lang="it-IT" sz="3800" b="1" dirty="0"/>
              <a:t>La Riforma Cartabia</a:t>
            </a:r>
            <a:br>
              <a:rPr lang="it-IT" sz="3800" b="1" dirty="0"/>
            </a:br>
            <a:br>
              <a:rPr lang="it-IT" sz="3800" b="1" dirty="0"/>
            </a:br>
            <a:endParaRPr lang="it-IT" sz="2200" b="1" dirty="0"/>
          </a:p>
        </p:txBody>
      </p:sp>
      <p:sp>
        <p:nvSpPr>
          <p:cNvPr id="11" name="Sottotitolo 2">
            <a:extLst>
              <a:ext uri="{FF2B5EF4-FFF2-40B4-BE49-F238E27FC236}">
                <a16:creationId xmlns:a16="http://schemas.microsoft.com/office/drawing/2014/main" id="{A4D3264B-C9DC-6430-52F6-0697C18EB961}"/>
              </a:ext>
            </a:extLst>
          </p:cNvPr>
          <p:cNvSpPr>
            <a:spLocks noGrp="1"/>
          </p:cNvSpPr>
          <p:nvPr>
            <p:ph type="subTitle" idx="1"/>
          </p:nvPr>
        </p:nvSpPr>
        <p:spPr>
          <a:xfrm>
            <a:off x="5822387" y="3890704"/>
            <a:ext cx="3734014" cy="1572768"/>
          </a:xfrm>
        </p:spPr>
        <p:txBody>
          <a:bodyPr>
            <a:normAutofit fontScale="70000" lnSpcReduction="20000"/>
          </a:bodyPr>
          <a:lstStyle/>
          <a:p>
            <a:pPr algn="l"/>
            <a:endParaRPr lang="it-IT" dirty="0"/>
          </a:p>
          <a:p>
            <a:r>
              <a:rPr lang="it-IT" sz="2400" b="1" dirty="0"/>
              <a:t>dott. Giovanni Petroni</a:t>
            </a:r>
          </a:p>
          <a:p>
            <a:r>
              <a:rPr lang="it-IT" sz="2400" b="1" i="1" dirty="0"/>
              <a:t>Giudice del Tribunale di Tivoli</a:t>
            </a:r>
          </a:p>
          <a:p>
            <a:endParaRPr lang="it-IT" sz="2400" b="1" i="1" dirty="0"/>
          </a:p>
          <a:p>
            <a:r>
              <a:rPr lang="it-IT" sz="2100" b="1" dirty="0"/>
              <a:t>Tivoli, 17 aprile 2023</a:t>
            </a:r>
          </a:p>
          <a:p>
            <a:endParaRPr lang="it-IT" sz="2400" b="1" i="1" dirty="0"/>
          </a:p>
        </p:txBody>
      </p:sp>
    </p:spTree>
    <p:extLst>
      <p:ext uri="{BB962C8B-B14F-4D97-AF65-F5344CB8AC3E}">
        <p14:creationId xmlns:p14="http://schemas.microsoft.com/office/powerpoint/2010/main" val="2492358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algn="l"/>
            <a:r>
              <a:rPr lang="it-IT" sz="2000" b="1" u="sng" dirty="0"/>
              <a:t>Delitti contro il patrimonio</a:t>
            </a:r>
            <a:r>
              <a:rPr lang="it-IT" sz="2000" u="sng" dirty="0"/>
              <a:t>: </a:t>
            </a:r>
          </a:p>
          <a:p>
            <a:pPr algn="just"/>
            <a:endParaRPr lang="it-IT" sz="2000" dirty="0"/>
          </a:p>
          <a:p>
            <a:pPr marL="285750" indent="-285750" algn="l">
              <a:buFont typeface="Wingdings" panose="05000000000000000000" pitchFamily="2" charset="2"/>
              <a:buChar char="Ø"/>
            </a:pPr>
            <a:r>
              <a:rPr lang="it-IT" sz="2000" b="1" dirty="0"/>
              <a:t>Furto (art. 624 c.p.): </a:t>
            </a:r>
          </a:p>
          <a:p>
            <a:pPr lvl="1"/>
            <a:endParaRPr lang="it-IT" sz="2000" dirty="0"/>
          </a:p>
          <a:p>
            <a:pPr marL="800100" lvl="1" indent="-342900" algn="just">
              <a:lnSpc>
                <a:spcPct val="70000"/>
              </a:lnSpc>
              <a:buFont typeface="Arial" panose="020B0604020202020204" pitchFamily="34" charset="0"/>
              <a:buChar char="•"/>
            </a:pPr>
            <a:r>
              <a:rPr lang="it-IT" sz="2000" b="1" dirty="0"/>
              <a:t>Disciplina previgente</a:t>
            </a:r>
            <a:r>
              <a:rPr lang="it-IT" sz="2000" dirty="0"/>
              <a:t>: furto procedibile d’ufficio se caratterizzato da un danno patrimoniale di rilevante gravità e, inoltre, al ricorrere delle aggravanti di cui all’art. 625 c.p. (anche ipotesi bagatellari: ad es. furto in supermercato di beni del valore di pochi euro).</a:t>
            </a:r>
          </a:p>
          <a:p>
            <a:pPr marL="800100" lvl="1" indent="-342900" algn="just">
              <a:lnSpc>
                <a:spcPct val="70000"/>
              </a:lnSpc>
              <a:buFont typeface="Arial" panose="020B0604020202020204" pitchFamily="34" charset="0"/>
              <a:buChar char="•"/>
            </a:pPr>
            <a:endParaRPr lang="it-IT" sz="2000" dirty="0"/>
          </a:p>
          <a:p>
            <a:pPr marL="800100" lvl="1" indent="-342900" algn="just">
              <a:lnSpc>
                <a:spcPct val="70000"/>
              </a:lnSpc>
              <a:buFont typeface="Arial" panose="020B0604020202020204" pitchFamily="34" charset="0"/>
              <a:buChar char="•"/>
            </a:pPr>
            <a:r>
              <a:rPr lang="it-IT" sz="2000" b="1" dirty="0"/>
              <a:t>Riforma</a:t>
            </a:r>
            <a:r>
              <a:rPr lang="it-IT" sz="2000" dirty="0"/>
              <a:t>: procedibile a querela il furto aggravato dalla particolare gravità del danno (art. 61, n. 7 c.p.) e tutte le ipotesi di furto aggravato ex art. 625 c.p., salvo quelle, aventi una dimensione pubblicistica, previste dal n. 7 (con l’importante eccezione dell’esposizione alla pubblica fede) e dal n. 7 bis (furto di componenti metalliche o altro materiale, come ad es. il rame, sottratto a infrastrutture destinate a erogazione di energia, servizi di trasporto, telecomunicazioni o altri servizi pubblici).</a:t>
            </a:r>
          </a:p>
          <a:p>
            <a:pPr marL="342900" indent="-342900" algn="just">
              <a:lnSpc>
                <a:spcPct val="70000"/>
              </a:lnSpc>
              <a:buFontTx/>
              <a:buChar char="-"/>
            </a:pPr>
            <a:endParaRPr lang="it-IT" sz="1700" dirty="0"/>
          </a:p>
        </p:txBody>
      </p:sp>
    </p:spTree>
    <p:extLst>
      <p:ext uri="{BB962C8B-B14F-4D97-AF65-F5344CB8AC3E}">
        <p14:creationId xmlns:p14="http://schemas.microsoft.com/office/powerpoint/2010/main" val="1521720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algn="l"/>
            <a:r>
              <a:rPr lang="it-IT" sz="2000" b="1" u="sng" dirty="0"/>
              <a:t>Delitti contro il patrimonio</a:t>
            </a:r>
            <a:r>
              <a:rPr lang="it-IT" sz="2000" u="sng" dirty="0"/>
              <a:t>: </a:t>
            </a:r>
          </a:p>
          <a:p>
            <a:pPr algn="just"/>
            <a:endParaRPr lang="it-IT" sz="2000" dirty="0"/>
          </a:p>
          <a:p>
            <a:pPr marL="285750" indent="-285750" algn="just">
              <a:buFont typeface="Wingdings" panose="05000000000000000000" pitchFamily="2" charset="2"/>
              <a:buChar char="Ø"/>
            </a:pPr>
            <a:r>
              <a:rPr lang="it-IT" sz="2000" b="1" dirty="0"/>
              <a:t>Furti di energia elettrica, acqua, gas: </a:t>
            </a:r>
          </a:p>
          <a:p>
            <a:pPr marL="698500" indent="-342900" algn="just">
              <a:buFontTx/>
              <a:buChar char="-"/>
            </a:pPr>
            <a:endParaRPr lang="it-IT" sz="2000" dirty="0"/>
          </a:p>
          <a:p>
            <a:pPr marL="800100" lvl="1" indent="-342900" algn="just">
              <a:lnSpc>
                <a:spcPct val="70000"/>
              </a:lnSpc>
              <a:buFont typeface="Arial" panose="020B0604020202020204" pitchFamily="34" charset="0"/>
              <a:buChar char="•"/>
            </a:pPr>
            <a:r>
              <a:rPr lang="it-IT" sz="2000" dirty="0"/>
              <a:t>Consueta contestazione dell’aggravante della violenza sulle cose quando, come quasi sempre accade, è stato forzato il contatore erogatore; quando esso è esterno all’abitazione, viene contestata anche l’esposizione del bene alla pubblica fede. Al ricorrere di tali circostanze, il reato è procedibile a querela.</a:t>
            </a:r>
          </a:p>
          <a:p>
            <a:pPr marL="800100" lvl="1" indent="-342900" algn="just">
              <a:lnSpc>
                <a:spcPct val="70000"/>
              </a:lnSpc>
              <a:buFont typeface="Arial" panose="020B0604020202020204" pitchFamily="34" charset="0"/>
              <a:buChar char="•"/>
            </a:pPr>
            <a:endParaRPr lang="it-IT" sz="2000" dirty="0"/>
          </a:p>
          <a:p>
            <a:pPr marL="800100" lvl="1" indent="-342900" algn="just">
              <a:lnSpc>
                <a:spcPct val="70000"/>
              </a:lnSpc>
              <a:buFont typeface="Arial" panose="020B0604020202020204" pitchFamily="34" charset="0"/>
              <a:buChar char="•"/>
            </a:pPr>
            <a:r>
              <a:rPr lang="it-IT" sz="2000" b="1" dirty="0"/>
              <a:t>Alcune Procure della Repubblica hanno iniziato a contestare, in questi casi, anche l’aggravante dell’essere il fatto «</a:t>
            </a:r>
            <a:r>
              <a:rPr lang="it-IT" sz="2000" b="1" i="1" dirty="0"/>
              <a:t>commesso su cose destinate a pubblico servizio</a:t>
            </a:r>
            <a:r>
              <a:rPr lang="it-IT" sz="2000" b="1" dirty="0"/>
              <a:t>», con conseguente procedibilità d’ufficio</a:t>
            </a:r>
            <a:r>
              <a:rPr lang="it-IT" sz="2000" dirty="0"/>
              <a:t> (viene richiamata Cass. Sez. 5 n. 1094 del 2021, così massimata «</a:t>
            </a:r>
            <a:r>
              <a:rPr lang="it-IT" sz="2000" i="1" dirty="0"/>
              <a:t>in tema di furto di energia elettrica, è configurabile l'aggravante di cui all'art. 625, comma primo, n. 7, cod. </a:t>
            </a:r>
            <a:r>
              <a:rPr lang="it-IT" sz="2000" i="1" dirty="0" err="1"/>
              <a:t>pen</a:t>
            </a:r>
            <a:r>
              <a:rPr lang="it-IT" sz="2000" i="1" dirty="0"/>
              <a:t>. in caso di sottrazione mediante allacciamento abusivo ai terminali collocati in una proprietà privata, rilevando, non già l'esposizione alla pubblica fede dell'energia mentre transita nella rete, bensì la destinazione finale della stessa a un pubblico servizio dal quale viene distolta, destinazione che comunque permane anche nella ipotesi di una tale condotta</a:t>
            </a:r>
            <a:r>
              <a:rPr lang="it-IT" sz="2000" dirty="0"/>
              <a:t>»).</a:t>
            </a:r>
          </a:p>
          <a:p>
            <a:pPr marL="342900" indent="-342900" algn="just">
              <a:lnSpc>
                <a:spcPct val="70000"/>
              </a:lnSpc>
              <a:buFontTx/>
              <a:buChar char="-"/>
            </a:pPr>
            <a:endParaRPr lang="it-IT" sz="1700" dirty="0"/>
          </a:p>
        </p:txBody>
      </p:sp>
    </p:spTree>
    <p:extLst>
      <p:ext uri="{BB962C8B-B14F-4D97-AF65-F5344CB8AC3E}">
        <p14:creationId xmlns:p14="http://schemas.microsoft.com/office/powerpoint/2010/main" val="4211220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371474"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fontScale="92500" lnSpcReduction="10000"/>
          </a:bodyPr>
          <a:lstStyle/>
          <a:p>
            <a:pPr algn="l"/>
            <a:endParaRPr lang="it-IT" b="1" u="sng" dirty="0"/>
          </a:p>
          <a:p>
            <a:pPr algn="l"/>
            <a:r>
              <a:rPr lang="it-IT" sz="2000" b="1" u="sng" dirty="0"/>
              <a:t>Delitti contro il patrimonio</a:t>
            </a:r>
            <a:r>
              <a:rPr lang="it-IT" sz="2000" u="sng" dirty="0"/>
              <a:t>: </a:t>
            </a:r>
          </a:p>
          <a:p>
            <a:pPr algn="just"/>
            <a:endParaRPr lang="it-IT" sz="2000" dirty="0"/>
          </a:p>
          <a:p>
            <a:pPr marL="285750" indent="-285750" algn="just">
              <a:buFont typeface="Wingdings" panose="05000000000000000000" pitchFamily="2" charset="2"/>
              <a:buChar char="Ø"/>
            </a:pPr>
            <a:r>
              <a:rPr lang="it-IT" sz="2000" b="1" dirty="0"/>
              <a:t>Danneggiamento (art</a:t>
            </a:r>
            <a:r>
              <a:rPr lang="it-IT" sz="2000" dirty="0"/>
              <a:t>. </a:t>
            </a:r>
            <a:r>
              <a:rPr lang="it-IT" sz="2000" b="1" dirty="0"/>
              <a:t>635 c.p.)</a:t>
            </a:r>
            <a:r>
              <a:rPr lang="it-IT" sz="2000" dirty="0"/>
              <a:t>: </a:t>
            </a:r>
          </a:p>
          <a:p>
            <a:pPr algn="just"/>
            <a:endParaRPr lang="it-IT" sz="2000" dirty="0"/>
          </a:p>
          <a:p>
            <a:pPr marL="800100" lvl="1" indent="-342900" algn="just">
              <a:buFont typeface="Arial" panose="020B0604020202020204" pitchFamily="34" charset="0"/>
              <a:buChar char="•"/>
            </a:pPr>
            <a:r>
              <a:rPr lang="it-IT" sz="2000" dirty="0"/>
              <a:t>Viene reso procedibile a querela il danneggiamento nella sola ipotesi prevista dal primo comma (fatto commesso con violenza o minaccia).</a:t>
            </a:r>
          </a:p>
          <a:p>
            <a:pPr marL="800100" lvl="1" indent="-342900" algn="just" fontAlgn="base">
              <a:buFont typeface="Arial" panose="020B0604020202020204" pitchFamily="34" charset="0"/>
              <a:buChar char="•"/>
            </a:pPr>
            <a:r>
              <a:rPr lang="it-IT" sz="2000" dirty="0"/>
              <a:t>Tribunale di Lecce, Sez. II penale, ordinanza, 21 marzo 2023 ha sollevato </a:t>
            </a:r>
            <a:r>
              <a:rPr lang="it-IT" sz="2000" b="1" dirty="0"/>
              <a:t>questione di legittimità costituzionale dell’art. 635 c.p</a:t>
            </a:r>
            <a:r>
              <a:rPr lang="it-IT" sz="2000" dirty="0"/>
              <a:t>. nella parte in cui, a seguito delle modifiche apportate dalla riforma Cartabia, non è stata prevista la procedibilità a querela qualora la condotta abbia ad oggetto cose esposte alla pubblica fede (al contrario di quanto accaduto per il più grave reato di furto. Scelta irragionevole?).</a:t>
            </a:r>
          </a:p>
          <a:p>
            <a:pPr algn="just"/>
            <a:endParaRPr lang="it-IT" sz="2000" b="1" dirty="0"/>
          </a:p>
          <a:p>
            <a:pPr marL="285750" indent="-285750" algn="just">
              <a:buFont typeface="Wingdings" panose="05000000000000000000" pitchFamily="2" charset="2"/>
              <a:buChar char="Ø"/>
            </a:pPr>
            <a:r>
              <a:rPr lang="it-IT" sz="2000" b="1" dirty="0"/>
              <a:t>Truffa, frode informatica e appropriazione indebita (artt. 640, 640 ter e 649-bis c.p.):</a:t>
            </a:r>
            <a:r>
              <a:rPr lang="it-IT" sz="2000" dirty="0"/>
              <a:t> diventano </a:t>
            </a:r>
            <a:r>
              <a:rPr lang="it-IT" sz="2000" b="1" dirty="0"/>
              <a:t>procedibili a querela </a:t>
            </a:r>
            <a:r>
              <a:rPr lang="it-IT" sz="2000" dirty="0"/>
              <a:t>le ipotesi, prima procedibili d’ufficio, in cui ricorrano l’aggravante del </a:t>
            </a:r>
            <a:r>
              <a:rPr lang="it-IT" sz="2000" b="1" dirty="0"/>
              <a:t>danno patrimoniale di rilevante gravità </a:t>
            </a:r>
            <a:r>
              <a:rPr lang="it-IT" sz="2000" dirty="0"/>
              <a:t>(art. 61 n. 7 c.p.) ovvero la </a:t>
            </a:r>
            <a:r>
              <a:rPr lang="it-IT" sz="2000" b="1" dirty="0"/>
              <a:t>recidiva</a:t>
            </a:r>
            <a:r>
              <a:rPr lang="it-IT" sz="2000" dirty="0"/>
              <a:t>, nei casi in cui integra un’aggravante ad effetto speciale.</a:t>
            </a:r>
          </a:p>
          <a:p>
            <a:pPr marL="342900" indent="-342900" algn="just" fontAlgn="base">
              <a:buFont typeface="Arial" panose="020B0604020202020204" pitchFamily="34" charset="0"/>
              <a:buChar char="•"/>
            </a:pPr>
            <a:endParaRPr lang="it-IT" sz="1800" dirty="0"/>
          </a:p>
          <a:p>
            <a:pPr marL="342900" indent="-342900" algn="just">
              <a:lnSpc>
                <a:spcPct val="70000"/>
              </a:lnSpc>
              <a:buFontTx/>
              <a:buChar char="-"/>
            </a:pPr>
            <a:endParaRPr lang="it-IT" sz="1700" dirty="0"/>
          </a:p>
        </p:txBody>
      </p:sp>
    </p:spTree>
    <p:extLst>
      <p:ext uri="{BB962C8B-B14F-4D97-AF65-F5344CB8AC3E}">
        <p14:creationId xmlns:p14="http://schemas.microsoft.com/office/powerpoint/2010/main" val="230949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342899"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algn="l"/>
            <a:r>
              <a:rPr lang="it-IT" sz="2000" b="1" u="sng" dirty="0"/>
              <a:t>Contravvenzioni</a:t>
            </a:r>
          </a:p>
          <a:p>
            <a:pPr marL="285750" indent="-285750" algn="l">
              <a:buFont typeface="Wingdings" panose="05000000000000000000" pitchFamily="2" charset="2"/>
              <a:buChar char="Ø"/>
            </a:pPr>
            <a:endParaRPr lang="it-IT" sz="2000" b="1" u="sng" dirty="0"/>
          </a:p>
          <a:p>
            <a:pPr marL="457200" indent="-457200" algn="just">
              <a:buFont typeface="Wingdings" panose="05000000000000000000" pitchFamily="2" charset="2"/>
              <a:buChar char="Ø"/>
            </a:pPr>
            <a:r>
              <a:rPr lang="it-IT" sz="2000" dirty="0"/>
              <a:t>Aspetto sistematico: per la prima volta, </a:t>
            </a:r>
            <a:r>
              <a:rPr lang="it-IT" sz="2000" b="1" dirty="0"/>
              <a:t>due contravvenzioni previste nel Libro III del codice penale vengono sottoposte a regime di perseguibilità a querela.</a:t>
            </a:r>
          </a:p>
          <a:p>
            <a:pPr marL="457200" indent="-457200" algn="just">
              <a:buFont typeface="Wingdings" panose="05000000000000000000" pitchFamily="2" charset="2"/>
              <a:buChar char="Ø"/>
            </a:pPr>
            <a:endParaRPr lang="it-IT" sz="2000" b="1" dirty="0">
              <a:solidFill>
                <a:srgbClr val="FF0000"/>
              </a:solidFill>
            </a:endParaRPr>
          </a:p>
          <a:p>
            <a:pPr marL="457200" indent="-457200" algn="just">
              <a:buFont typeface="Wingdings" panose="05000000000000000000" pitchFamily="2" charset="2"/>
              <a:buChar char="Ø"/>
            </a:pPr>
            <a:r>
              <a:rPr lang="it-IT" sz="2000" b="1" dirty="0"/>
              <a:t>Disturbo delle occupazioni e del riposo delle persone (art. 659 c.p.)</a:t>
            </a:r>
            <a:r>
              <a:rPr lang="it-IT" sz="2000" dirty="0"/>
              <a:t>, limitatamente all’ipotesi, prevista dal primo comma, in cui il </a:t>
            </a:r>
            <a:r>
              <a:rPr lang="it-IT" sz="2000" b="1" dirty="0"/>
              <a:t>fatto sia commesso nei confronti delle “persone” </a:t>
            </a:r>
            <a:r>
              <a:rPr lang="it-IT" sz="2000" dirty="0"/>
              <a:t>(non anche di spettacoli, trattenimenti o ritrovi pubblici).</a:t>
            </a:r>
          </a:p>
          <a:p>
            <a:pPr marL="457200" indent="-457200" algn="just">
              <a:buFont typeface="Wingdings" panose="05000000000000000000" pitchFamily="2" charset="2"/>
              <a:buChar char="Ø"/>
            </a:pPr>
            <a:endParaRPr lang="it-IT" sz="2000" dirty="0"/>
          </a:p>
          <a:p>
            <a:pPr marL="457200" indent="-457200" algn="just">
              <a:buFont typeface="Wingdings" panose="05000000000000000000" pitchFamily="2" charset="2"/>
              <a:buChar char="Ø"/>
            </a:pPr>
            <a:r>
              <a:rPr lang="it-IT" sz="2000" b="1" dirty="0"/>
              <a:t>Molestia o disturbo alle persone (art. 660 c.p.).</a:t>
            </a:r>
            <a:endParaRPr lang="it-IT" sz="2000" dirty="0"/>
          </a:p>
          <a:p>
            <a:pPr algn="l"/>
            <a:endParaRPr lang="it-IT" sz="1800" dirty="0"/>
          </a:p>
          <a:p>
            <a:pPr algn="l"/>
            <a:endParaRPr lang="it-IT" sz="1800" dirty="0"/>
          </a:p>
          <a:p>
            <a:pPr marL="342900" indent="-342900" algn="just">
              <a:lnSpc>
                <a:spcPct val="70000"/>
              </a:lnSpc>
              <a:buFontTx/>
              <a:buChar char="-"/>
            </a:pPr>
            <a:endParaRPr lang="it-IT" sz="1700" dirty="0"/>
          </a:p>
        </p:txBody>
      </p:sp>
    </p:spTree>
    <p:extLst>
      <p:ext uri="{BB962C8B-B14F-4D97-AF65-F5344CB8AC3E}">
        <p14:creationId xmlns:p14="http://schemas.microsoft.com/office/powerpoint/2010/main" val="359627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algn="l"/>
            <a:r>
              <a:rPr lang="it-IT" sz="2000" b="1" u="sng" dirty="0"/>
              <a:t>La persona incapace per età o per infermità</a:t>
            </a:r>
          </a:p>
          <a:p>
            <a:pPr marL="342900" indent="-342900" algn="just">
              <a:buFont typeface="Arial" panose="020B0604020202020204" pitchFamily="34" charset="0"/>
              <a:buChar char="•"/>
            </a:pPr>
            <a:endParaRPr lang="it-IT" sz="2000" b="1" dirty="0"/>
          </a:p>
          <a:p>
            <a:pPr marL="342900" indent="-342900" algn="just">
              <a:buFont typeface="Wingdings" panose="05000000000000000000" pitchFamily="2" charset="2"/>
              <a:buChar char="Ø"/>
            </a:pPr>
            <a:r>
              <a:rPr lang="it-IT" sz="2000" b="1" dirty="0"/>
              <a:t>La procedibilità d’ufficio è sempre fatta salva </a:t>
            </a:r>
            <a:r>
              <a:rPr lang="it-IT" sz="2000" dirty="0"/>
              <a:t>«</a:t>
            </a:r>
            <a:r>
              <a:rPr lang="it-IT" sz="2000" b="1" dirty="0"/>
              <a:t>quando la persona offesa sia incapace per età o per infermità</a:t>
            </a:r>
            <a:r>
              <a:rPr lang="it-IT" sz="2000" dirty="0"/>
              <a:t>»</a:t>
            </a:r>
            <a:r>
              <a:rPr lang="it-IT" sz="2000" b="1" dirty="0"/>
              <a:t>.</a:t>
            </a:r>
          </a:p>
          <a:p>
            <a:pPr marL="342900" indent="-342900" algn="just">
              <a:buFont typeface="Wingdings" panose="05000000000000000000" pitchFamily="2" charset="2"/>
              <a:buChar char="Ø"/>
            </a:pPr>
            <a:endParaRPr lang="it-IT" sz="2000" dirty="0"/>
          </a:p>
          <a:p>
            <a:pPr marL="342900" indent="-342900" algn="just">
              <a:buFont typeface="Wingdings" panose="05000000000000000000" pitchFamily="2" charset="2"/>
              <a:buChar char="Ø"/>
            </a:pPr>
            <a:r>
              <a:rPr lang="it-IT" sz="2000" b="1" dirty="0"/>
              <a:t>Ratio: </a:t>
            </a:r>
            <a:r>
              <a:rPr lang="it-IT" sz="2000" dirty="0"/>
              <a:t>conservare la procedibilità d’ufficio quando la persona offesa non è in grado di manifestare la propria volontà di procedere penalmente in ragione di una condizione di incapacità per ragioni di età (giovane o avanzata) o di infermità (cioè di una condizione patologica, non necessariamente integrante una incapacità di intendere e di volere).</a:t>
            </a:r>
          </a:p>
          <a:p>
            <a:pPr marL="285750" indent="-285750" algn="l">
              <a:buFont typeface="Wingdings" panose="05000000000000000000" pitchFamily="2" charset="2"/>
              <a:buChar char="Ø"/>
            </a:pPr>
            <a:endParaRPr lang="it-IT" sz="1800" b="1" u="sng" dirty="0"/>
          </a:p>
          <a:p>
            <a:pPr marL="342900" indent="-342900" algn="just">
              <a:lnSpc>
                <a:spcPct val="70000"/>
              </a:lnSpc>
              <a:buFontTx/>
              <a:buChar char="-"/>
            </a:pPr>
            <a:endParaRPr lang="it-IT" sz="1700" dirty="0"/>
          </a:p>
        </p:txBody>
      </p:sp>
    </p:spTree>
    <p:extLst>
      <p:ext uri="{BB962C8B-B14F-4D97-AF65-F5344CB8AC3E}">
        <p14:creationId xmlns:p14="http://schemas.microsoft.com/office/powerpoint/2010/main" val="3214073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processuali</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algn="l"/>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2000" dirty="0"/>
          </a:p>
          <a:p>
            <a:pPr marL="742950" lvl="1" indent="-285750">
              <a:buFont typeface="Wingdings" panose="05000000000000000000" pitchFamily="2" charset="2"/>
              <a:buChar char="Ø"/>
            </a:pPr>
            <a:r>
              <a:rPr lang="it-IT" sz="2000" dirty="0"/>
              <a:t>Remissione della querela</a:t>
            </a:r>
          </a:p>
          <a:p>
            <a:pPr marL="742950" lvl="1" indent="-285750" algn="just">
              <a:buFont typeface="Wingdings" panose="05000000000000000000" pitchFamily="2" charset="2"/>
              <a:buChar char="Ø"/>
            </a:pPr>
            <a:endParaRPr lang="it-IT" sz="2000" dirty="0"/>
          </a:p>
          <a:p>
            <a:pPr marL="742950" lvl="1" indent="-285750" algn="just">
              <a:buFont typeface="Wingdings" panose="05000000000000000000" pitchFamily="2" charset="2"/>
              <a:buChar char="Ø"/>
            </a:pPr>
            <a:r>
              <a:rPr lang="it-IT" sz="2000" dirty="0"/>
              <a:t>Le informazioni al querelante</a:t>
            </a:r>
          </a:p>
          <a:p>
            <a:pPr marL="742950" lvl="1" indent="-285750" algn="just">
              <a:buFont typeface="Wingdings" panose="05000000000000000000" pitchFamily="2" charset="2"/>
              <a:buChar char="Ø"/>
            </a:pPr>
            <a:endParaRPr lang="it-IT" sz="2000" dirty="0"/>
          </a:p>
          <a:p>
            <a:pPr marL="742950" lvl="1" indent="-285750" algn="just">
              <a:buFont typeface="Wingdings" panose="05000000000000000000" pitchFamily="2" charset="2"/>
              <a:buChar char="Ø"/>
            </a:pPr>
            <a:r>
              <a:rPr lang="it-IT" sz="2000" dirty="0"/>
              <a:t>Il domicilio del querelante e le notificazioni</a:t>
            </a:r>
          </a:p>
          <a:p>
            <a:pPr marL="742950" lvl="1" indent="-285750" algn="just">
              <a:buFont typeface="Wingdings" panose="05000000000000000000" pitchFamily="2" charset="2"/>
              <a:buChar char="Ø"/>
            </a:pPr>
            <a:endParaRPr lang="it-IT" sz="1600" dirty="0"/>
          </a:p>
          <a:p>
            <a:pPr algn="just"/>
            <a:endParaRPr lang="it-IT" sz="1800" dirty="0"/>
          </a:p>
          <a:p>
            <a:pPr algn="just"/>
            <a:endParaRPr lang="it-IT" sz="1800" dirty="0"/>
          </a:p>
          <a:p>
            <a:pPr algn="just"/>
            <a:endParaRPr lang="it-IT" sz="1800" dirty="0"/>
          </a:p>
          <a:p>
            <a:pPr algn="just"/>
            <a:endParaRPr lang="it-IT" sz="1800" dirty="0"/>
          </a:p>
          <a:p>
            <a:pPr algn="just"/>
            <a:endParaRPr lang="it-IT" sz="1800" dirty="0"/>
          </a:p>
          <a:p>
            <a:pPr algn="just">
              <a:spcAft>
                <a:spcPts val="800"/>
              </a:spcAft>
            </a:pPr>
            <a:endParaRPr lang="it-IT" sz="2000" dirty="0">
              <a:effectLst/>
            </a:endParaRPr>
          </a:p>
        </p:txBody>
      </p:sp>
    </p:spTree>
    <p:extLst>
      <p:ext uri="{BB962C8B-B14F-4D97-AF65-F5344CB8AC3E}">
        <p14:creationId xmlns:p14="http://schemas.microsoft.com/office/powerpoint/2010/main" val="172036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processuali</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1" y="1704976"/>
            <a:ext cx="10808200" cy="4619624"/>
          </a:xfrm>
        </p:spPr>
        <p:txBody>
          <a:bodyPr vert="horz" lIns="91440" tIns="45720" rIns="91440" bIns="45720" rtlCol="0" anchor="ctr">
            <a:normAutofit fontScale="92500" lnSpcReduction="10000"/>
          </a:bodyPr>
          <a:lstStyle/>
          <a:p>
            <a:pPr lvl="1"/>
            <a:endParaRPr lang="it-IT" sz="2000" b="1" u="sng" dirty="0"/>
          </a:p>
          <a:p>
            <a:pPr lvl="1"/>
            <a:endParaRPr lang="it-IT" sz="2000" b="1" u="sng" dirty="0"/>
          </a:p>
          <a:p>
            <a:pPr marL="800100" lvl="1" indent="-342900">
              <a:buFont typeface="Wingdings" panose="05000000000000000000" pitchFamily="2" charset="2"/>
              <a:buChar char="Ø"/>
            </a:pPr>
            <a:r>
              <a:rPr lang="it-IT" sz="2000" b="1" u="sng" dirty="0"/>
              <a:t>Remissione della querela</a:t>
            </a:r>
          </a:p>
          <a:p>
            <a:pPr marL="742950" lvl="1" indent="-285750" algn="just">
              <a:buFont typeface="Wingdings" panose="05000000000000000000" pitchFamily="2" charset="2"/>
              <a:buChar char="Ø"/>
            </a:pPr>
            <a:endParaRPr lang="it-IT" sz="2000" dirty="0"/>
          </a:p>
          <a:p>
            <a:pPr marL="1257300" lvl="2" indent="-342900" algn="just">
              <a:buFont typeface="Arial" panose="020B0604020202020204" pitchFamily="34" charset="0"/>
              <a:buChar char="•"/>
            </a:pPr>
            <a:r>
              <a:rPr lang="it-IT" sz="2000" b="1" dirty="0"/>
              <a:t>Art. 152, co. 3, n. 1) c.p. inedita ipotesi di remissione tacita della querela: </a:t>
            </a:r>
            <a:r>
              <a:rPr lang="it-IT" sz="2000" dirty="0"/>
              <a:t>la circostanza che il querelante abbia partecipato ad un programma di giustizia riparativa concluso con un esito positivo.</a:t>
            </a:r>
          </a:p>
          <a:p>
            <a:pPr marL="1257300" lvl="2" indent="-342900" algn="just">
              <a:buFont typeface="Arial" panose="020B0604020202020204" pitchFamily="34" charset="0"/>
              <a:buChar char="•"/>
            </a:pPr>
            <a:r>
              <a:rPr lang="it-IT" sz="2000" b="1" dirty="0"/>
              <a:t>Art. 152, co. 3, n. 2) c.p.: ipotesi di remissione tacita della querela </a:t>
            </a:r>
            <a:r>
              <a:rPr lang="it-IT" sz="2000" dirty="0"/>
              <a:t>in caso di mancata comparizione del querelante senza giustificato motivo all’udienza alla quale sia stato citato a comparire come testimone (consacra il principio giurisprudenziale secondo cui costituisce una causa di remissione tacita l’assenza del querelante all’udienza dibattimentale, purché previamente avvertito dell’interpretazione che sarebbe stata data al suo comportamento).</a:t>
            </a:r>
          </a:p>
          <a:p>
            <a:pPr marL="1257300" lvl="2" indent="-342900" algn="just">
              <a:buFont typeface="Arial" panose="020B0604020202020204" pitchFamily="34" charset="0"/>
              <a:buChar char="•"/>
            </a:pPr>
            <a:r>
              <a:rPr lang="it-IT" sz="2000" b="1" dirty="0"/>
              <a:t>Nuovo art. 142 disp. att. c.p.p</a:t>
            </a:r>
            <a:r>
              <a:rPr lang="it-IT" sz="2000" dirty="0"/>
              <a:t>.: prevede all’interno dell’atto di citazione a testimone inviato dall’autorità giudiziaria al querelante l’avvertenza che «</a:t>
            </a:r>
            <a:r>
              <a:rPr lang="it-IT" sz="2000" i="1" dirty="0"/>
              <a:t>la mancata comparizione senza giustificato motivo del querelante all’udienza in cui è citato a comparire come testimone integra remissione tacita di querela nei casi in cui essa è consentita</a:t>
            </a:r>
            <a:r>
              <a:rPr lang="it-IT" sz="2000" dirty="0"/>
              <a:t>».</a:t>
            </a:r>
          </a:p>
          <a:p>
            <a:pPr algn="just"/>
            <a:endParaRPr lang="it-IT" sz="1800" dirty="0"/>
          </a:p>
          <a:p>
            <a:pPr algn="just">
              <a:spcAft>
                <a:spcPts val="800"/>
              </a:spcAft>
            </a:pPr>
            <a:endParaRPr lang="it-IT" sz="2000" dirty="0">
              <a:effectLst/>
            </a:endParaRPr>
          </a:p>
        </p:txBody>
      </p:sp>
    </p:spTree>
    <p:extLst>
      <p:ext uri="{BB962C8B-B14F-4D97-AF65-F5344CB8AC3E}">
        <p14:creationId xmlns:p14="http://schemas.microsoft.com/office/powerpoint/2010/main" val="223266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542924"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processuali</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fontScale="92500" lnSpcReduction="10000"/>
          </a:bodyPr>
          <a:lstStyle/>
          <a:p>
            <a:pPr lvl="1"/>
            <a:endParaRPr lang="it-IT" sz="2000" b="1" u="sng" dirty="0"/>
          </a:p>
          <a:p>
            <a:pPr lvl="1"/>
            <a:endParaRPr lang="it-IT" sz="2000" b="1" u="sng" dirty="0"/>
          </a:p>
          <a:p>
            <a:pPr marL="800100" lvl="1" indent="-342900">
              <a:buFont typeface="Wingdings" panose="05000000000000000000" pitchFamily="2" charset="2"/>
              <a:buChar char="Ø"/>
            </a:pPr>
            <a:r>
              <a:rPr lang="it-IT" sz="2000" b="1" u="sng" dirty="0"/>
              <a:t>Le informazioni al querelante</a:t>
            </a:r>
          </a:p>
          <a:p>
            <a:pPr lvl="1"/>
            <a:endParaRPr lang="it-IT" sz="2000" b="1" u="sng" dirty="0"/>
          </a:p>
          <a:p>
            <a:pPr lvl="2" algn="just"/>
            <a:r>
              <a:rPr lang="it-IT" sz="2000" b="1" dirty="0"/>
              <a:t>Tra le informazioni che devono essere date dall’autorità procedente alla persona offesa, in occasione del primo contatto, ai sensi dell’art. 90-bis c.p.p. vengono inseriti</a:t>
            </a:r>
            <a:r>
              <a:rPr lang="it-IT" sz="2000" dirty="0"/>
              <a:t>: </a:t>
            </a:r>
          </a:p>
          <a:p>
            <a:pPr marL="1257300" lvl="2" indent="-342900" algn="just">
              <a:buFont typeface="Arial" panose="020B0604020202020204" pitchFamily="34" charset="0"/>
              <a:buChar char="•"/>
            </a:pPr>
            <a:r>
              <a:rPr lang="it-IT" sz="2000" dirty="0"/>
              <a:t>alla </a:t>
            </a:r>
            <a:r>
              <a:rPr lang="it-IT" sz="2000" b="1" dirty="0"/>
              <a:t>nuova lett. n-bis), </a:t>
            </a:r>
            <a:r>
              <a:rPr lang="it-IT" sz="2000" dirty="0"/>
              <a:t>l’avvertenza del «</a:t>
            </a:r>
            <a:r>
              <a:rPr lang="it-IT" sz="2000" i="1" dirty="0"/>
              <a:t>fatto che la mancata comparizione senza giustificato motivo della persona offesa che abbia proposto querela all’udienza alla quale sia stata citata in qualità di testimone comporta la remissione tacita di querela</a:t>
            </a:r>
            <a:r>
              <a:rPr lang="it-IT" sz="2000" dirty="0"/>
              <a:t>».</a:t>
            </a:r>
          </a:p>
          <a:p>
            <a:pPr marL="1257300" lvl="2" indent="-342900" algn="just">
              <a:buFont typeface="Arial" panose="020B0604020202020204" pitchFamily="34" charset="0"/>
              <a:buChar char="•"/>
            </a:pPr>
            <a:r>
              <a:rPr lang="it-IT" sz="2000" dirty="0"/>
              <a:t>alla </a:t>
            </a:r>
            <a:r>
              <a:rPr lang="it-IT" sz="2000" b="1" dirty="0"/>
              <a:t>nuova lett. p-ter)</a:t>
            </a:r>
            <a:r>
              <a:rPr lang="it-IT" sz="2000" dirty="0"/>
              <a:t>, l’avvertenza che la partecipazione a un programma di giustizia riparativa, concluso con esito riparativo e con il rispetto degli eventuali impegni comportamentali assunti da parte dell’imputato, comporta la remissione tacita di querela.</a:t>
            </a:r>
          </a:p>
          <a:p>
            <a:pPr marL="1257300" lvl="2" indent="-342900" algn="just">
              <a:buFont typeface="Arial" panose="020B0604020202020204" pitchFamily="34" charset="0"/>
              <a:buChar char="•"/>
            </a:pPr>
            <a:r>
              <a:rPr lang="it-IT" sz="2000" dirty="0"/>
              <a:t>alla </a:t>
            </a:r>
            <a:r>
              <a:rPr lang="it-IT" sz="2000" b="1" dirty="0"/>
              <a:t>nuova lett. a-bis), </a:t>
            </a:r>
            <a:r>
              <a:rPr lang="it-IT" sz="2000" dirty="0"/>
              <a:t>l’avvertimento circa l’obbligo del querelante di dichiarare o eleggere domicilio per la notificazione degli atti del procedimento anche indicando un indirizzo di posta elettronica certificata (alla nuova lett. a-quater, il correlato obbligo di comunicare i successivi mutamenti).</a:t>
            </a:r>
          </a:p>
          <a:p>
            <a:pPr marL="1257300" lvl="2" indent="-342900" algn="just">
              <a:buFont typeface="Arial" panose="020B0604020202020204" pitchFamily="34" charset="0"/>
              <a:buChar char="•"/>
            </a:pPr>
            <a:endParaRPr lang="it-IT" sz="2000" dirty="0"/>
          </a:p>
          <a:p>
            <a:pPr lvl="1"/>
            <a:r>
              <a:rPr lang="it-IT" sz="2000" b="1" u="sng" dirty="0"/>
              <a:t> </a:t>
            </a:r>
            <a:endParaRPr lang="it-IT" sz="1800" dirty="0"/>
          </a:p>
          <a:p>
            <a:pPr algn="just">
              <a:spcAft>
                <a:spcPts val="800"/>
              </a:spcAft>
            </a:pPr>
            <a:endParaRPr lang="it-IT" sz="2000" dirty="0">
              <a:effectLst/>
            </a:endParaRPr>
          </a:p>
        </p:txBody>
      </p:sp>
    </p:spTree>
    <p:extLst>
      <p:ext uri="{BB962C8B-B14F-4D97-AF65-F5344CB8AC3E}">
        <p14:creationId xmlns:p14="http://schemas.microsoft.com/office/powerpoint/2010/main" val="1182977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processuali</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a:bodyPr>
          <a:lstStyle/>
          <a:p>
            <a:pPr lvl="1"/>
            <a:endParaRPr lang="it-IT" sz="2000" b="1" u="sng" dirty="0"/>
          </a:p>
          <a:p>
            <a:pPr lvl="1"/>
            <a:endParaRPr lang="it-IT" sz="2000" b="1" u="sng" dirty="0"/>
          </a:p>
          <a:p>
            <a:pPr marL="800100" lvl="1" indent="-342900">
              <a:buFont typeface="Wingdings" panose="05000000000000000000" pitchFamily="2" charset="2"/>
              <a:buChar char="Ø"/>
            </a:pPr>
            <a:r>
              <a:rPr lang="it-IT" sz="2000" b="1" u="sng" dirty="0"/>
              <a:t> Il domicilio del querelante e le notificazioni</a:t>
            </a:r>
          </a:p>
          <a:p>
            <a:pPr lvl="1"/>
            <a:endParaRPr lang="it-IT" sz="2000" b="1" u="sng" dirty="0"/>
          </a:p>
          <a:p>
            <a:pPr lvl="2" algn="just"/>
            <a:r>
              <a:rPr lang="it-IT" sz="2000" dirty="0"/>
              <a:t>Sul versante delle notificazioni al querelante è stato </a:t>
            </a:r>
            <a:r>
              <a:rPr lang="it-IT" sz="2000" b="1" dirty="0"/>
              <a:t>introdotto il novello art. 153-bis c.p.p</a:t>
            </a:r>
            <a:r>
              <a:rPr lang="it-IT" sz="2000" dirty="0"/>
              <a:t>. avente ad oggetto la disciplina del domicilio del querelante e delle relative notificazioni. Con esso si prevede che, nell’attivare lo strumento penale, la persona offesa querelante ha il dovere di farsi “parte diligente”: nella dichiarazione di querela e con le forme previste per la stessa, ha l’obbligo di dichiarare o eleggere domicilio per la comunicazione e la notificazione degli atti del procedimento. A tal fine, può dichiarare un indirizzo di posta elettronica certificata o altro servizio elettronico di recapito certificato qualificato (art. 90-bis, comma 1-bis, c.p.p.).</a:t>
            </a:r>
          </a:p>
          <a:p>
            <a:pPr marL="800100" lvl="1" indent="-342900">
              <a:buFont typeface="Wingdings" panose="05000000000000000000" pitchFamily="2" charset="2"/>
              <a:buChar char="Ø"/>
            </a:pPr>
            <a:endParaRPr lang="it-IT" sz="2000" b="1" u="sng" dirty="0"/>
          </a:p>
          <a:p>
            <a:pPr marL="800100" lvl="1" indent="-342900">
              <a:buFont typeface="Wingdings" panose="05000000000000000000" pitchFamily="2" charset="2"/>
              <a:buChar char="Ø"/>
            </a:pPr>
            <a:endParaRPr lang="it-IT" sz="2000" dirty="0"/>
          </a:p>
          <a:p>
            <a:pPr lvl="1"/>
            <a:r>
              <a:rPr lang="it-IT" sz="2000" b="1" u="sng" dirty="0"/>
              <a:t> </a:t>
            </a:r>
            <a:endParaRPr lang="it-IT" sz="1800" dirty="0"/>
          </a:p>
          <a:p>
            <a:pPr algn="just">
              <a:spcAft>
                <a:spcPts val="800"/>
              </a:spcAft>
            </a:pPr>
            <a:endParaRPr lang="it-IT" sz="2000" dirty="0">
              <a:effectLst/>
            </a:endParaRPr>
          </a:p>
        </p:txBody>
      </p:sp>
    </p:spTree>
    <p:extLst>
      <p:ext uri="{BB962C8B-B14F-4D97-AF65-F5344CB8AC3E}">
        <p14:creationId xmlns:p14="http://schemas.microsoft.com/office/powerpoint/2010/main" val="63579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297425" y="27104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La disciplina transitoria ed i profili di diritto intertemporale</a:t>
            </a: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297425" y="1821549"/>
            <a:ext cx="11437375" cy="4219575"/>
          </a:xfrm>
        </p:spPr>
        <p:txBody>
          <a:bodyPr vert="horz" lIns="91440" tIns="45720" rIns="91440" bIns="45720" rtlCol="0" anchor="ctr">
            <a:normAutofit fontScale="70000" lnSpcReduction="20000"/>
          </a:bodyPr>
          <a:lstStyle/>
          <a:p>
            <a:pPr marL="285750" indent="-285750" algn="just">
              <a:buFont typeface="Arial" panose="020B0604020202020204" pitchFamily="34" charset="0"/>
              <a:buChar char="•"/>
            </a:pPr>
            <a:endParaRPr lang="it-IT" sz="2000" b="1" dirty="0">
              <a:solidFill>
                <a:srgbClr val="FF0000"/>
              </a:solidFill>
            </a:endParaRPr>
          </a:p>
          <a:p>
            <a:pPr algn="just"/>
            <a:endParaRPr lang="it-IT" sz="2000" dirty="0">
              <a:solidFill>
                <a:srgbClr val="FF0000"/>
              </a:solidFill>
            </a:endParaRPr>
          </a:p>
          <a:p>
            <a:pPr algn="just"/>
            <a:r>
              <a:rPr lang="it-IT" sz="2400" dirty="0"/>
              <a:t>Sono state introdotte delle apposite disposizioni, contenute nell’</a:t>
            </a:r>
            <a:r>
              <a:rPr lang="it-IT" sz="2400" b="1" dirty="0"/>
              <a:t>art. 85 del d.lgs. n. 150/2022</a:t>
            </a:r>
          </a:p>
          <a:p>
            <a:pPr algn="just"/>
            <a:endParaRPr lang="it-IT" sz="2400" dirty="0"/>
          </a:p>
          <a:p>
            <a:pPr algn="just"/>
            <a:r>
              <a:rPr lang="it-IT" sz="2400" dirty="0"/>
              <a:t>Fondamento di teoria generale: </a:t>
            </a:r>
            <a:r>
              <a:rPr lang="it-IT" sz="2400" b="1" dirty="0"/>
              <a:t>le modifiche del regime di procedibilità sono riconducibili alla disciplina in tema di successione di leggi penali di cui all’art. 2 c.p. La querela è istituto di </a:t>
            </a:r>
            <a:r>
              <a:rPr lang="it-IT" sz="2400" dirty="0"/>
              <a:t>«</a:t>
            </a:r>
            <a:r>
              <a:rPr lang="it-IT" sz="2400" b="1" i="1" dirty="0"/>
              <a:t>natura mista, sostanziale e processuale…, che costituisce nel contempo condizione di procedibilità e di punibilità</a:t>
            </a:r>
            <a:r>
              <a:rPr lang="it-IT" sz="2400" dirty="0"/>
              <a:t>» (v. da ultimo, Cass., Sez. II, n. 14987 del 2020).</a:t>
            </a:r>
          </a:p>
          <a:p>
            <a:pPr algn="just"/>
            <a:endParaRPr lang="it-IT" sz="2400" dirty="0"/>
          </a:p>
          <a:p>
            <a:pPr algn="just"/>
            <a:r>
              <a:rPr lang="it-IT" sz="2400" dirty="0"/>
              <a:t>Non è applicabile l’</a:t>
            </a:r>
            <a:r>
              <a:rPr lang="it-IT" sz="2400" b="1" dirty="0"/>
              <a:t>art. 2, co. 2 c.p. </a:t>
            </a:r>
            <a:r>
              <a:rPr lang="it-IT" sz="2400" dirty="0"/>
              <a:t>– la disciplina dell’</a:t>
            </a:r>
            <a:r>
              <a:rPr lang="it-IT" sz="2400" b="1" i="1" dirty="0" err="1"/>
              <a:t>abolitio</a:t>
            </a:r>
            <a:r>
              <a:rPr lang="it-IT" sz="2400" b="1" i="1" dirty="0"/>
              <a:t> </a:t>
            </a:r>
            <a:r>
              <a:rPr lang="it-IT" sz="2400" b="1" i="1" dirty="0" err="1"/>
              <a:t>criminis</a:t>
            </a:r>
            <a:r>
              <a:rPr lang="it-IT" sz="2400" b="1" i="1" dirty="0"/>
              <a:t> </a:t>
            </a:r>
            <a:r>
              <a:rPr lang="it-IT" sz="2400" dirty="0"/>
              <a:t>– quando, dopo la commissione di un reato procedibile d’ufficio, viene prevista per quel reato la procedibilità a querela e questa non è presentata: </a:t>
            </a:r>
            <a:r>
              <a:rPr lang="it-IT" sz="2400" b="1" dirty="0"/>
              <a:t>la Cassazione ha in tale ipotesi negato la possibilità di revocare ai sensi dell’art. 673 c.p.p</a:t>
            </a:r>
            <a:r>
              <a:rPr lang="it-IT" sz="2400" dirty="0"/>
              <a:t>. le sentenze di condanna passate in giudicato (cfr. Cass., Sez. I, n. 1628 del 2019), nonché la possibilità di superare il giudicato attraverso la </a:t>
            </a:r>
            <a:r>
              <a:rPr lang="it-IT" sz="2400" b="1" dirty="0"/>
              <a:t>revisione</a:t>
            </a:r>
            <a:r>
              <a:rPr lang="it-IT" sz="2400" dirty="0"/>
              <a:t>, non essendo il mutamento del regime di procedibilità riconducibile alle ipotesi di cui all’art. 630 c.p.p. (Cass., Sez. II, n. 14987 del 2020).</a:t>
            </a:r>
          </a:p>
          <a:p>
            <a:pPr algn="just"/>
            <a:endParaRPr lang="it-IT" sz="2400" dirty="0"/>
          </a:p>
          <a:p>
            <a:pPr algn="just"/>
            <a:r>
              <a:rPr lang="it-IT" sz="2400" dirty="0"/>
              <a:t>È applicabile l’</a:t>
            </a:r>
            <a:r>
              <a:rPr lang="it-IT" sz="2400" b="1" dirty="0"/>
              <a:t>art. 2, co. 4 c.p. </a:t>
            </a:r>
            <a:r>
              <a:rPr lang="it-IT" sz="2400" dirty="0"/>
              <a:t>se, dopo la commissione del reato, sopravviene, prima della formazione del giudicato, </a:t>
            </a:r>
            <a:r>
              <a:rPr lang="it-IT" sz="2400" b="1" dirty="0"/>
              <a:t>una modifica del regime di procedibilità che integri una </a:t>
            </a:r>
            <a:r>
              <a:rPr lang="it-IT" sz="2400" b="1" i="1" dirty="0" err="1"/>
              <a:t>lex</a:t>
            </a:r>
            <a:r>
              <a:rPr lang="it-IT" sz="2400" b="1" i="1" dirty="0"/>
              <a:t> </a:t>
            </a:r>
            <a:r>
              <a:rPr lang="it-IT" sz="2400" b="1" i="1" dirty="0" err="1"/>
              <a:t>mitior</a:t>
            </a:r>
            <a:r>
              <a:rPr lang="it-IT" sz="2400" b="1" i="1" dirty="0"/>
              <a:t> </a:t>
            </a:r>
            <a:r>
              <a:rPr lang="it-IT" sz="2400" dirty="0"/>
              <a:t>per il soggetto agente. E’ ciò che avviene proprio nell’ipotesi dell’</a:t>
            </a:r>
            <a:r>
              <a:rPr lang="it-IT" sz="2400" b="1" dirty="0"/>
              <a:t>introduzione del regime di procedibilità a querela per un reato procedibile d’ufficio</a:t>
            </a:r>
            <a:r>
              <a:rPr lang="it-IT" sz="2400" dirty="0"/>
              <a:t>, al tempo del fatto.</a:t>
            </a:r>
          </a:p>
          <a:p>
            <a:pPr algn="just"/>
            <a:endParaRPr lang="it-IT" sz="1800" dirty="0"/>
          </a:p>
          <a:p>
            <a:pPr algn="just"/>
            <a:endParaRPr lang="it-IT" sz="2300" dirty="0">
              <a:effectLst/>
            </a:endParaRPr>
          </a:p>
          <a:p>
            <a:pPr algn="just">
              <a:spcAft>
                <a:spcPts val="800"/>
              </a:spcAft>
            </a:pPr>
            <a:endParaRPr lang="it-IT" sz="2000" dirty="0">
              <a:effectLst/>
            </a:endParaRPr>
          </a:p>
        </p:txBody>
      </p:sp>
    </p:spTree>
    <p:extLst>
      <p:ext uri="{BB962C8B-B14F-4D97-AF65-F5344CB8AC3E}">
        <p14:creationId xmlns:p14="http://schemas.microsoft.com/office/powerpoint/2010/main" val="482398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EA6D74A-9D6B-4345-9201-0538085776DB}"/>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en-US" sz="4000" b="1" i="1" kern="1200">
                <a:solidFill>
                  <a:srgbClr val="FFFFFF"/>
                </a:solidFill>
                <a:latin typeface="+mj-lt"/>
                <a:ea typeface="+mj-ea"/>
                <a:cs typeface="+mj-cs"/>
              </a:rPr>
              <a:t>Agenda</a:t>
            </a:r>
          </a:p>
        </p:txBody>
      </p:sp>
      <p:sp>
        <p:nvSpPr>
          <p:cNvPr id="3" name="Sottotitolo 2">
            <a:extLst>
              <a:ext uri="{FF2B5EF4-FFF2-40B4-BE49-F238E27FC236}">
                <a16:creationId xmlns:a16="http://schemas.microsoft.com/office/drawing/2014/main" id="{452EBB79-4588-4FA3-8E42-EF1E3DD26EAC}"/>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marL="342900" indent="-342900" algn="just">
              <a:spcAft>
                <a:spcPts val="600"/>
              </a:spcAft>
              <a:buFont typeface="Wingdings" panose="05000000000000000000" pitchFamily="2" charset="2"/>
              <a:buChar char="Ø"/>
            </a:pPr>
            <a:r>
              <a:rPr lang="it-IT" sz="2000" b="1" dirty="0"/>
              <a:t>L’estensione del regime di procedibilità a querela</a:t>
            </a:r>
          </a:p>
          <a:p>
            <a:pPr marL="342900" indent="-342900" algn="just">
              <a:spcAft>
                <a:spcPts val="600"/>
              </a:spcAft>
              <a:buFont typeface="Wingdings" panose="05000000000000000000" pitchFamily="2" charset="2"/>
              <a:buChar char="Ø"/>
            </a:pPr>
            <a:r>
              <a:rPr lang="it-IT" sz="2000" b="1"/>
              <a:t>La </a:t>
            </a:r>
            <a:r>
              <a:rPr lang="it-IT" sz="2000" b="1" dirty="0"/>
              <a:t>nuova disciplina in materia di assenza</a:t>
            </a:r>
            <a:r>
              <a:rPr lang="it-IT" sz="2000" dirty="0"/>
              <a:t>     </a:t>
            </a:r>
            <a:endParaRPr lang="en-US" sz="2000" dirty="0"/>
          </a:p>
        </p:txBody>
      </p:sp>
    </p:spTree>
    <p:extLst>
      <p:ext uri="{BB962C8B-B14F-4D97-AF65-F5344CB8AC3E}">
        <p14:creationId xmlns:p14="http://schemas.microsoft.com/office/powerpoint/2010/main" val="1628248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371474"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La disciplina transitoria ed i profili di diritto intertemporale</a:t>
            </a: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fontScale="92500" lnSpcReduction="20000"/>
          </a:bodyPr>
          <a:lstStyle/>
          <a:p>
            <a:pPr algn="just"/>
            <a:r>
              <a:rPr lang="it-IT" sz="1800" dirty="0"/>
              <a:t>A</a:t>
            </a:r>
            <a:r>
              <a:rPr lang="it-IT" sz="1800" b="1" dirty="0"/>
              <a:t>rt. 85, co. 1, d.lgs. 150/2022 </a:t>
            </a:r>
            <a:r>
              <a:rPr lang="it-IT" sz="1800" dirty="0"/>
              <a:t>stabilisce che «</a:t>
            </a:r>
            <a:r>
              <a:rPr lang="it-IT" sz="1800" i="1" dirty="0"/>
              <a:t>per i reati perseguibili a querela della persona offesa in base alle disposizioni del presente decreto, commessi prima della data di entrata in vigore dello stesso, il termine per la presentazione della querela decorre dalla predetta data, se la persona offesa ha avuto in precedenza notizia del fatto costituente reato</a:t>
            </a:r>
            <a:r>
              <a:rPr lang="it-IT" sz="1800" dirty="0"/>
              <a:t>».</a:t>
            </a:r>
          </a:p>
          <a:p>
            <a:pPr algn="just"/>
            <a:endParaRPr lang="it-IT" sz="1800" dirty="0"/>
          </a:p>
          <a:p>
            <a:pPr algn="just"/>
            <a:r>
              <a:rPr lang="it-IT" sz="1800" b="1" dirty="0"/>
              <a:t>Due ipotesi:</a:t>
            </a:r>
          </a:p>
          <a:p>
            <a:pPr marL="457200" indent="-457200" algn="just">
              <a:buFont typeface="Arial" panose="020B0604020202020204" pitchFamily="34" charset="0"/>
              <a:buChar char="•"/>
            </a:pPr>
            <a:endParaRPr lang="it-IT" sz="1800" dirty="0"/>
          </a:p>
          <a:p>
            <a:pPr marL="514350" indent="-514350" algn="just">
              <a:buFont typeface="Wingdings" panose="05000000000000000000" pitchFamily="2" charset="2"/>
              <a:buChar char="Ø"/>
            </a:pPr>
            <a:r>
              <a:rPr lang="it-IT" sz="1700" dirty="0"/>
              <a:t>Se </a:t>
            </a:r>
            <a:r>
              <a:rPr lang="it-IT" sz="1700" b="1" dirty="0"/>
              <a:t>la persona offesa, prima del 30 dicembre 2022, ha avuto notizia del fatto costituente reato, </a:t>
            </a:r>
            <a:r>
              <a:rPr lang="it-IT" sz="1700" dirty="0"/>
              <a:t>tale termine decorre da quella data: ciò significa che, in tale caso, l’ordinario termine di tre mesi per l’esercizio del diritto di querela (cfr. art.124 c.p.) è maturato il 30 marzo 2022. Se entro tale data </a:t>
            </a:r>
            <a:r>
              <a:rPr lang="it-IT" sz="1700" b="1" dirty="0"/>
              <a:t>non è stata presentata querela, il giudice deve definire il procedimento ai sensi dell’art. 129 c.p.p.. </a:t>
            </a:r>
          </a:p>
          <a:p>
            <a:pPr marL="514350" indent="-514350" algn="just">
              <a:buFont typeface="Wingdings" panose="05000000000000000000" pitchFamily="2" charset="2"/>
              <a:buChar char="Ø"/>
            </a:pPr>
            <a:endParaRPr lang="it-IT" sz="1700" b="1" dirty="0"/>
          </a:p>
          <a:p>
            <a:pPr marL="514350" indent="-514350" algn="just">
              <a:buFont typeface="Wingdings" panose="05000000000000000000" pitchFamily="2" charset="2"/>
              <a:buChar char="Ø"/>
            </a:pPr>
            <a:r>
              <a:rPr lang="it-IT" sz="1700" dirty="0"/>
              <a:t>Se, invece, </a:t>
            </a:r>
            <a:r>
              <a:rPr lang="it-IT" sz="1700" b="1" dirty="0"/>
              <a:t>la persona offesa, prima del 30 dicembre 2022, non ha avuto notizia del reato commesso in un momento precedente quella data</a:t>
            </a:r>
            <a:r>
              <a:rPr lang="it-IT" sz="1700" dirty="0"/>
              <a:t>, il termine per la presentazione della querela decorrerà, come di consueto, dal giorno della notizia del fatto di reato.</a:t>
            </a:r>
          </a:p>
          <a:p>
            <a:pPr marL="514350" indent="-514350" algn="just">
              <a:buFont typeface="+mj-lt"/>
              <a:buAutoNum type="arabicPeriod"/>
            </a:pPr>
            <a:endParaRPr lang="it-IT" sz="1800" dirty="0"/>
          </a:p>
          <a:p>
            <a:pPr algn="just"/>
            <a:r>
              <a:rPr lang="it-IT" sz="1800" dirty="0"/>
              <a:t>In sede di conversione del </a:t>
            </a:r>
            <a:r>
              <a:rPr lang="it-IT" sz="1800" dirty="0" err="1"/>
              <a:t>d.l.</a:t>
            </a:r>
            <a:r>
              <a:rPr lang="it-IT" sz="1800" dirty="0"/>
              <a:t> n. 162/2022 </a:t>
            </a:r>
            <a:r>
              <a:rPr lang="it-IT" sz="1800" b="1" dirty="0"/>
              <a:t>il legislatore ha scelto di escludere ai fini della procedibilità ogni onere di informazione della persona offesa a carico dell’autorità giudiziaria (che sarebbe stato particolarmente oneroso).</a:t>
            </a:r>
            <a:endParaRPr lang="it-IT" sz="2000" dirty="0">
              <a:effectLst/>
            </a:endParaRPr>
          </a:p>
        </p:txBody>
      </p:sp>
    </p:spTree>
    <p:extLst>
      <p:ext uri="{BB962C8B-B14F-4D97-AF65-F5344CB8AC3E}">
        <p14:creationId xmlns:p14="http://schemas.microsoft.com/office/powerpoint/2010/main" val="952684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La disciplina transitoria ed i profili di diritto intertemporale</a:t>
            </a: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algn="just"/>
            <a:r>
              <a:rPr lang="it-IT" sz="1800" b="1" dirty="0"/>
              <a:t>Eccezioni all’operatività retroattiva della riforma: </a:t>
            </a:r>
          </a:p>
          <a:p>
            <a:pPr algn="just"/>
            <a:endParaRPr lang="it-IT" sz="1700" b="1" dirty="0"/>
          </a:p>
          <a:p>
            <a:pPr algn="just"/>
            <a:r>
              <a:rPr lang="it-IT" sz="1700" b="1" dirty="0"/>
              <a:t>Il comma 2 ter dell’art. 85 d.lgs. n. 150/2022</a:t>
            </a:r>
            <a:r>
              <a:rPr lang="it-IT" sz="1700" dirty="0"/>
              <a:t>, ai sensi del quale </a:t>
            </a:r>
            <a:r>
              <a:rPr lang="it-IT" sz="1700" b="1" dirty="0"/>
              <a:t>«</a:t>
            </a:r>
            <a:r>
              <a:rPr lang="it-IT" sz="1700" b="1" i="1" dirty="0"/>
              <a:t>per i delitti di cui agli articoli 609 bis (violenza sessuale), 612 bis (stalking) e 612 ter (</a:t>
            </a:r>
            <a:r>
              <a:rPr lang="it-IT" sz="1700" b="1" i="1" dirty="0" err="1"/>
              <a:t>revenge</a:t>
            </a:r>
            <a:r>
              <a:rPr lang="it-IT" sz="1700" b="1" i="1" dirty="0"/>
              <a:t> </a:t>
            </a:r>
            <a:r>
              <a:rPr lang="it-IT" sz="1700" b="1" i="1" dirty="0" err="1"/>
              <a:t>porn</a:t>
            </a:r>
            <a:r>
              <a:rPr lang="it-IT" sz="1700" b="1" i="1" dirty="0"/>
              <a:t>) c.p., commessi prima dell’entrata in vigore del presente decreto, continua a procedersi d’ufficio quando il fatto è connesso con un delitto divenuto perseguibile a querela della persona offesa in base alle disposizioni del presente decreto</a:t>
            </a:r>
            <a:r>
              <a:rPr lang="it-IT" sz="1700" b="1" dirty="0"/>
              <a:t>».</a:t>
            </a:r>
          </a:p>
          <a:p>
            <a:pPr algn="just"/>
            <a:endParaRPr lang="it-IT" sz="1700" dirty="0"/>
          </a:p>
          <a:p>
            <a:pPr algn="just"/>
            <a:r>
              <a:rPr lang="it-IT" sz="1700" dirty="0"/>
              <a:t>La legge prevede che, per i suddetti reati, si </a:t>
            </a:r>
            <a:r>
              <a:rPr lang="it-IT" sz="1700" b="1" dirty="0"/>
              <a:t>procede d’ufficio in caso di connessione con altro delitto procedibile d’ufficio </a:t>
            </a:r>
            <a:r>
              <a:rPr lang="it-IT" sz="1700" dirty="0"/>
              <a:t>(cfr. gli artt. 609 </a:t>
            </a:r>
            <a:r>
              <a:rPr lang="it-IT" sz="1700" dirty="0" err="1"/>
              <a:t>septies</a:t>
            </a:r>
            <a:r>
              <a:rPr lang="it-IT" sz="1700" dirty="0"/>
              <a:t>, co. 4, n. 4, 612 bis, co. 4, 612 ter, co. 5 c.p.). </a:t>
            </a:r>
          </a:p>
          <a:p>
            <a:pPr algn="just"/>
            <a:endParaRPr lang="it-IT" sz="1700" dirty="0"/>
          </a:p>
          <a:p>
            <a:pPr algn="just"/>
            <a:r>
              <a:rPr lang="it-IT" sz="1700" dirty="0"/>
              <a:t>Il regime di procedibilità previsto per i tre delitti in questione non è stato modificato dal d.lgs. n. 150/2022; nondimeno, </a:t>
            </a:r>
            <a:r>
              <a:rPr lang="it-IT" sz="1700" b="1" dirty="0"/>
              <a:t>il legislatore si è preoccupato di escludere possibili effetti indiretti, conseguenti al mutato regime di procedibilità di reati che possono essere connessi con quei delitti</a:t>
            </a:r>
            <a:r>
              <a:rPr lang="it-IT" sz="1700" dirty="0"/>
              <a:t>. Si pensi, ad esempio, a una violenza sessuale procedibile a querela, che sia connessa con delle lesioni personali lievi, procedibili d’ufficio prima del d.lgs. n. 150/2022. </a:t>
            </a:r>
          </a:p>
          <a:p>
            <a:pPr algn="just"/>
            <a:endParaRPr lang="it-IT" sz="2000" dirty="0">
              <a:effectLst/>
            </a:endParaRPr>
          </a:p>
        </p:txBody>
      </p:sp>
    </p:spTree>
    <p:extLst>
      <p:ext uri="{BB962C8B-B14F-4D97-AF65-F5344CB8AC3E}">
        <p14:creationId xmlns:p14="http://schemas.microsoft.com/office/powerpoint/2010/main" val="2688239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600" b="1" i="1" noProof="1">
                <a:solidFill>
                  <a:srgbClr val="FFFFFF"/>
                </a:solidFill>
              </a:rPr>
              <a:t>Gli effetti sulle misure cautelari in corso di esecuzione</a:t>
            </a:r>
            <a:br>
              <a:rPr lang="it-IT" sz="2500" b="1" noProof="1">
                <a:solidFill>
                  <a:srgbClr val="FFFFFF"/>
                </a:solidFill>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marL="342900" indent="-342900" algn="just">
              <a:buFont typeface="Wingdings" panose="05000000000000000000" pitchFamily="2" charset="2"/>
              <a:buChar char="Ø"/>
            </a:pPr>
            <a:r>
              <a:rPr lang="it-IT" sz="1800" dirty="0"/>
              <a:t>L</a:t>
            </a:r>
            <a:r>
              <a:rPr lang="it-IT" sz="1800" b="1" dirty="0"/>
              <a:t>a mancanza della querela comporta la caducazione della misura cautelare che sia stata nondimeno disposta. </a:t>
            </a:r>
            <a:r>
              <a:rPr lang="it-IT" sz="1800" dirty="0"/>
              <a:t>Ai sensi del nuovo comma 2 dell’art. 85 del d.lgs. n. 150/2022, come modificato dalla legge di conversione del </a:t>
            </a:r>
            <a:r>
              <a:rPr lang="it-IT" sz="1800" dirty="0" err="1"/>
              <a:t>d.l.</a:t>
            </a:r>
            <a:r>
              <a:rPr lang="it-IT" sz="1800" dirty="0"/>
              <a:t> n. 162/2022, </a:t>
            </a:r>
            <a:r>
              <a:rPr lang="it-IT" sz="1800" b="1" dirty="0"/>
              <a:t>«</a:t>
            </a:r>
            <a:r>
              <a:rPr lang="it-IT" sz="1800" b="1" i="1" dirty="0"/>
              <a:t>le misure cautelari personali in corso di esecuzione perdono efficacia se, entro venti giorni dall'entrata in vigore del presente decreto, l'autorità giudiziaria che procede non acquisisce la querela</a:t>
            </a:r>
            <a:r>
              <a:rPr lang="it-IT" sz="1800" b="1" dirty="0"/>
              <a:t>».</a:t>
            </a:r>
          </a:p>
          <a:p>
            <a:pPr marL="342900" indent="-342900" algn="just">
              <a:buFont typeface="Wingdings" panose="05000000000000000000" pitchFamily="2" charset="2"/>
              <a:buChar char="Ø"/>
            </a:pPr>
            <a:endParaRPr lang="it-IT" sz="1800" b="1" dirty="0"/>
          </a:p>
          <a:p>
            <a:pPr marL="342900" indent="-342900" algn="just">
              <a:buFont typeface="Wingdings" panose="05000000000000000000" pitchFamily="2" charset="2"/>
              <a:buChar char="Ø"/>
            </a:pPr>
            <a:r>
              <a:rPr lang="it-IT" sz="1800" dirty="0"/>
              <a:t>A tal fine, l’autorità giudiziaria è chiamata ad effettuare ogni utile ricerca della persona offesa, anche tramite polizia giudiziaria.</a:t>
            </a:r>
          </a:p>
          <a:p>
            <a:pPr algn="just"/>
            <a:endParaRPr lang="it-IT" sz="2000" dirty="0">
              <a:effectLst/>
            </a:endParaRPr>
          </a:p>
        </p:txBody>
      </p:sp>
    </p:spTree>
    <p:extLst>
      <p:ext uri="{BB962C8B-B14F-4D97-AF65-F5344CB8AC3E}">
        <p14:creationId xmlns:p14="http://schemas.microsoft.com/office/powerpoint/2010/main" val="1975570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380999" y="173522"/>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Interferenze con la disciplina dell’arresto in flagranza</a:t>
            </a:r>
            <a:br>
              <a:rPr lang="it-IT" sz="2500" b="1" noProof="1">
                <a:solidFill>
                  <a:srgbClr val="FFFFFF"/>
                </a:solidFill>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304800" y="1724026"/>
            <a:ext cx="11591925" cy="4600574"/>
          </a:xfrm>
        </p:spPr>
        <p:txBody>
          <a:bodyPr vert="horz" lIns="91440" tIns="45720" rIns="91440" bIns="45720" rtlCol="0" anchor="ctr">
            <a:normAutofit fontScale="85000" lnSpcReduction="20000"/>
          </a:bodyPr>
          <a:lstStyle/>
          <a:p>
            <a:pPr algn="just"/>
            <a:endParaRPr lang="it-IT" sz="2000" dirty="0"/>
          </a:p>
          <a:p>
            <a:pPr algn="just"/>
            <a:endParaRPr lang="it-IT" sz="1900" dirty="0"/>
          </a:p>
          <a:p>
            <a:pPr algn="just"/>
            <a:r>
              <a:rPr lang="it-IT" sz="2000" dirty="0"/>
              <a:t>Il c.p.p. consente l’arresto in flagranza, obbligatorio o facoltativo, anche per i reati procedibili a querela. </a:t>
            </a:r>
          </a:p>
          <a:p>
            <a:pPr marL="342900" indent="-342900" algn="just">
              <a:buFont typeface="Wingdings" panose="05000000000000000000" pitchFamily="2" charset="2"/>
              <a:buChar char="Ø"/>
            </a:pPr>
            <a:endParaRPr lang="it-IT" sz="1900" dirty="0"/>
          </a:p>
          <a:p>
            <a:pPr marL="342900" indent="-342900" algn="just">
              <a:buFont typeface="Wingdings" panose="05000000000000000000" pitchFamily="2" charset="2"/>
              <a:buChar char="Ø"/>
            </a:pPr>
            <a:r>
              <a:rPr lang="it-IT" sz="1900" dirty="0"/>
              <a:t>La regola comune (art. 380, co. 3 c.p.p., e art. 381, co. 3 </a:t>
            </a:r>
            <a:r>
              <a:rPr lang="it-IT" sz="1900" dirty="0" err="1"/>
              <a:t>c.p.p</a:t>
            </a:r>
            <a:r>
              <a:rPr lang="it-IT" sz="1900" dirty="0"/>
              <a:t>) è questa: </a:t>
            </a:r>
            <a:r>
              <a:rPr lang="it-IT" sz="1900" i="1" dirty="0"/>
              <a:t>“</a:t>
            </a:r>
            <a:r>
              <a:rPr lang="it-IT" sz="1900" b="1" i="1" dirty="0"/>
              <a:t>l’arresto in flagranza è eseguito se la querela viene proposta</a:t>
            </a:r>
            <a:r>
              <a:rPr lang="it-IT" sz="1900" i="1" dirty="0"/>
              <a:t>, anche con dichiarazione resa oralmente all'ufficiale o </a:t>
            </a:r>
            <a:r>
              <a:rPr lang="it-IT" sz="1900" b="1" i="1" dirty="0"/>
              <a:t>all'agente di polizia giudiziaria presente nel luogo</a:t>
            </a:r>
            <a:r>
              <a:rPr lang="it-IT" sz="1900" i="1" dirty="0"/>
              <a:t>. Se l'avente diritto dichiara di rimettere la querela, l'arrestato è posto immediatamente in libertà”</a:t>
            </a:r>
            <a:r>
              <a:rPr lang="it-IT" sz="1900" dirty="0"/>
              <a:t>. </a:t>
            </a:r>
            <a:r>
              <a:rPr lang="it-IT" sz="1900" b="1" dirty="0"/>
              <a:t>Nella flagranza del reato </a:t>
            </a:r>
            <a:r>
              <a:rPr lang="it-IT" sz="1900" dirty="0"/>
              <a:t>(cioè nel luogo in cui viene colto il sospetto autore)</a:t>
            </a:r>
            <a:r>
              <a:rPr lang="it-IT" sz="1900" b="1" dirty="0"/>
              <a:t> – in sostanza – deve oggi essere presente (o immediatamente reperibile) anche la persona offesa, titolare del diritto di querela. </a:t>
            </a:r>
          </a:p>
          <a:p>
            <a:pPr marL="342900" indent="-342900" algn="just">
              <a:buFont typeface="Wingdings" panose="05000000000000000000" pitchFamily="2" charset="2"/>
              <a:buChar char="Ø"/>
            </a:pPr>
            <a:endParaRPr lang="it-IT" sz="1900" b="1" dirty="0"/>
          </a:p>
          <a:p>
            <a:pPr marL="342900" indent="-342900" algn="just">
              <a:buFont typeface="Wingdings" panose="05000000000000000000" pitchFamily="2" charset="2"/>
              <a:buChar char="Ø"/>
            </a:pPr>
            <a:r>
              <a:rPr lang="it-IT" sz="1900" b="1" dirty="0"/>
              <a:t>Polemiche: </a:t>
            </a:r>
            <a:r>
              <a:rPr lang="it-IT" sz="1900" dirty="0"/>
              <a:t>non si è potuto procedere all’arresto in flagranza di autori di furti d’auto realizzati in ora notturna a danno di proprietari assenti sul luogo e irreperibili nell’immediatezza, ovvero al furto realizzato in un albergo chiuso per ferie mentre il proprietario si trovava all’estero. </a:t>
            </a:r>
          </a:p>
          <a:p>
            <a:pPr marL="342900" indent="-342900" algn="just">
              <a:buFont typeface="Wingdings" panose="05000000000000000000" pitchFamily="2" charset="2"/>
              <a:buChar char="Ø"/>
            </a:pPr>
            <a:endParaRPr lang="it-IT" sz="1900" dirty="0"/>
          </a:p>
          <a:p>
            <a:pPr marL="342900" indent="-342900" algn="just">
              <a:buFont typeface="Wingdings" panose="05000000000000000000" pitchFamily="2" charset="2"/>
              <a:buChar char="Ø"/>
            </a:pPr>
            <a:r>
              <a:rPr lang="it-IT" sz="1900" dirty="0"/>
              <a:t>Il</a:t>
            </a:r>
            <a:r>
              <a:rPr lang="it-IT" sz="1900" b="1" dirty="0"/>
              <a:t> disegno di legge Nordio </a:t>
            </a:r>
            <a:r>
              <a:rPr lang="it-IT" sz="1900" dirty="0"/>
              <a:t>(</a:t>
            </a:r>
            <a:r>
              <a:rPr lang="it-IT" sz="1900" dirty="0" err="1"/>
              <a:t>ddl</a:t>
            </a:r>
            <a:r>
              <a:rPr lang="it-IT" sz="1900" dirty="0"/>
              <a:t> A.C. 831), per risolvere il problema di cui si è detto, </a:t>
            </a:r>
            <a:r>
              <a:rPr lang="it-IT" sz="1900" b="1" dirty="0"/>
              <a:t>consente l’arresto anche in assenza della querela, che però deve essere presentata entro 48 ore, pena la liberazione dell’arrestato.</a:t>
            </a:r>
          </a:p>
          <a:p>
            <a:pPr marL="342900" indent="-342900" algn="just">
              <a:buFont typeface="Wingdings" panose="05000000000000000000" pitchFamily="2" charset="2"/>
              <a:buChar char="Ø"/>
            </a:pPr>
            <a:endParaRPr lang="it-IT" sz="1900" b="1" dirty="0"/>
          </a:p>
          <a:p>
            <a:pPr marL="342900" indent="-342900" algn="just">
              <a:buFont typeface="Wingdings" panose="05000000000000000000" pitchFamily="2" charset="2"/>
              <a:buChar char="Ø"/>
            </a:pPr>
            <a:r>
              <a:rPr lang="it-IT" sz="1900" b="1" dirty="0"/>
              <a:t>Criticità: </a:t>
            </a:r>
            <a:r>
              <a:rPr lang="it-IT" sz="1900" dirty="0"/>
              <a:t>possibile una significativa limitazione della libertà personale in assenza dell’istanza punitiva della </a:t>
            </a:r>
            <a:r>
              <a:rPr lang="it-IT" sz="1900" dirty="0" err="1"/>
              <a:t>p.o.</a:t>
            </a:r>
            <a:endParaRPr lang="it-IT" sz="1900" dirty="0"/>
          </a:p>
          <a:p>
            <a:pPr algn="just"/>
            <a:endParaRPr lang="it-IT" sz="2000" b="1" dirty="0"/>
          </a:p>
          <a:p>
            <a:pPr algn="just"/>
            <a:endParaRPr lang="it-IT" sz="2000" dirty="0"/>
          </a:p>
          <a:p>
            <a:pPr algn="just"/>
            <a:endParaRPr lang="it-IT" sz="2000" dirty="0">
              <a:effectLst/>
            </a:endParaRPr>
          </a:p>
        </p:txBody>
      </p:sp>
    </p:spTree>
    <p:extLst>
      <p:ext uri="{BB962C8B-B14F-4D97-AF65-F5344CB8AC3E}">
        <p14:creationId xmlns:p14="http://schemas.microsoft.com/office/powerpoint/2010/main" val="2050228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Criticità per reati che destano particolare allarme sociale</a:t>
            </a:r>
            <a:br>
              <a:rPr lang="it-IT" sz="2500" b="1" noProof="1">
                <a:solidFill>
                  <a:srgbClr val="FFFFFF"/>
                </a:solidFill>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algn="just"/>
            <a:endParaRPr lang="it-IT" sz="2000" dirty="0"/>
          </a:p>
          <a:p>
            <a:pPr marL="342900" indent="-342900" algn="just">
              <a:buFont typeface="Wingdings" panose="05000000000000000000" pitchFamily="2" charset="2"/>
              <a:buChar char="Ø"/>
            </a:pPr>
            <a:r>
              <a:rPr lang="it-IT" sz="1800" dirty="0"/>
              <a:t>L’estensione della procedibilità a querela riguarda anche fattispecie, che possono destare particolare allarme sociale: ad es. lesioni personali, sequestro di persona e violenza privata anche quando ricorre l’aggravante del metodo mafioso di cui all’art. 416 bis1 c.p. – diventano perseguibili a querela.</a:t>
            </a:r>
          </a:p>
          <a:p>
            <a:pPr marL="342900" indent="-342900" algn="just">
              <a:buFont typeface="Wingdings" panose="05000000000000000000" pitchFamily="2" charset="2"/>
              <a:buChar char="Ø"/>
            </a:pPr>
            <a:endParaRPr lang="it-IT" sz="1800" dirty="0"/>
          </a:p>
          <a:p>
            <a:pPr marL="342900" indent="-342900" algn="just">
              <a:buFont typeface="Wingdings" panose="05000000000000000000" pitchFamily="2" charset="2"/>
              <a:buChar char="Ø"/>
            </a:pPr>
            <a:r>
              <a:rPr lang="it-IT" sz="1800" dirty="0"/>
              <a:t>Problema che esisteva già in passato ma la riforma Cartabia ne ha ampliato la portata.</a:t>
            </a:r>
          </a:p>
          <a:p>
            <a:pPr marL="342900" indent="-342900" algn="just">
              <a:buFont typeface="Wingdings" panose="05000000000000000000" pitchFamily="2" charset="2"/>
              <a:buChar char="Ø"/>
            </a:pPr>
            <a:endParaRPr lang="it-IT" sz="1800" dirty="0"/>
          </a:p>
          <a:p>
            <a:pPr marL="342900" indent="-342900" algn="just">
              <a:buFont typeface="Wingdings" panose="05000000000000000000" pitchFamily="2" charset="2"/>
              <a:buChar char="Ø"/>
            </a:pPr>
            <a:r>
              <a:rPr lang="it-IT" sz="1800" b="1" u="sng" dirty="0"/>
              <a:t>Possibile soluzione: </a:t>
            </a:r>
            <a:r>
              <a:rPr lang="it-IT" sz="1800" dirty="0"/>
              <a:t>prevedere che la sussistenza dell’aggravante renda procedibile d’ufficio il reato (come avviene nel caso di reati sorretti da motivazioni di discriminazione razziale).</a:t>
            </a:r>
          </a:p>
          <a:p>
            <a:pPr algn="just"/>
            <a:endParaRPr lang="it-IT" sz="2000" dirty="0"/>
          </a:p>
          <a:p>
            <a:pPr algn="just"/>
            <a:endParaRPr lang="it-IT" sz="2000" dirty="0">
              <a:effectLst/>
            </a:endParaRPr>
          </a:p>
        </p:txBody>
      </p:sp>
    </p:spTree>
    <p:extLst>
      <p:ext uri="{BB962C8B-B14F-4D97-AF65-F5344CB8AC3E}">
        <p14:creationId xmlns:p14="http://schemas.microsoft.com/office/powerpoint/2010/main" val="3495440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318197"/>
            <a:ext cx="11132575" cy="3683358"/>
          </a:xfrm>
        </p:spPr>
        <p:txBody>
          <a:bodyPr vert="horz" lIns="91440" tIns="45720" rIns="91440" bIns="45720" rtlCol="0" anchor="ctr">
            <a:normAutofit/>
          </a:bodyPr>
          <a:lstStyle/>
          <a:p>
            <a:pPr marL="706438" indent="-342900" algn="just">
              <a:spcAft>
                <a:spcPts val="600"/>
              </a:spcAft>
              <a:buFont typeface="Wingdings" panose="05000000000000000000" pitchFamily="2" charset="2"/>
              <a:buChar char="Ø"/>
            </a:pPr>
            <a:r>
              <a:rPr lang="it-IT" sz="2000" dirty="0">
                <a:effectLst/>
              </a:rPr>
              <a:t>Aspetti di carattere generale</a:t>
            </a:r>
          </a:p>
          <a:p>
            <a:pPr marL="706438" indent="-342900" algn="just">
              <a:spcAft>
                <a:spcPts val="600"/>
              </a:spcAft>
              <a:buFont typeface="Wingdings" panose="05000000000000000000" pitchFamily="2" charset="2"/>
              <a:buChar char="Ø"/>
            </a:pPr>
            <a:r>
              <a:rPr lang="it-IT" sz="2000" dirty="0">
                <a:effectLst/>
              </a:rPr>
              <a:t>L’assenza: presupposti, conseguenze</a:t>
            </a:r>
          </a:p>
          <a:p>
            <a:pPr marL="706438" indent="-342900" algn="just">
              <a:spcAft>
                <a:spcPts val="600"/>
              </a:spcAft>
              <a:buFont typeface="Wingdings" panose="05000000000000000000" pitchFamily="2" charset="2"/>
              <a:buChar char="Ø"/>
            </a:pPr>
            <a:r>
              <a:rPr lang="it-IT" sz="2000" dirty="0">
                <a:effectLst/>
              </a:rPr>
              <a:t>La sentenza di non doversi procedere</a:t>
            </a:r>
          </a:p>
        </p:txBody>
      </p:sp>
    </p:spTree>
    <p:extLst>
      <p:ext uri="{BB962C8B-B14F-4D97-AF65-F5344CB8AC3E}">
        <p14:creationId xmlns:p14="http://schemas.microsoft.com/office/powerpoint/2010/main" val="314867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0"/>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Aspetti di carattere generale</a:t>
            </a: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4"/>
            <a:ext cx="11237350" cy="4600575"/>
          </a:xfrm>
        </p:spPr>
        <p:txBody>
          <a:bodyPr vert="horz" lIns="91440" tIns="45720" rIns="91440" bIns="45720" rtlCol="0" anchor="ctr">
            <a:normAutofit fontScale="92500" lnSpcReduction="20000"/>
          </a:bodyPr>
          <a:lstStyle/>
          <a:p>
            <a:pPr marL="285750" indent="-285750" algn="just">
              <a:buFont typeface="Wingdings" panose="05000000000000000000" pitchFamily="2" charset="2"/>
              <a:buChar char="Ø"/>
            </a:pPr>
            <a:endParaRPr lang="it-IT" sz="1700" b="1" dirty="0"/>
          </a:p>
          <a:p>
            <a:pPr marL="285750" indent="-285750" algn="just">
              <a:buFont typeface="Wingdings" panose="05000000000000000000" pitchFamily="2" charset="2"/>
              <a:buChar char="Ø"/>
            </a:pPr>
            <a:endParaRPr lang="it-IT" sz="1700" b="1" dirty="0"/>
          </a:p>
          <a:p>
            <a:pPr marL="285750" indent="-285750" algn="just">
              <a:buFont typeface="Wingdings" panose="05000000000000000000" pitchFamily="2" charset="2"/>
              <a:buChar char="Ø"/>
            </a:pPr>
            <a:r>
              <a:rPr lang="it-IT" sz="1900" b="1" dirty="0"/>
              <a:t>Istituto già oggetto di riforma relativamente recente (l. 67/2014), che però continuava a presentare criticità.</a:t>
            </a:r>
          </a:p>
          <a:p>
            <a:pPr marL="285750" indent="-285750" algn="just">
              <a:buFont typeface="Wingdings" panose="05000000000000000000" pitchFamily="2" charset="2"/>
              <a:buChar char="Ø"/>
            </a:pPr>
            <a:endParaRPr lang="it-IT" sz="1900" b="1" dirty="0"/>
          </a:p>
          <a:p>
            <a:pPr marL="285750" indent="-285750" algn="just">
              <a:buFont typeface="Wingdings" panose="05000000000000000000" pitchFamily="2" charset="2"/>
              <a:buChar char="Ø"/>
            </a:pPr>
            <a:r>
              <a:rPr lang="it-IT" sz="1900" b="1" dirty="0"/>
              <a:t>Adeguamento alla più recente giurisprudenza nazionale e sovranazionale ed alla direttiva (UE) 343/2016 </a:t>
            </a:r>
            <a:r>
              <a:rPr lang="it-IT" sz="1900" dirty="0"/>
              <a:t>(Direttiva del Parlamento europeo e del Consiglio sul rafforzamento di alcuni aspetti della presunzione di innocenza e del diritto di presenziare al processo nei procedimenti penali).</a:t>
            </a:r>
          </a:p>
          <a:p>
            <a:pPr marL="285750" indent="-285750" algn="just">
              <a:buFont typeface="Wingdings" panose="05000000000000000000" pitchFamily="2" charset="2"/>
              <a:buChar char="Ø"/>
            </a:pPr>
            <a:endParaRPr lang="it-IT" sz="1900" dirty="0"/>
          </a:p>
          <a:p>
            <a:pPr marL="285750" indent="-285750" algn="just">
              <a:buFont typeface="Wingdings" panose="05000000000000000000" pitchFamily="2" charset="2"/>
              <a:buChar char="Ø"/>
            </a:pPr>
            <a:r>
              <a:rPr lang="it-IT" sz="1900" dirty="0"/>
              <a:t>Rimodella i presupposti del processo in assenza, ponendovi</a:t>
            </a:r>
            <a:r>
              <a:rPr lang="it-IT" sz="1900" b="1" dirty="0"/>
              <a:t> a fondamento</a:t>
            </a:r>
            <a:r>
              <a:rPr lang="it-IT" sz="1900" dirty="0"/>
              <a:t>, non più la conoscenza legale o presunta del processo da parte dell’imputato, bensì la </a:t>
            </a:r>
            <a:r>
              <a:rPr lang="it-IT" sz="1900" b="1" dirty="0"/>
              <a:t>sua conoscenza concreta ed effettiva</a:t>
            </a:r>
            <a:r>
              <a:rPr lang="it-IT" sz="1900" dirty="0"/>
              <a:t>, assicurata a monte attraverso un rinnovato sistema di notificazioni e a valle dal controllo che il giudice è chiamato ad effettuare in ordine alla reale consapevolezza dello svolgimento del processo.</a:t>
            </a:r>
          </a:p>
          <a:p>
            <a:pPr marL="285750" indent="-285750" algn="just">
              <a:buFont typeface="Wingdings" panose="05000000000000000000" pitchFamily="2" charset="2"/>
              <a:buChar char="Ø"/>
            </a:pPr>
            <a:endParaRPr lang="it-IT" sz="1900" dirty="0"/>
          </a:p>
          <a:p>
            <a:pPr marL="285750" indent="-285750" algn="just">
              <a:buFont typeface="Wingdings" panose="05000000000000000000" pitchFamily="2" charset="2"/>
              <a:buChar char="Ø"/>
            </a:pPr>
            <a:r>
              <a:rPr lang="it-IT" sz="1900" dirty="0"/>
              <a:t>Le </a:t>
            </a:r>
            <a:r>
              <a:rPr lang="it-IT" sz="1900" b="1" dirty="0"/>
              <a:t>Sezioni Unite</a:t>
            </a:r>
            <a:r>
              <a:rPr lang="it-IT" sz="1900" dirty="0"/>
              <a:t>, attraverso varie pronunce, hanno </a:t>
            </a:r>
            <a:r>
              <a:rPr lang="it-IT" sz="1900" b="1" dirty="0"/>
              <a:t>interpretato</a:t>
            </a:r>
            <a:r>
              <a:rPr lang="it-IT" sz="1900" dirty="0"/>
              <a:t> le disposizioni relative al processo </a:t>
            </a:r>
            <a:r>
              <a:rPr lang="it-IT" sz="1900" i="1" dirty="0"/>
              <a:t>in </a:t>
            </a:r>
            <a:r>
              <a:rPr lang="it-IT" sz="1900" i="1" dirty="0" err="1"/>
              <a:t>absentia</a:t>
            </a:r>
            <a:r>
              <a:rPr lang="it-IT" sz="1900" i="1" dirty="0"/>
              <a:t> </a:t>
            </a:r>
            <a:r>
              <a:rPr lang="it-IT" sz="1900" dirty="0"/>
              <a:t>introdotte nel 2014 </a:t>
            </a:r>
            <a:r>
              <a:rPr lang="it-IT" sz="1900" b="1" dirty="0"/>
              <a:t>in termini coerenti con le indicazioni provenienti dalla Corte EDU</a:t>
            </a:r>
            <a:r>
              <a:rPr lang="it-IT" sz="1900" dirty="0"/>
              <a:t>, riaffermando innanzitutto il principio per cui, affinché un processo svoltosi in assenza possa considerarsi conforme all’art. 6 della Convenzione EDU, è indispensabile che l’imputato ne abbia avuto conoscenza effettiva. </a:t>
            </a:r>
          </a:p>
          <a:p>
            <a:pPr marL="285750" indent="-285750" algn="just">
              <a:buFont typeface="Wingdings" panose="05000000000000000000" pitchFamily="2" charset="2"/>
              <a:buChar char="Ø"/>
            </a:pPr>
            <a:endParaRPr lang="it-IT" sz="18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4254362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Aspetti di carattere generale</a:t>
            </a: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1132575" cy="4277530"/>
          </a:xfrm>
        </p:spPr>
        <p:txBody>
          <a:bodyPr vert="horz" lIns="91440" tIns="45720" rIns="91440" bIns="45720" rtlCol="0" anchor="ctr">
            <a:normAutofit/>
          </a:bodyPr>
          <a:lstStyle/>
          <a:p>
            <a:pPr marL="285750" indent="-285750" algn="just">
              <a:buFont typeface="Wingdings" panose="05000000000000000000" pitchFamily="2" charset="2"/>
              <a:buChar char="Ø"/>
            </a:pPr>
            <a:endParaRPr lang="it-IT" sz="1800" dirty="0"/>
          </a:p>
          <a:p>
            <a:pPr marL="285750" indent="-285750" algn="just">
              <a:buFont typeface="Wingdings" panose="05000000000000000000" pitchFamily="2" charset="2"/>
              <a:buChar char="Ø"/>
            </a:pPr>
            <a:endParaRPr lang="it-IT" sz="1800" dirty="0"/>
          </a:p>
          <a:p>
            <a:pPr marL="285750" indent="-285750" algn="just">
              <a:buFont typeface="Wingdings" panose="05000000000000000000" pitchFamily="2" charset="2"/>
              <a:buChar char="Ø"/>
            </a:pPr>
            <a:r>
              <a:rPr lang="it-IT" sz="1700" dirty="0"/>
              <a:t>Con la successiva </a:t>
            </a:r>
            <a:r>
              <a:rPr lang="it-IT" sz="1700" b="1" dirty="0"/>
              <a:t>sentenza Sez. U., n. 23948 del 28/11/2019</a:t>
            </a:r>
            <a:r>
              <a:rPr lang="it-IT" sz="1700" dirty="0"/>
              <a:t>, le Sezioni unite hanno escluso che gli indici di conoscenza indicati dall’art. 420-bis cod. proc. </a:t>
            </a:r>
            <a:r>
              <a:rPr lang="it-IT" sz="1700" dirty="0" err="1"/>
              <a:t>pen</a:t>
            </a:r>
            <a:r>
              <a:rPr lang="it-IT" sz="1700" dirty="0"/>
              <a:t>. possano considerarsi come presunzioni.</a:t>
            </a:r>
          </a:p>
          <a:p>
            <a:pPr marL="285750" indent="-285750" algn="just">
              <a:buFont typeface="Wingdings" panose="05000000000000000000" pitchFamily="2" charset="2"/>
              <a:buChar char="Ø"/>
            </a:pPr>
            <a:endParaRPr lang="it-IT" sz="1700" dirty="0"/>
          </a:p>
          <a:p>
            <a:pPr marL="285750" indent="-285750" algn="just">
              <a:buFont typeface="Wingdings" panose="05000000000000000000" pitchFamily="2" charset="2"/>
              <a:buChar char="Ø"/>
            </a:pPr>
            <a:r>
              <a:rPr lang="it-IT" sz="1700" b="1" dirty="0"/>
              <a:t>Riscrittura integrale degli artt. 419 – 420 sexies, nonché modifica art. 484, comma 2-bis (per l’ipotesi di giudizi nei quali non è prevista l’udienza preliminare).</a:t>
            </a:r>
          </a:p>
          <a:p>
            <a:pPr algn="just"/>
            <a:endParaRPr lang="it-IT" sz="1700" b="1" dirty="0"/>
          </a:p>
          <a:p>
            <a:pPr marL="285750" indent="-285750" algn="just">
              <a:buFont typeface="Wingdings" panose="05000000000000000000" pitchFamily="2" charset="2"/>
              <a:buChar char="Ø"/>
            </a:pPr>
            <a:r>
              <a:rPr lang="it-IT" sz="1700" b="1" dirty="0"/>
              <a:t>Valutazione rimessa al GUP:</a:t>
            </a:r>
            <a:r>
              <a:rPr lang="it-IT" sz="1700" dirty="0"/>
              <a:t> l’udienza preliminare costituisce la sede propria e unica in cui tale accertamento deve essere effettuato, atteso che è in tale momento che si incardina il rapporto processuale; non è necessario che tale valutazione sia poi rinnovata nelle fasi successive del giudizio (salvo il caso in cui l’udienza preliminare manchi, spettando allora al giudice del dibattimento ogni accertamento).</a:t>
            </a:r>
          </a:p>
          <a:p>
            <a:pPr marL="285750" indent="-285750" algn="just">
              <a:buFont typeface="Wingdings" panose="05000000000000000000" pitchFamily="2" charset="2"/>
              <a:buChar char="Ø"/>
            </a:pPr>
            <a:endParaRPr lang="it-IT" sz="1800" b="1"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2901021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L’assenza: presupposti, conseguenze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1132575" cy="4277530"/>
          </a:xfrm>
        </p:spPr>
        <p:txBody>
          <a:bodyPr vert="horz" lIns="91440" tIns="45720" rIns="91440" bIns="45720" rtlCol="0" anchor="ctr">
            <a:normAutofit/>
          </a:bodyPr>
          <a:lstStyle/>
          <a:p>
            <a:pPr algn="just"/>
            <a:r>
              <a:rPr lang="it-IT" sz="2000" dirty="0"/>
              <a:t>Ipotesi in cui l’imputato si considera presente</a:t>
            </a:r>
          </a:p>
          <a:p>
            <a:pPr marL="285750" indent="-285750" algn="just">
              <a:buFont typeface="Arial" panose="020B0604020202020204" pitchFamily="34" charset="0"/>
              <a:buChar char="•"/>
            </a:pPr>
            <a:endParaRPr lang="it-IT" sz="2000" dirty="0"/>
          </a:p>
          <a:p>
            <a:pPr marL="342900" indent="-342900" algn="just">
              <a:buFont typeface="Wingdings" panose="05000000000000000000" pitchFamily="2" charset="2"/>
              <a:buChar char="Ø"/>
            </a:pPr>
            <a:r>
              <a:rPr lang="it-IT" sz="2000" b="1" dirty="0"/>
              <a:t>Tradizionali</a:t>
            </a:r>
            <a:r>
              <a:rPr lang="it-IT" sz="2000" dirty="0"/>
              <a:t>: se comparso in udienza: </a:t>
            </a:r>
            <a:r>
              <a:rPr lang="it-IT" sz="2000" b="1" dirty="0"/>
              <a:t>a)</a:t>
            </a:r>
            <a:r>
              <a:rPr lang="it-IT" sz="2000" dirty="0"/>
              <a:t>, se ne allontana; </a:t>
            </a:r>
            <a:r>
              <a:rPr lang="it-IT" sz="2000" b="1" dirty="0"/>
              <a:t>b)</a:t>
            </a:r>
            <a:r>
              <a:rPr lang="it-IT" sz="2000" dirty="0"/>
              <a:t> non ricompare alle udienze successive.</a:t>
            </a:r>
          </a:p>
          <a:p>
            <a:pPr marL="342900" indent="-342900" algn="just">
              <a:buFont typeface="Wingdings" panose="05000000000000000000" pitchFamily="2" charset="2"/>
              <a:buChar char="Ø"/>
            </a:pPr>
            <a:endParaRPr lang="it-IT" sz="2000" dirty="0"/>
          </a:p>
          <a:p>
            <a:pPr marL="342900" indent="-342900" algn="just">
              <a:buFont typeface="Wingdings" panose="05000000000000000000" pitchFamily="2" charset="2"/>
              <a:buChar char="Ø"/>
            </a:pPr>
            <a:r>
              <a:rPr lang="it-IT" sz="2000" b="1" dirty="0"/>
              <a:t>Nuove</a:t>
            </a:r>
            <a:r>
              <a:rPr lang="it-IT" sz="2000" dirty="0"/>
              <a:t>: </a:t>
            </a:r>
            <a:r>
              <a:rPr lang="it-IT" sz="2000" b="1" dirty="0"/>
              <a:t>c)</a:t>
            </a:r>
            <a:r>
              <a:rPr lang="it-IT" sz="2000" dirty="0"/>
              <a:t> l’imputato richiede per iscritto, nelle forme di legge, di accedere ad un rito alternativo; </a:t>
            </a:r>
            <a:r>
              <a:rPr lang="it-IT" sz="2000" b="1" dirty="0"/>
              <a:t>d)</a:t>
            </a:r>
            <a:r>
              <a:rPr lang="it-IT" sz="2000" dirty="0"/>
              <a:t> è rappresentato in udienza da un procuratore speciale nominato per la richiesta di un procedimento speciale .</a:t>
            </a:r>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40450309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L’assenza: presupposti, conseguenze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4"/>
            <a:ext cx="11199250" cy="4772025"/>
          </a:xfrm>
        </p:spPr>
        <p:txBody>
          <a:bodyPr vert="horz" lIns="91440" tIns="45720" rIns="91440" bIns="45720" rtlCol="0" anchor="ctr">
            <a:normAutofit fontScale="85000" lnSpcReduction="20000"/>
          </a:bodyPr>
          <a:lstStyle/>
          <a:p>
            <a:pPr marL="285750" indent="-285750" algn="just">
              <a:buFont typeface="Wingdings" panose="05000000000000000000" pitchFamily="2" charset="2"/>
              <a:buChar char="Ø"/>
            </a:pPr>
            <a:endParaRPr lang="it-IT" sz="1700" dirty="0"/>
          </a:p>
          <a:p>
            <a:pPr marL="285750" indent="-285750" algn="just">
              <a:buFont typeface="Wingdings" panose="05000000000000000000" pitchFamily="2" charset="2"/>
              <a:buChar char="Ø"/>
            </a:pPr>
            <a:r>
              <a:rPr lang="it-IT" sz="1900" dirty="0"/>
              <a:t>La nuova disciplina dell’assenza ruota intorno a due elementi fondamentali: - lo </a:t>
            </a:r>
            <a:r>
              <a:rPr lang="it-IT" sz="1900" b="1" dirty="0"/>
              <a:t>smantellamento di ogni forma di presunzione </a:t>
            </a:r>
            <a:r>
              <a:rPr lang="it-IT" sz="1900" dirty="0"/>
              <a:t>e del sistema di conoscenza legale, sostituito da quello di effettività; - la </a:t>
            </a:r>
            <a:r>
              <a:rPr lang="it-IT" sz="1900" b="1" dirty="0"/>
              <a:t>centralità del giudice </a:t>
            </a:r>
            <a:r>
              <a:rPr lang="it-IT" sz="1900" dirty="0"/>
              <a:t>nella verifica in concreto della reale conoscenza del processo da parte dell’imputato </a:t>
            </a:r>
          </a:p>
          <a:p>
            <a:pPr marL="285750" indent="-285750" algn="just">
              <a:buFont typeface="Arial" panose="020B0604020202020204" pitchFamily="34" charset="0"/>
              <a:buChar char="•"/>
            </a:pPr>
            <a:endParaRPr lang="it-IT" sz="1900" dirty="0"/>
          </a:p>
          <a:p>
            <a:pPr marL="285750" indent="-285750" algn="just">
              <a:buFont typeface="Wingdings" panose="05000000000000000000" pitchFamily="2" charset="2"/>
              <a:buChar char="Ø"/>
            </a:pPr>
            <a:r>
              <a:rPr lang="it-IT" sz="1900" b="1" dirty="0"/>
              <a:t>Situazioni in cui può ritenersi certo che l’imputato abbia conoscenza del processo</a:t>
            </a:r>
            <a:r>
              <a:rPr lang="it-IT" sz="1900" dirty="0"/>
              <a:t>:</a:t>
            </a:r>
          </a:p>
          <a:p>
            <a:pPr marL="285750" indent="-285750" algn="just">
              <a:buFont typeface="Arial" panose="020B0604020202020204" pitchFamily="34" charset="0"/>
              <a:buChar char="•"/>
            </a:pPr>
            <a:endParaRPr lang="it-IT" sz="1900" dirty="0"/>
          </a:p>
          <a:p>
            <a:pPr marL="819150" lvl="1" indent="-361950" algn="just">
              <a:buFont typeface="Wingdings" panose="05000000000000000000" pitchFamily="2" charset="2"/>
              <a:buChar char="§"/>
            </a:pPr>
            <a:r>
              <a:rPr lang="it-IT" sz="1900" dirty="0"/>
              <a:t>l’ipotesi in cui la citazione a comparire all’udienza sia stata notificata a mani dell’imputato </a:t>
            </a:r>
          </a:p>
          <a:p>
            <a:pPr marL="819150" lvl="1" indent="-361950" algn="just">
              <a:buFont typeface="Wingdings" panose="05000000000000000000" pitchFamily="2" charset="2"/>
              <a:buChar char="§"/>
            </a:pPr>
            <a:r>
              <a:rPr lang="it-IT" sz="1900" dirty="0"/>
              <a:t>l’ipotesi in cui la citazione a comparire all’udienza sia stata notificata a mani di persona espressamente delegata dall’imputato al ritiro </a:t>
            </a:r>
          </a:p>
          <a:p>
            <a:pPr marL="819150" lvl="1" indent="-361950" algn="just">
              <a:buFont typeface="Wingdings" panose="05000000000000000000" pitchFamily="2" charset="2"/>
              <a:buChar char="§"/>
            </a:pPr>
            <a:r>
              <a:rPr lang="it-IT" sz="1900" dirty="0"/>
              <a:t>l’espressa rinuncia dell’imputato a comparire all’udienza </a:t>
            </a:r>
          </a:p>
          <a:p>
            <a:pPr marL="819150" lvl="1" indent="-361950" algn="just">
              <a:buFont typeface="Wingdings" panose="05000000000000000000" pitchFamily="2" charset="2"/>
              <a:buChar char="§"/>
            </a:pPr>
            <a:r>
              <a:rPr lang="it-IT" sz="1900" dirty="0"/>
              <a:t>in caso di legittimo impedimento, l’espressa rinuncia a farlo valere </a:t>
            </a:r>
          </a:p>
          <a:p>
            <a:pPr algn="just"/>
            <a:endParaRPr lang="it-IT" sz="1900" dirty="0"/>
          </a:p>
          <a:p>
            <a:pPr marL="285750" indent="-285750" algn="just">
              <a:buFont typeface="Wingdings" panose="05000000000000000000" pitchFamily="2" charset="2"/>
              <a:buChar char="Ø"/>
            </a:pPr>
            <a:r>
              <a:rPr lang="it-IT" sz="1900" b="1" dirty="0"/>
              <a:t>Regola di chiusura: </a:t>
            </a:r>
            <a:r>
              <a:rPr lang="it-IT" sz="1900" dirty="0"/>
              <a:t>quando il giudice ritiene «altrimenti provato» che l’imputato ha conoscenza effettiva della pendenza del processo e che pertanto la sua assenza in udienza è dovuta ad una scelta consapevole.</a:t>
            </a:r>
          </a:p>
          <a:p>
            <a:pPr marL="285750" indent="-285750" algn="just">
              <a:buFont typeface="Arial" panose="020B0604020202020204" pitchFamily="34" charset="0"/>
              <a:buChar char="•"/>
            </a:pPr>
            <a:endParaRPr lang="it-IT" sz="1900" dirty="0"/>
          </a:p>
          <a:p>
            <a:pPr marL="285750" indent="-285750" algn="just">
              <a:buFont typeface="Wingdings" panose="05000000000000000000" pitchFamily="2" charset="2"/>
              <a:buChar char="Ø"/>
            </a:pPr>
            <a:r>
              <a:rPr lang="it-IT" sz="2000" b="1" dirty="0"/>
              <a:t>Snodo principale della nuova disciplina: </a:t>
            </a:r>
            <a:r>
              <a:rPr lang="it-IT" sz="1900" dirty="0"/>
              <a:t>situazioni in cui, pur non essendovi stata una notifica dell’avviso di fissazione dell’udienza a mani dell’imputato, ricorrono elementi che inducono il giudice a ritenere che egli abbia avuto cognizione del processo.</a:t>
            </a:r>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4079399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kern="1200" noProof="1">
                <a:solidFill>
                  <a:srgbClr val="FFFFFF"/>
                </a:solidFill>
                <a:effectLst/>
                <a:latin typeface="+mj-lt"/>
                <a:ea typeface="+mj-ea"/>
                <a:cs typeface="+mj-cs"/>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318197"/>
            <a:ext cx="11132575" cy="3683358"/>
          </a:xfrm>
        </p:spPr>
        <p:txBody>
          <a:bodyPr vert="horz" lIns="91440" tIns="45720" rIns="91440" bIns="45720" rtlCol="0" anchor="ctr">
            <a:normAutofit/>
          </a:bodyPr>
          <a:lstStyle/>
          <a:p>
            <a:pPr marL="706438" indent="-342900" algn="just">
              <a:spcAft>
                <a:spcPts val="600"/>
              </a:spcAft>
              <a:buFont typeface="Wingdings" panose="05000000000000000000" pitchFamily="2" charset="2"/>
              <a:buChar char="Ø"/>
            </a:pPr>
            <a:r>
              <a:rPr lang="it-IT" sz="2000" dirty="0"/>
              <a:t>Aspetti di carattere generale</a:t>
            </a:r>
          </a:p>
          <a:p>
            <a:pPr marL="706438" indent="-342900" algn="just">
              <a:spcAft>
                <a:spcPts val="600"/>
              </a:spcAft>
              <a:buFont typeface="Wingdings" panose="05000000000000000000" pitchFamily="2" charset="2"/>
              <a:buChar char="Ø"/>
            </a:pPr>
            <a:r>
              <a:rPr lang="it-IT" sz="2000" dirty="0"/>
              <a:t>Profili sostanziali: i reati per i quali è mutato il regime di procedibilità</a:t>
            </a:r>
          </a:p>
          <a:p>
            <a:pPr marL="706438" indent="-342900" algn="just">
              <a:spcAft>
                <a:spcPts val="600"/>
              </a:spcAft>
              <a:buFont typeface="Wingdings" panose="05000000000000000000" pitchFamily="2" charset="2"/>
              <a:buChar char="Ø"/>
            </a:pPr>
            <a:r>
              <a:rPr lang="it-IT" sz="2000" dirty="0"/>
              <a:t>Profili processuali</a:t>
            </a:r>
          </a:p>
          <a:p>
            <a:pPr marL="706438" indent="-342900" algn="just">
              <a:spcAft>
                <a:spcPts val="600"/>
              </a:spcAft>
              <a:buFont typeface="Wingdings" panose="05000000000000000000" pitchFamily="2" charset="2"/>
              <a:buChar char="Ø"/>
            </a:pPr>
            <a:r>
              <a:rPr lang="it-IT" sz="2000" dirty="0"/>
              <a:t>La disciplina transitoria ed i profili di diritto intertemporale</a:t>
            </a:r>
          </a:p>
          <a:p>
            <a:pPr marL="706438" indent="-342900" algn="just">
              <a:spcAft>
                <a:spcPts val="600"/>
              </a:spcAft>
              <a:buFont typeface="Wingdings" panose="05000000000000000000" pitchFamily="2" charset="2"/>
              <a:buChar char="Ø"/>
            </a:pPr>
            <a:r>
              <a:rPr lang="it-IT" sz="2000" dirty="0"/>
              <a:t>Gli effetti sulle misure cautelari in corso di esecuzione</a:t>
            </a:r>
          </a:p>
          <a:p>
            <a:pPr marL="706438" indent="-342900" algn="just">
              <a:spcAft>
                <a:spcPts val="600"/>
              </a:spcAft>
              <a:buFont typeface="Wingdings" panose="05000000000000000000" pitchFamily="2" charset="2"/>
              <a:buChar char="Ø"/>
            </a:pPr>
            <a:r>
              <a:rPr lang="it-IT" sz="2000" dirty="0"/>
              <a:t>Interferenze con la disciplina dell’arresto in flagranza</a:t>
            </a:r>
          </a:p>
          <a:p>
            <a:pPr marL="706438" indent="-342900" algn="just">
              <a:spcAft>
                <a:spcPts val="600"/>
              </a:spcAft>
              <a:buFont typeface="Wingdings" panose="05000000000000000000" pitchFamily="2" charset="2"/>
              <a:buChar char="Ø"/>
            </a:pPr>
            <a:r>
              <a:rPr lang="it-IT" sz="2000" dirty="0"/>
              <a:t>Criticità per reati che destano particolare allarme sociale</a:t>
            </a:r>
            <a:endParaRPr lang="it-IT" sz="2000" dirty="0">
              <a:effectLst/>
            </a:endParaRPr>
          </a:p>
        </p:txBody>
      </p:sp>
    </p:spTree>
    <p:extLst>
      <p:ext uri="{BB962C8B-B14F-4D97-AF65-F5344CB8AC3E}">
        <p14:creationId xmlns:p14="http://schemas.microsoft.com/office/powerpoint/2010/main" val="2602278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L’assenza: presupposti, conseguenze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4"/>
            <a:ext cx="11551675" cy="5133975"/>
          </a:xfrm>
        </p:spPr>
        <p:txBody>
          <a:bodyPr vert="horz" lIns="91440" tIns="45720" rIns="91440" bIns="45720" rtlCol="0" anchor="ctr">
            <a:normAutofit/>
          </a:bodyPr>
          <a:lstStyle/>
          <a:p>
            <a:pPr algn="just"/>
            <a:endParaRPr lang="it-IT" dirty="0"/>
          </a:p>
          <a:p>
            <a:pPr algn="just"/>
            <a:endParaRPr lang="it-IT" dirty="0"/>
          </a:p>
          <a:p>
            <a:pPr algn="just"/>
            <a:endParaRPr lang="it-IT" b="1" dirty="0"/>
          </a:p>
          <a:p>
            <a:pPr algn="just"/>
            <a:r>
              <a:rPr lang="it-IT" dirty="0"/>
              <a:t>L’art. 420-bis, co. 2, c.p.p. indica alcuni indici sintomatici della conoscenza del processo, che il giudice può valutare ai fini dell’accertamento: i) modalità della notifica; ii) atti compiuti dall’imputato prima dell’udienza; iii) nomina di un difensore di fiducia; iv) ogni altra circostanza rilevante. Il giudice potrà perciò considerare il fatto che la notifica sia avvenuta a mani di persona convivente con l’imputato, oppure verificare se questi, prima dell’udienza, abbia depositato una memoria a sua firma, ovvero se, in prossimità della stessa, abbia nominato un difensore di fiducia e se questo abbia accettato l’incarico. </a:t>
            </a:r>
          </a:p>
          <a:p>
            <a:pPr algn="just"/>
            <a:r>
              <a:rPr lang="it-IT" dirty="0"/>
              <a:t>L’elencazione meramente esemplificativa, potendo il giudice trarre elementi di valutazione anche da altre circostanze. </a:t>
            </a:r>
          </a:p>
          <a:p>
            <a:pPr algn="just"/>
            <a:r>
              <a:rPr lang="it-IT" dirty="0"/>
              <a:t>L’art. 420-bis chiarisce in modo univoco qual è l’oggetto della conoscenza da accertare, e cioè la </a:t>
            </a:r>
            <a:r>
              <a:rPr lang="it-IT" b="1" dirty="0"/>
              <a:t>pendenza di un processo</a:t>
            </a:r>
            <a:r>
              <a:rPr lang="it-IT" dirty="0"/>
              <a:t>. </a:t>
            </a:r>
          </a:p>
          <a:p>
            <a:pPr algn="just"/>
            <a:r>
              <a:rPr lang="it-IT" dirty="0"/>
              <a:t>Vengono superati i problemi connessi all’interpretazione della precedente normativa e che avevano visto la giurisprudenza di legittimità pervenire a conclusioni non sempre univoche. </a:t>
            </a:r>
          </a:p>
          <a:p>
            <a:pPr algn="just"/>
            <a:r>
              <a:rPr lang="it-IT" dirty="0"/>
              <a:t>Ad es. a fronte di pronunce che avevano ritenuto elemento idoneo a legittimare la presunzione di conoscenza del processo l’elezione di domicilio presso il difensore d’ufficio effettuata nel corso dell’identificazione da parte della polizia giudiziaria, prima ancora dell'iscrizione nel registro delle notizie di reato (Cass. Sez. 4, n. 10238 del 03/03/2020), altre sentenze avevano precisato che la conoscenza è garantita solo dalla conoscenza di un provvedimento formale di </a:t>
            </a:r>
            <a:r>
              <a:rPr lang="it-IT" i="1" dirty="0" err="1"/>
              <a:t>vocatio</a:t>
            </a:r>
            <a:r>
              <a:rPr lang="it-IT" i="1" dirty="0"/>
              <a:t> in </a:t>
            </a:r>
            <a:r>
              <a:rPr lang="it-IT" i="1" dirty="0" err="1"/>
              <a:t>iudicium</a:t>
            </a:r>
            <a:r>
              <a:rPr lang="it-IT" i="1" dirty="0"/>
              <a:t> </a:t>
            </a:r>
            <a:r>
              <a:rPr lang="it-IT" dirty="0"/>
              <a:t>contenente l’indicazione dell’accusa formulata nonché della data e del luogo di svolgimento del giudizio (Cass. Sez. U, n. 28912 del 28/02/2019). </a:t>
            </a:r>
          </a:p>
          <a:p>
            <a:pPr algn="just"/>
            <a:endParaRPr lang="it-IT" sz="20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1213339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L’assenza: presupposti, conseguenze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1551675" cy="4657726"/>
          </a:xfrm>
        </p:spPr>
        <p:txBody>
          <a:bodyPr vert="horz" lIns="91440" tIns="45720" rIns="91440" bIns="45720" rtlCol="0" anchor="ctr">
            <a:normAutofit/>
          </a:bodyPr>
          <a:lstStyle/>
          <a:p>
            <a:pPr marL="285750" indent="-285750" algn="just">
              <a:buFont typeface="Wingdings" panose="05000000000000000000" pitchFamily="2" charset="2"/>
              <a:buChar char="Ø"/>
            </a:pPr>
            <a:r>
              <a:rPr lang="it-IT" sz="2000" b="1" dirty="0"/>
              <a:t>Deroghe</a:t>
            </a:r>
            <a:r>
              <a:rPr lang="it-IT" sz="2000" dirty="0"/>
              <a:t>: </a:t>
            </a:r>
          </a:p>
          <a:p>
            <a:pPr algn="just"/>
            <a:endParaRPr lang="it-IT" sz="2000" b="1" dirty="0"/>
          </a:p>
          <a:p>
            <a:pPr marL="742950" lvl="1" indent="-285750" algn="just">
              <a:buFont typeface="Wingdings" panose="05000000000000000000" pitchFamily="2" charset="2"/>
              <a:buChar char="§"/>
            </a:pPr>
            <a:r>
              <a:rPr lang="it-IT" sz="2000" b="1" dirty="0"/>
              <a:t>L’ art. 420 bis co. 3 c.p.p</a:t>
            </a:r>
            <a:r>
              <a:rPr lang="it-IT" sz="2000" dirty="0"/>
              <a:t>.: si procede in assenza nei confronti dell’imputato latitante o che si sia volontariamente sottratto alla conoscenza della pendenza del processo.</a:t>
            </a:r>
          </a:p>
          <a:p>
            <a:pPr lvl="1" algn="just"/>
            <a:endParaRPr lang="it-IT" sz="2000" dirty="0"/>
          </a:p>
          <a:p>
            <a:pPr marL="742950" lvl="1" indent="-285750" algn="just">
              <a:buFont typeface="Wingdings" panose="05000000000000000000" pitchFamily="2" charset="2"/>
              <a:buChar char="§"/>
            </a:pPr>
            <a:r>
              <a:rPr lang="it-IT" sz="2000" b="1" dirty="0"/>
              <a:t>L’art. 420-bis, co. 5</a:t>
            </a:r>
            <a:r>
              <a:rPr lang="it-IT" sz="2000" dirty="0"/>
              <a:t>, disciplina altresì l’ipotesi in cui manchino i presupposti per procedere in assenza dell’imputato, prevedendo che in tal caso il giudice deve rinviare l’udienza e disporre che, a mezzo della polizia giudiziaria, siano notificati personalmente all’imputato la richiesta di rinvio a giudizio, l’avviso di fissazione dell’udienza e il verbale della medesima.</a:t>
            </a:r>
          </a:p>
          <a:p>
            <a:pPr algn="just"/>
            <a:endParaRPr lang="it-IT" dirty="0"/>
          </a:p>
          <a:p>
            <a:pPr algn="just"/>
            <a:endParaRPr lang="it-IT" dirty="0"/>
          </a:p>
          <a:p>
            <a:pPr algn="just"/>
            <a:endParaRPr lang="it-IT" sz="20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25594484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 sentenza di non doversi procedere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0751575" cy="4657726"/>
          </a:xfrm>
        </p:spPr>
        <p:txBody>
          <a:bodyPr vert="horz" lIns="91440" tIns="45720" rIns="91440" bIns="45720" rtlCol="0" anchor="ctr">
            <a:normAutofit fontScale="55000" lnSpcReduction="20000"/>
          </a:bodyPr>
          <a:lstStyle/>
          <a:p>
            <a:pPr marL="285750" indent="-285750" algn="just">
              <a:buFont typeface="Wingdings" panose="05000000000000000000" pitchFamily="2" charset="2"/>
              <a:buChar char="Ø"/>
            </a:pPr>
            <a:endParaRPr lang="it-IT" sz="1600" dirty="0"/>
          </a:p>
          <a:p>
            <a:pPr marL="285750" indent="-285750" algn="just">
              <a:buFont typeface="Wingdings" panose="05000000000000000000" pitchFamily="2" charset="2"/>
              <a:buChar char="Ø"/>
            </a:pPr>
            <a:endParaRPr lang="it-IT" sz="1600" dirty="0"/>
          </a:p>
          <a:p>
            <a:pPr marL="285750" indent="-285750" algn="just">
              <a:buFont typeface="Wingdings" panose="05000000000000000000" pitchFamily="2" charset="2"/>
              <a:buChar char="Ø"/>
            </a:pPr>
            <a:endParaRPr lang="it-IT" sz="2900" dirty="0"/>
          </a:p>
          <a:p>
            <a:pPr marL="285750" indent="-285750" algn="just">
              <a:buFont typeface="Wingdings" panose="05000000000000000000" pitchFamily="2" charset="2"/>
              <a:buChar char="Ø"/>
            </a:pPr>
            <a:r>
              <a:rPr lang="it-IT" sz="2900" b="1" dirty="0"/>
              <a:t>Finalità</a:t>
            </a:r>
            <a:r>
              <a:rPr lang="it-IT" sz="2900" dirty="0"/>
              <a:t>: </a:t>
            </a:r>
          </a:p>
          <a:p>
            <a:pPr marL="285750" indent="-285750" algn="just">
              <a:buFont typeface="Wingdings" panose="05000000000000000000" pitchFamily="2" charset="2"/>
              <a:buChar char="Ø"/>
            </a:pPr>
            <a:endParaRPr lang="it-IT" sz="2900" dirty="0"/>
          </a:p>
          <a:p>
            <a:pPr marL="742950" lvl="1" indent="-285750" algn="just">
              <a:buFont typeface="Wingdings" panose="05000000000000000000" pitchFamily="2" charset="2"/>
              <a:buChar char="§"/>
            </a:pPr>
            <a:r>
              <a:rPr lang="it-IT" sz="2900" dirty="0"/>
              <a:t>evita che il procedimento rimanga pendente e che il giudice ogni anno debba disporre nuove ricerche dell’imputato; </a:t>
            </a:r>
          </a:p>
          <a:p>
            <a:pPr marL="742950" lvl="1" indent="-285750" algn="just">
              <a:buFont typeface="Wingdings" panose="05000000000000000000" pitchFamily="2" charset="2"/>
              <a:buChar char="§"/>
            </a:pPr>
            <a:r>
              <a:rPr lang="it-IT" sz="2900" dirty="0"/>
              <a:t>incide sulla statistica relativa alla durata media dei procedimenti</a:t>
            </a:r>
          </a:p>
          <a:p>
            <a:pPr marL="285750" indent="-285750" algn="just">
              <a:buFont typeface="Wingdings" panose="05000000000000000000" pitchFamily="2" charset="2"/>
              <a:buChar char="Ø"/>
            </a:pPr>
            <a:endParaRPr lang="it-IT" sz="2900" dirty="0"/>
          </a:p>
          <a:p>
            <a:pPr marL="285750" indent="-285750" algn="just">
              <a:buFont typeface="Wingdings" panose="05000000000000000000" pitchFamily="2" charset="2"/>
              <a:buChar char="Ø"/>
            </a:pPr>
            <a:r>
              <a:rPr lang="it-IT" sz="2900" b="1" dirty="0"/>
              <a:t>Sentenza </a:t>
            </a:r>
            <a:r>
              <a:rPr lang="it-IT" sz="2900" b="1" i="1" dirty="0"/>
              <a:t>sui generis</a:t>
            </a:r>
            <a:r>
              <a:rPr lang="it-IT" sz="2900" dirty="0"/>
              <a:t>, di rito, che prescinde da ogni accertamento di merito. </a:t>
            </a:r>
          </a:p>
          <a:p>
            <a:pPr marL="285750" indent="-285750" algn="just">
              <a:buFont typeface="Wingdings" panose="05000000000000000000" pitchFamily="2" charset="2"/>
              <a:buChar char="Ø"/>
            </a:pPr>
            <a:endParaRPr lang="it-IT" sz="2900" dirty="0"/>
          </a:p>
          <a:p>
            <a:pPr marL="285750" indent="-285750" algn="just">
              <a:buFont typeface="Wingdings" panose="05000000000000000000" pitchFamily="2" charset="2"/>
              <a:buChar char="Ø"/>
            </a:pPr>
            <a:r>
              <a:rPr lang="it-IT" sz="2900" b="1" dirty="0"/>
              <a:t>No</a:t>
            </a:r>
            <a:r>
              <a:rPr lang="it-IT" sz="2900" dirty="0"/>
              <a:t>n si applica l’art</a:t>
            </a:r>
            <a:r>
              <a:rPr lang="it-IT" sz="2900" b="1" dirty="0"/>
              <a:t>. 129 c.p.p</a:t>
            </a:r>
            <a:r>
              <a:rPr lang="it-IT" sz="2900" dirty="0"/>
              <a:t>..</a:t>
            </a:r>
          </a:p>
          <a:p>
            <a:pPr marL="285750" indent="-285750" algn="just">
              <a:buFont typeface="Wingdings" panose="05000000000000000000" pitchFamily="2" charset="2"/>
              <a:buChar char="Ø"/>
            </a:pPr>
            <a:endParaRPr lang="it-IT" sz="2900" dirty="0"/>
          </a:p>
          <a:p>
            <a:pPr marL="285750" indent="-285750" algn="just">
              <a:buFont typeface="Wingdings" panose="05000000000000000000" pitchFamily="2" charset="2"/>
              <a:buChar char="Ø"/>
            </a:pPr>
            <a:r>
              <a:rPr lang="it-IT" sz="2900" b="1" dirty="0"/>
              <a:t>Inappellabile</a:t>
            </a:r>
            <a:r>
              <a:rPr lang="it-IT" sz="2900" dirty="0"/>
              <a:t> ed ha </a:t>
            </a:r>
            <a:r>
              <a:rPr lang="it-IT" sz="2900" b="1" dirty="0"/>
              <a:t>efficacia preclusiva limitata</a:t>
            </a:r>
            <a:r>
              <a:rPr lang="it-IT" sz="2900" dirty="0"/>
              <a:t>, in quanto destinata ad essere revocata, sia pure entro determinati limiti temporali indicati nella sentenza stessa, quando la persona nei cui confronti è stata messa viene rintracciata.</a:t>
            </a:r>
          </a:p>
          <a:p>
            <a:pPr marL="285750" indent="-285750" algn="just">
              <a:buFont typeface="Wingdings" panose="05000000000000000000" pitchFamily="2" charset="2"/>
              <a:buChar char="Ø"/>
            </a:pPr>
            <a:endParaRPr lang="it-IT" sz="2900" dirty="0"/>
          </a:p>
          <a:p>
            <a:pPr marL="285750" indent="-285750" algn="just">
              <a:buFont typeface="Wingdings" panose="05000000000000000000" pitchFamily="2" charset="2"/>
              <a:buChar char="Ø"/>
            </a:pPr>
            <a:r>
              <a:rPr lang="it-IT" sz="2900" b="1" dirty="0"/>
              <a:t>Definitività ancorata al decorso di un termine stabilito </a:t>
            </a:r>
            <a:r>
              <a:rPr lang="it-IT" sz="2900" b="1" i="1" dirty="0"/>
              <a:t>ad hoc</a:t>
            </a:r>
            <a:r>
              <a:rPr lang="it-IT" sz="2900" b="1" dirty="0"/>
              <a:t> dal legislatore </a:t>
            </a:r>
            <a:r>
              <a:rPr lang="it-IT" sz="2900" dirty="0"/>
              <a:t>ed individuato nel decorso del doppio dei termini di prescrizione previsti dall’art. 157 c.p., termine che può essere in concreto anche molto lungo.</a:t>
            </a:r>
          </a:p>
          <a:p>
            <a:pPr algn="just"/>
            <a:endParaRPr lang="it-IT" dirty="0"/>
          </a:p>
          <a:p>
            <a:pPr algn="just"/>
            <a:endParaRPr lang="it-IT" dirty="0"/>
          </a:p>
          <a:p>
            <a:pPr algn="just"/>
            <a:endParaRPr lang="it-IT" dirty="0"/>
          </a:p>
          <a:p>
            <a:pPr algn="just"/>
            <a:endParaRPr lang="it-IT" sz="20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459241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 sentenza di non doversi procedere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0751575" cy="4657726"/>
          </a:xfrm>
        </p:spPr>
        <p:txBody>
          <a:bodyPr vert="horz" lIns="91440" tIns="45720" rIns="91440" bIns="45720" rtlCol="0" anchor="ctr">
            <a:normAutofit lnSpcReduction="10000"/>
          </a:bodyPr>
          <a:lstStyle/>
          <a:p>
            <a:pPr marL="285750" indent="-285750" algn="just">
              <a:buFont typeface="Wingdings" panose="05000000000000000000" pitchFamily="2" charset="2"/>
              <a:buChar char="Ø"/>
            </a:pPr>
            <a:endParaRPr lang="it-IT" sz="1600" dirty="0"/>
          </a:p>
          <a:p>
            <a:pPr marL="285750" indent="-285750" algn="just">
              <a:buFont typeface="Wingdings" panose="05000000000000000000" pitchFamily="2" charset="2"/>
              <a:buChar char="Ø"/>
            </a:pPr>
            <a:endParaRPr lang="it-IT" sz="1600" dirty="0"/>
          </a:p>
          <a:p>
            <a:pPr marL="285750" indent="-285750" algn="just">
              <a:buFont typeface="Wingdings" panose="05000000000000000000" pitchFamily="2" charset="2"/>
              <a:buChar char="Ø"/>
            </a:pPr>
            <a:endParaRPr lang="it-IT" dirty="0"/>
          </a:p>
          <a:p>
            <a:pPr marL="285750" indent="-285750" algn="just">
              <a:buFont typeface="Wingdings" panose="05000000000000000000" pitchFamily="2" charset="2"/>
              <a:buChar char="Ø"/>
            </a:pPr>
            <a:r>
              <a:rPr lang="it-IT" sz="1600" dirty="0">
                <a:latin typeface="+mj-lt"/>
              </a:rPr>
              <a:t>Nuova disciplina della prescrizione: si tratta di </a:t>
            </a:r>
            <a:r>
              <a:rPr lang="it-IT" sz="1600" b="1" dirty="0">
                <a:latin typeface="+mj-lt"/>
              </a:rPr>
              <a:t>disciplina sostanziale sfavorevole </a:t>
            </a:r>
            <a:r>
              <a:rPr lang="it-IT" sz="1600" dirty="0">
                <a:latin typeface="+mj-lt"/>
              </a:rPr>
              <a:t>rispetto a quella precedentemente prevista (</a:t>
            </a:r>
            <a:r>
              <a:rPr lang="it-IT" sz="1600" dirty="0">
                <a:effectLst/>
                <a:latin typeface="+mj-lt"/>
                <a:ea typeface="Times New Roman" panose="02020603050405020304" pitchFamily="18" charset="0"/>
                <a:cs typeface="Times New Roman" panose="02020603050405020304" pitchFamily="18" charset="0"/>
              </a:rPr>
              <a:t>ultimo comma dell’art. 159 c.p., oggi abrogato, ai sensi del quale </a:t>
            </a:r>
            <a:r>
              <a:rPr lang="it-IT" sz="1600" dirty="0"/>
              <a:t>«</a:t>
            </a:r>
            <a:r>
              <a:rPr lang="it-IT" sz="1600" i="1" dirty="0">
                <a:effectLst/>
                <a:latin typeface="+mj-lt"/>
                <a:ea typeface="Times New Roman" panose="02020603050405020304" pitchFamily="18" charset="0"/>
                <a:cs typeface="Times New Roman" panose="02020603050405020304" pitchFamily="18" charset="0"/>
              </a:rPr>
              <a:t>Nel caso di sospensione del procedimento ai sensi dell'articolo 420 quater del codice di procedura penale, la durata della sospensione della prescrizione del reato non può superare i termini previsti dal secondo comma dell'articolo 161 del presente codice</a:t>
            </a:r>
            <a:r>
              <a:rPr lang="it-IT" sz="1600" dirty="0"/>
              <a:t>»</a:t>
            </a:r>
            <a:r>
              <a:rPr lang="it-IT" sz="1600" dirty="0">
                <a:effectLst/>
                <a:latin typeface="+mj-lt"/>
                <a:ea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Ø"/>
            </a:pPr>
            <a:endParaRPr lang="it-IT" sz="1600" dirty="0">
              <a:latin typeface="+mj-lt"/>
              <a:cs typeface="Times New Roman" panose="02020603050405020304" pitchFamily="18" charset="0"/>
            </a:endParaRPr>
          </a:p>
          <a:p>
            <a:pPr marL="285750" indent="-285750" algn="just">
              <a:buFont typeface="Wingdings" panose="05000000000000000000" pitchFamily="2" charset="2"/>
              <a:buChar char="Ø"/>
            </a:pPr>
            <a:r>
              <a:rPr lang="it-IT" sz="1600" dirty="0">
                <a:latin typeface="+mj-lt"/>
              </a:rPr>
              <a:t>Pertanto, la disciplina transitoria (art. 89 co. 5 d.lgs. 150/2022) prevede che per i reati commessi </a:t>
            </a:r>
            <a:r>
              <a:rPr lang="it-IT" sz="1600" dirty="0">
                <a:effectLst/>
                <a:latin typeface="+mj-lt"/>
                <a:ea typeface="Times New Roman" panose="02020603050405020304" pitchFamily="18" charset="0"/>
                <a:cs typeface="Times New Roman" panose="02020603050405020304" pitchFamily="18" charset="0"/>
              </a:rPr>
              <a:t>antecedentemente al 18 ottobre 2021, il termine di prescrizione è calcolato sulla base della disciplina previgent</a:t>
            </a:r>
            <a:r>
              <a:rPr lang="it-IT" sz="1600" dirty="0">
                <a:latin typeface="+mj-lt"/>
                <a:ea typeface="Times New Roman" panose="02020603050405020304" pitchFamily="18" charset="0"/>
                <a:cs typeface="Times New Roman" panose="02020603050405020304" pitchFamily="18" charset="0"/>
              </a:rPr>
              <a:t>e.</a:t>
            </a:r>
          </a:p>
          <a:p>
            <a:pPr marL="285750" indent="-285750" algn="just">
              <a:buFont typeface="Wingdings" panose="05000000000000000000" pitchFamily="2" charset="2"/>
              <a:buChar char="Ø"/>
            </a:pPr>
            <a:endParaRPr lang="it-IT" sz="1600" dirty="0">
              <a:effectLst/>
              <a:latin typeface="+mj-lt"/>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it-IT" sz="1600" dirty="0">
                <a:latin typeface="+mj-lt"/>
                <a:ea typeface="Calibri" panose="020F0502020204030204" pitchFamily="34" charset="0"/>
                <a:cs typeface="Times New Roman" panose="02020603050405020304" pitchFamily="18" charset="0"/>
              </a:rPr>
              <a:t>Procedimenti oggettivamente cumulativi: va indicato il termine ultimo (il giudice dispone che proseguano le ricerche fino a quando per tutti i reati sia superato il termine di prescrizione).</a:t>
            </a:r>
          </a:p>
          <a:p>
            <a:pPr marL="285750" indent="-285750" algn="just">
              <a:buFont typeface="Wingdings" panose="05000000000000000000" pitchFamily="2" charset="2"/>
              <a:buChar char="Ø"/>
            </a:pPr>
            <a:endParaRPr lang="it-IT" dirty="0">
              <a:effectLst/>
              <a:latin typeface="+mj-lt"/>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it-IT" sz="1600" dirty="0"/>
              <a:t>La sentenza definisce il procedimento ed al contempo dispone la prosecuzione delle ricerche della persona nei cui confronti è pronunciata fissandone il termine e contiene altresì </a:t>
            </a:r>
            <a:r>
              <a:rPr lang="it-IT" sz="1600" i="1" dirty="0"/>
              <a:t>la </a:t>
            </a:r>
            <a:r>
              <a:rPr lang="it-IT" sz="1600" i="1" dirty="0" err="1"/>
              <a:t>vocatio</a:t>
            </a:r>
            <a:r>
              <a:rPr lang="it-IT" sz="1600" i="1" dirty="0"/>
              <a:t> in </a:t>
            </a:r>
            <a:r>
              <a:rPr lang="it-IT" sz="1600" i="1" dirty="0" err="1"/>
              <a:t>iudicium</a:t>
            </a:r>
            <a:endParaRPr lang="it-IT" sz="1600" i="1" dirty="0"/>
          </a:p>
          <a:p>
            <a:pPr algn="just"/>
            <a:endParaRPr lang="it-IT" dirty="0"/>
          </a:p>
          <a:p>
            <a:pPr algn="just"/>
            <a:endParaRPr lang="it-IT" dirty="0"/>
          </a:p>
          <a:p>
            <a:pPr algn="just"/>
            <a:endParaRPr lang="it-IT" sz="20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3510575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La nuova disciplina in materia di assenza </a:t>
            </a:r>
            <a:br>
              <a:rPr lang="it-IT" sz="2500" b="1" kern="1200" noProof="1">
                <a:solidFill>
                  <a:srgbClr val="FFFFFF"/>
                </a:solidFill>
                <a:effectLst/>
                <a:latin typeface="+mj-lt"/>
                <a:ea typeface="+mj-ea"/>
                <a:cs typeface="+mj-cs"/>
              </a:rPr>
            </a:br>
            <a:r>
              <a:rPr lang="it-IT" sz="2500" b="1" i="1" kern="1200" noProof="1">
                <a:solidFill>
                  <a:srgbClr val="FFFFFF"/>
                </a:solidFill>
                <a:effectLst/>
                <a:latin typeface="+mj-lt"/>
                <a:ea typeface="+mj-ea"/>
                <a:cs typeface="+mj-cs"/>
              </a:rPr>
              <a:t>La sentenza di non doversi procedere</a:t>
            </a: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0751575" cy="4657726"/>
          </a:xfrm>
        </p:spPr>
        <p:txBody>
          <a:bodyPr vert="horz" lIns="91440" tIns="45720" rIns="91440" bIns="45720" rtlCol="0" anchor="ctr">
            <a:normAutofit fontScale="32500" lnSpcReduction="20000"/>
          </a:bodyPr>
          <a:lstStyle/>
          <a:p>
            <a:pPr algn="just"/>
            <a:endParaRPr lang="it-IT" sz="1600" b="1" dirty="0"/>
          </a:p>
          <a:p>
            <a:pPr algn="just"/>
            <a:endParaRPr lang="it-IT" sz="1600" b="1" dirty="0"/>
          </a:p>
          <a:p>
            <a:pPr algn="just"/>
            <a:endParaRPr lang="it-IT" sz="1600" b="1" dirty="0"/>
          </a:p>
          <a:p>
            <a:pPr algn="just"/>
            <a:endParaRPr lang="it-IT" sz="2400" b="1" dirty="0"/>
          </a:p>
          <a:p>
            <a:pPr marL="342900" indent="-342900" algn="just">
              <a:buFont typeface="Wingdings" panose="05000000000000000000" pitchFamily="2" charset="2"/>
              <a:buChar char="Ø"/>
            </a:pPr>
            <a:r>
              <a:rPr lang="it-IT" sz="4900" b="1" dirty="0"/>
              <a:t>Meccanismo automatico di fissazione dell’udienza</a:t>
            </a:r>
            <a:r>
              <a:rPr lang="it-IT" sz="4900" dirty="0"/>
              <a:t>, stabilendosi che, nel caso in cui la persona sia rintracciata nel primo semestre dell’anno, essa è fissata il primo giorno non festivo del mese di settembre, mentre quando il rintraccio avvenga nel secondo semestre, l’udienza è fissata il primo giorno non festivo del mese di febbraio dell’anno successivo. </a:t>
            </a:r>
          </a:p>
          <a:p>
            <a:pPr marL="342900" indent="-342900" algn="just">
              <a:buFont typeface="Wingdings" panose="05000000000000000000" pitchFamily="2" charset="2"/>
              <a:buChar char="Ø"/>
            </a:pPr>
            <a:endParaRPr lang="it-IT" sz="4900" dirty="0"/>
          </a:p>
          <a:p>
            <a:pPr marL="342900" indent="-342900" algn="just">
              <a:buFont typeface="Wingdings" panose="05000000000000000000" pitchFamily="2" charset="2"/>
              <a:buChar char="Ø"/>
            </a:pPr>
            <a:r>
              <a:rPr lang="it-IT" sz="4900" dirty="0"/>
              <a:t>L’art. 132-</a:t>
            </a:r>
            <a:r>
              <a:rPr lang="it-IT" sz="4900" i="1" dirty="0"/>
              <a:t>ter </a:t>
            </a:r>
            <a:r>
              <a:rPr lang="it-IT" sz="4900" dirty="0"/>
              <a:t>disp. att. cod. proc. </a:t>
            </a:r>
            <a:r>
              <a:rPr lang="it-IT" sz="4900" dirty="0" err="1"/>
              <a:t>pen</a:t>
            </a:r>
            <a:r>
              <a:rPr lang="it-IT" sz="4900" dirty="0"/>
              <a:t>. il quale stabilisce che i dirigenti degli uffici giudicanti adottino i provvedimenti organizzativi necessari per assicurare la celebrazione delle udienze destinate alla riapertura dei procedimenti in questione.</a:t>
            </a:r>
          </a:p>
          <a:p>
            <a:pPr marL="342900" indent="-342900" algn="just">
              <a:buFont typeface="Wingdings" panose="05000000000000000000" pitchFamily="2" charset="2"/>
              <a:buChar char="Ø"/>
            </a:pPr>
            <a:endParaRPr lang="it-IT" sz="4900" dirty="0"/>
          </a:p>
          <a:p>
            <a:pPr marL="342900" indent="-342900" algn="just">
              <a:buFont typeface="Wingdings" panose="05000000000000000000" pitchFamily="2" charset="2"/>
              <a:buChar char="Ø"/>
            </a:pPr>
            <a:r>
              <a:rPr lang="it-IT" sz="4900" dirty="0"/>
              <a:t>Revoca della sentenza con apposito decreto: se la persona nei cui confronti è stata emessa venga rintracciata entro il limite temporale indicato.</a:t>
            </a:r>
          </a:p>
          <a:p>
            <a:pPr marL="342900" indent="-342900" algn="just">
              <a:buFont typeface="Wingdings" panose="05000000000000000000" pitchFamily="2" charset="2"/>
              <a:buChar char="Ø"/>
            </a:pPr>
            <a:endParaRPr lang="it-IT" sz="4900" dirty="0"/>
          </a:p>
          <a:p>
            <a:pPr marL="342900" indent="-342900" algn="just">
              <a:buFont typeface="Wingdings" panose="05000000000000000000" pitchFamily="2" charset="2"/>
              <a:buChar char="Ø"/>
            </a:pPr>
            <a:r>
              <a:rPr lang="it-IT" sz="4900" b="0" i="0" dirty="0">
                <a:solidFill>
                  <a:srgbClr val="000000"/>
                </a:solidFill>
                <a:effectLst/>
              </a:rPr>
              <a:t>Art. 420 sexies co. 4 c.p.p. «Il </a:t>
            </a:r>
            <a:r>
              <a:rPr lang="it-IT" sz="4900" b="0" i="1" dirty="0">
                <a:solidFill>
                  <a:srgbClr val="000000"/>
                </a:solidFill>
                <a:effectLst/>
              </a:rPr>
              <a:t>giudice con decreto revoca la sentenza e, salvo quanto previsto al comma 6, fa dare avviso al pubblico ministero, al difensore dell’imputato e alle altre parti della data dell'udienza fissata ai sensi dell'articolo 420-quater, comma 4, lettera b). L'avviso è comunicato o notificato almeno venti giorni prima della data predetta</a:t>
            </a:r>
            <a:r>
              <a:rPr lang="it-IT" sz="4900" b="0" i="0" dirty="0">
                <a:solidFill>
                  <a:srgbClr val="000000"/>
                </a:solidFill>
                <a:effectLst/>
              </a:rPr>
              <a:t>».</a:t>
            </a:r>
            <a:endParaRPr lang="it-IT" sz="4900" dirty="0"/>
          </a:p>
          <a:p>
            <a:pPr marL="285750" indent="-285750" algn="just">
              <a:buFont typeface="Wingdings" panose="05000000000000000000" pitchFamily="2" charset="2"/>
              <a:buChar char="Ø"/>
            </a:pPr>
            <a:endParaRPr lang="it-IT" sz="2400" dirty="0"/>
          </a:p>
          <a:p>
            <a:pPr algn="just"/>
            <a:endParaRPr lang="it-IT" dirty="0"/>
          </a:p>
          <a:p>
            <a:pPr algn="just"/>
            <a:endParaRPr lang="it-IT" sz="2000"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31985816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173521"/>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br>
              <a:rPr lang="it-IT" sz="2500" b="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24025"/>
            <a:ext cx="10751575" cy="4657726"/>
          </a:xfrm>
        </p:spPr>
        <p:txBody>
          <a:bodyPr vert="horz" lIns="91440" tIns="45720" rIns="91440" bIns="45720" rtlCol="0" anchor="ctr">
            <a:normAutofit/>
          </a:bodyPr>
          <a:lstStyle/>
          <a:p>
            <a:pPr algn="ctr"/>
            <a:endParaRPr lang="it-IT" sz="1600" b="1" dirty="0"/>
          </a:p>
          <a:p>
            <a:pPr algn="ctr"/>
            <a:endParaRPr lang="it-IT" b="1" dirty="0"/>
          </a:p>
          <a:p>
            <a:pPr algn="ctr"/>
            <a:endParaRPr lang="it-IT" sz="1600" b="1" dirty="0"/>
          </a:p>
          <a:p>
            <a:pPr algn="ctr"/>
            <a:endParaRPr lang="it-IT" sz="1600" b="1" dirty="0"/>
          </a:p>
          <a:p>
            <a:pPr algn="ctr"/>
            <a:endParaRPr lang="it-IT" sz="1600" b="1" dirty="0"/>
          </a:p>
          <a:p>
            <a:pPr algn="ctr"/>
            <a:r>
              <a:rPr lang="it-IT" sz="2700" b="1" i="1"/>
              <a:t>Grazie</a:t>
            </a:r>
            <a:endParaRPr lang="it-IT" b="1" dirty="0"/>
          </a:p>
          <a:p>
            <a:pPr algn="just"/>
            <a:endParaRPr lang="it-IT" sz="1500" b="1" dirty="0"/>
          </a:p>
          <a:p>
            <a:pPr algn="just"/>
            <a:endParaRPr lang="it-IT" sz="1500" b="1" dirty="0"/>
          </a:p>
          <a:p>
            <a:pPr algn="just"/>
            <a:endParaRPr lang="it-IT" sz="1500" b="1" dirty="0"/>
          </a:p>
          <a:p>
            <a:pPr algn="just"/>
            <a:endParaRPr lang="it-IT" sz="1500" b="1" dirty="0"/>
          </a:p>
          <a:p>
            <a:pPr algn="just"/>
            <a:endParaRPr lang="it-IT" sz="1500" b="1" dirty="0"/>
          </a:p>
          <a:p>
            <a:pPr algn="just"/>
            <a:endParaRPr lang="it-IT" sz="1500" b="1" dirty="0"/>
          </a:p>
          <a:p>
            <a:pPr algn="just"/>
            <a:endParaRPr lang="it-IT" sz="1500" b="1" dirty="0"/>
          </a:p>
          <a:p>
            <a:pPr marL="706438" indent="-342900" algn="just">
              <a:spcAft>
                <a:spcPts val="600"/>
              </a:spcAft>
              <a:buFont typeface="Wingdings" panose="05000000000000000000" pitchFamily="2" charset="2"/>
              <a:buChar char="Ø"/>
            </a:pPr>
            <a:endParaRPr lang="it-IT" sz="2000" dirty="0">
              <a:effectLst/>
            </a:endParaRPr>
          </a:p>
        </p:txBody>
      </p:sp>
    </p:spTree>
    <p:extLst>
      <p:ext uri="{BB962C8B-B14F-4D97-AF65-F5344CB8AC3E}">
        <p14:creationId xmlns:p14="http://schemas.microsoft.com/office/powerpoint/2010/main" val="174671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05067"/>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Aspetti di carattere generale </a:t>
            </a:r>
            <a:br>
              <a:rPr lang="it-IT" sz="2500" b="1" kern="1200" noProof="1">
                <a:solidFill>
                  <a:srgbClr val="FFFFFF"/>
                </a:solidFill>
                <a:effectLst/>
                <a:latin typeface="+mj-lt"/>
                <a:ea typeface="+mj-ea"/>
                <a:cs typeface="+mj-cs"/>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algn="just"/>
            <a:endParaRPr lang="it-IT" sz="1900" dirty="0">
              <a:solidFill>
                <a:srgbClr val="FF0000"/>
              </a:solidFill>
            </a:endParaRPr>
          </a:p>
          <a:p>
            <a:pPr algn="just"/>
            <a:endParaRPr lang="it-IT" sz="1800" dirty="0">
              <a:solidFill>
                <a:srgbClr val="FF0000"/>
              </a:solidFill>
            </a:endParaRPr>
          </a:p>
          <a:p>
            <a:pPr marL="342900" indent="-342900" algn="just">
              <a:buFont typeface="Wingdings" panose="05000000000000000000" pitchFamily="2" charset="2"/>
              <a:buChar char="Ø"/>
            </a:pPr>
            <a:r>
              <a:rPr lang="it-IT" sz="1800" dirty="0"/>
              <a:t>una delle più importanti linee di intervento della riforma </a:t>
            </a:r>
          </a:p>
          <a:p>
            <a:pPr marL="342900" indent="-342900" algn="just">
              <a:buFont typeface="Wingdings" panose="05000000000000000000" pitchFamily="2" charset="2"/>
              <a:buChar char="Ø"/>
            </a:pPr>
            <a:endParaRPr lang="it-IT" sz="1800" dirty="0"/>
          </a:p>
          <a:p>
            <a:pPr marL="342900" indent="-342900" algn="just">
              <a:buFont typeface="Wingdings" panose="05000000000000000000" pitchFamily="2" charset="2"/>
              <a:buChar char="Ø"/>
            </a:pPr>
            <a:r>
              <a:rPr lang="it-IT" sz="1800" dirty="0"/>
              <a:t>deroga alla regola della procedibilità d’ufficio (art. 50, co. 2, c.p.p.)</a:t>
            </a:r>
          </a:p>
          <a:p>
            <a:pPr marL="342900" indent="-342900" algn="just">
              <a:buFont typeface="Wingdings" panose="05000000000000000000" pitchFamily="2" charset="2"/>
              <a:buChar char="Ø"/>
            </a:pPr>
            <a:endParaRPr lang="it-IT" sz="1800" dirty="0"/>
          </a:p>
          <a:p>
            <a:pPr marL="342900" indent="-342900" algn="just">
              <a:buFont typeface="Wingdings" panose="05000000000000000000" pitchFamily="2" charset="2"/>
              <a:buChar char="Ø"/>
            </a:pPr>
            <a:r>
              <a:rPr lang="it-IT" sz="1800" dirty="0"/>
              <a:t>l’esercizio dell’azione penale viene sottoposto alla condizione di procedibilità</a:t>
            </a:r>
            <a:endParaRPr lang="it-IT" sz="1900" dirty="0"/>
          </a:p>
          <a:p>
            <a:pPr marL="342900" indent="-342900" algn="just">
              <a:buFont typeface="Wingdings" panose="05000000000000000000" pitchFamily="2" charset="2"/>
              <a:buChar char="Ø"/>
            </a:pPr>
            <a:endParaRPr lang="it-IT" sz="1800" dirty="0"/>
          </a:p>
          <a:p>
            <a:pPr marL="285750" indent="-285750" algn="just">
              <a:buFont typeface="Arial" panose="020B0604020202020204" pitchFamily="34" charset="0"/>
              <a:buChar char="•"/>
            </a:pPr>
            <a:endParaRPr lang="it-IT" sz="1800" dirty="0"/>
          </a:p>
          <a:p>
            <a:pPr algn="just"/>
            <a:r>
              <a:rPr lang="it-IT" sz="1800" b="1" dirty="0"/>
              <a:t>Differenze </a:t>
            </a:r>
            <a:r>
              <a:rPr lang="it-IT" sz="1800" dirty="0"/>
              <a:t>dalla depenalizzazione: viene conservata l’astratta rilevanza penale del fatto</a:t>
            </a:r>
          </a:p>
          <a:p>
            <a:pPr marL="261938" algn="just"/>
            <a:endParaRPr lang="it-IT" sz="1800" dirty="0"/>
          </a:p>
          <a:p>
            <a:pPr algn="just">
              <a:spcAft>
                <a:spcPts val="800"/>
              </a:spcAft>
            </a:pPr>
            <a:endParaRPr lang="it-IT" sz="2300" dirty="0">
              <a:effectLst/>
            </a:endParaRPr>
          </a:p>
          <a:p>
            <a:pPr algn="just">
              <a:spcAft>
                <a:spcPts val="800"/>
              </a:spcAft>
            </a:pPr>
            <a:endParaRPr lang="it-IT" sz="2000" dirty="0">
              <a:effectLst/>
            </a:endParaRPr>
          </a:p>
        </p:txBody>
      </p:sp>
    </p:spTree>
    <p:extLst>
      <p:ext uri="{BB962C8B-B14F-4D97-AF65-F5344CB8AC3E}">
        <p14:creationId xmlns:p14="http://schemas.microsoft.com/office/powerpoint/2010/main" val="24979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Aspetti di carattere generale </a:t>
            </a:r>
            <a:br>
              <a:rPr lang="it-IT" sz="2500" b="1" kern="1200" noProof="1">
                <a:solidFill>
                  <a:srgbClr val="FFFFFF"/>
                </a:solidFill>
                <a:effectLst/>
                <a:latin typeface="+mj-lt"/>
                <a:ea typeface="+mj-ea"/>
                <a:cs typeface="+mj-cs"/>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marL="342900" indent="-342900" algn="just">
              <a:lnSpc>
                <a:spcPct val="70000"/>
              </a:lnSpc>
              <a:buFont typeface="Wingdings" panose="05000000000000000000" pitchFamily="2" charset="2"/>
              <a:buChar char="Ø"/>
            </a:pPr>
            <a:r>
              <a:rPr lang="it-IT" sz="2000" b="1" dirty="0"/>
              <a:t>Ambito di applicazione</a:t>
            </a:r>
            <a:r>
              <a:rPr lang="it-IT" sz="2000" dirty="0"/>
              <a:t>: reati che offendono </a:t>
            </a:r>
            <a:r>
              <a:rPr lang="it-IT" sz="2000" b="1" dirty="0"/>
              <a:t>interessi individuali </a:t>
            </a:r>
            <a:r>
              <a:rPr lang="it-IT" sz="2000" dirty="0"/>
              <a:t>con pena non superiore nel </a:t>
            </a:r>
            <a:r>
              <a:rPr lang="it-IT" sz="2000" b="1" dirty="0"/>
              <a:t>minimo a due anni</a:t>
            </a:r>
            <a:r>
              <a:rPr lang="it-IT" sz="2000" dirty="0"/>
              <a:t>.</a:t>
            </a:r>
          </a:p>
          <a:p>
            <a:pPr marL="342900" indent="-342900" algn="just">
              <a:lnSpc>
                <a:spcPct val="70000"/>
              </a:lnSpc>
              <a:buFont typeface="Wingdings" panose="05000000000000000000" pitchFamily="2" charset="2"/>
              <a:buChar char="Ø"/>
            </a:pPr>
            <a:endParaRPr lang="it-IT" sz="2000" dirty="0"/>
          </a:p>
          <a:p>
            <a:pPr marL="342900" indent="-342900" algn="just">
              <a:lnSpc>
                <a:spcPct val="70000"/>
              </a:lnSpc>
              <a:buFont typeface="Wingdings" panose="05000000000000000000" pitchFamily="2" charset="2"/>
              <a:buChar char="Ø"/>
            </a:pPr>
            <a:r>
              <a:rPr lang="it-IT" sz="2000" dirty="0"/>
              <a:t>Valorizzazione di condotte riparatorie e ripristinatorie – funzionali alla remissione della querela – in vista di una ricomposizione del conflitto alternativa all’esito punitivo.</a:t>
            </a:r>
          </a:p>
          <a:p>
            <a:pPr marL="342900" indent="-342900" algn="just">
              <a:lnSpc>
                <a:spcPct val="70000"/>
              </a:lnSpc>
              <a:buFont typeface="Wingdings" panose="05000000000000000000" pitchFamily="2" charset="2"/>
              <a:buChar char="Ø"/>
            </a:pPr>
            <a:endParaRPr lang="it-IT" sz="2000" dirty="0"/>
          </a:p>
          <a:p>
            <a:pPr marL="342900" indent="-342900" algn="just">
              <a:lnSpc>
                <a:spcPct val="70000"/>
              </a:lnSpc>
              <a:buFont typeface="Wingdings" panose="05000000000000000000" pitchFamily="2" charset="2"/>
              <a:buChar char="Ø"/>
            </a:pPr>
            <a:r>
              <a:rPr lang="it-IT" sz="2000" b="1" dirty="0"/>
              <a:t>Estensione dell’ambito di applicazione dell’art. 162 ter c.p., </a:t>
            </a:r>
            <a:r>
              <a:rPr lang="it-IT" sz="2000" dirty="0"/>
              <a:t>che, in relazione ai reati perseguibili a querela, prevede l’estinzione del reato per condotte riparatorie (quando l’imputato abbia «</a:t>
            </a:r>
            <a:r>
              <a:rPr lang="it-IT" sz="2000" i="1" dirty="0"/>
              <a:t>riparato interamente, entro il termine massimo della dichiarazione di apertura del dibattimento di primo grado, il danno cagionato dal reato, mediante le restituzioni o il risarcimento, e ha eliminato, ove possibile, le conseguenze dannose o pericolose del reato</a:t>
            </a:r>
            <a:r>
              <a:rPr lang="it-IT" sz="2000" dirty="0"/>
              <a:t>»).</a:t>
            </a:r>
          </a:p>
          <a:p>
            <a:pPr marL="285750" indent="-285750" algn="just">
              <a:buFont typeface="Arial" panose="020B0604020202020204" pitchFamily="34" charset="0"/>
              <a:buChar char="•"/>
            </a:pPr>
            <a:endParaRPr lang="it-IT" sz="2000" b="1" dirty="0">
              <a:solidFill>
                <a:srgbClr val="FF0000"/>
              </a:solidFill>
            </a:endParaRPr>
          </a:p>
          <a:p>
            <a:pPr algn="just">
              <a:spcAft>
                <a:spcPts val="800"/>
              </a:spcAft>
            </a:pPr>
            <a:endParaRPr lang="it-IT" sz="2000" dirty="0">
              <a:effectLst/>
            </a:endParaRPr>
          </a:p>
        </p:txBody>
      </p:sp>
    </p:spTree>
    <p:extLst>
      <p:ext uri="{BB962C8B-B14F-4D97-AF65-F5344CB8AC3E}">
        <p14:creationId xmlns:p14="http://schemas.microsoft.com/office/powerpoint/2010/main" val="193887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Aspetti di carattere generale </a:t>
            </a:r>
            <a:br>
              <a:rPr lang="it-IT" sz="2500" b="1" kern="1200" noProof="1">
                <a:solidFill>
                  <a:srgbClr val="FFFFFF"/>
                </a:solidFill>
                <a:effectLst/>
                <a:latin typeface="+mj-lt"/>
                <a:ea typeface="+mj-ea"/>
                <a:cs typeface="+mj-cs"/>
              </a:rPr>
            </a:br>
            <a:endParaRPr lang="it-IT" sz="2500"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2105024"/>
            <a:ext cx="11437375" cy="4219575"/>
          </a:xfrm>
        </p:spPr>
        <p:txBody>
          <a:bodyPr vert="horz" lIns="91440" tIns="45720" rIns="91440" bIns="45720" rtlCol="0" anchor="ctr">
            <a:normAutofit/>
          </a:bodyPr>
          <a:lstStyle/>
          <a:p>
            <a:pPr marL="285750" indent="-285750" algn="just">
              <a:buFont typeface="Arial" panose="020B0604020202020204" pitchFamily="34" charset="0"/>
              <a:buChar char="•"/>
            </a:pPr>
            <a:endParaRPr lang="it-IT" sz="2000" b="1" dirty="0">
              <a:solidFill>
                <a:srgbClr val="FF0000"/>
              </a:solidFill>
            </a:endParaRPr>
          </a:p>
          <a:p>
            <a:pPr algn="just">
              <a:spcAft>
                <a:spcPts val="800"/>
              </a:spcAft>
            </a:pPr>
            <a:endParaRPr lang="it-IT" sz="2000" dirty="0">
              <a:effectLst/>
            </a:endParaRPr>
          </a:p>
        </p:txBody>
      </p:sp>
      <p:graphicFrame>
        <p:nvGraphicFramePr>
          <p:cNvPr id="7" name="Diagramma 6">
            <a:extLst>
              <a:ext uri="{FF2B5EF4-FFF2-40B4-BE49-F238E27FC236}">
                <a16:creationId xmlns:a16="http://schemas.microsoft.com/office/drawing/2014/main" id="{E0A052ED-B394-4CE1-82FA-686516C0E125}"/>
              </a:ext>
            </a:extLst>
          </p:cNvPr>
          <p:cNvGraphicFramePr/>
          <p:nvPr>
            <p:extLst>
              <p:ext uri="{D42A27DB-BD31-4B8C-83A1-F6EECF244321}">
                <p14:modId xmlns:p14="http://schemas.microsoft.com/office/powerpoint/2010/main" val="1534944262"/>
              </p:ext>
            </p:extLst>
          </p:nvPr>
        </p:nvGraphicFramePr>
        <p:xfrm>
          <a:off x="1562100" y="1685926"/>
          <a:ext cx="9867900" cy="4947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628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561974" y="32491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fontScale="92500" lnSpcReduction="10000"/>
          </a:bodyPr>
          <a:lstStyle/>
          <a:p>
            <a:pPr algn="l"/>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1800" dirty="0"/>
          </a:p>
          <a:p>
            <a:pPr marL="285750" indent="-285750" algn="l">
              <a:buFont typeface="Wingdings" panose="05000000000000000000" pitchFamily="2" charset="2"/>
              <a:buChar char="Ø"/>
            </a:pPr>
            <a:endParaRPr lang="it-IT" sz="2500" dirty="0"/>
          </a:p>
          <a:p>
            <a:pPr marL="742950" lvl="1" indent="-285750">
              <a:buFont typeface="Wingdings" panose="05000000000000000000" pitchFamily="2" charset="2"/>
              <a:buChar char="Ø"/>
            </a:pPr>
            <a:r>
              <a:rPr lang="it-IT" sz="2500" dirty="0"/>
              <a:t>Delitti contro la persona</a:t>
            </a:r>
          </a:p>
          <a:p>
            <a:pPr marL="742950" lvl="1" indent="-285750" algn="just">
              <a:buFont typeface="Wingdings" panose="05000000000000000000" pitchFamily="2" charset="2"/>
              <a:buChar char="Ø"/>
            </a:pPr>
            <a:endParaRPr lang="it-IT" sz="2500" dirty="0"/>
          </a:p>
          <a:p>
            <a:pPr marL="742950" lvl="1" indent="-285750" algn="just">
              <a:buFont typeface="Wingdings" panose="05000000000000000000" pitchFamily="2" charset="2"/>
              <a:buChar char="Ø"/>
            </a:pPr>
            <a:r>
              <a:rPr lang="it-IT" sz="2500" dirty="0"/>
              <a:t>Delitti contro il patrimonio</a:t>
            </a:r>
          </a:p>
          <a:p>
            <a:pPr marL="742950" lvl="1" indent="-285750" algn="just">
              <a:buFont typeface="Wingdings" panose="05000000000000000000" pitchFamily="2" charset="2"/>
              <a:buChar char="Ø"/>
            </a:pPr>
            <a:endParaRPr lang="it-IT" sz="2500" dirty="0"/>
          </a:p>
          <a:p>
            <a:pPr marL="742950" lvl="1" indent="-285750" algn="just">
              <a:buFont typeface="Wingdings" panose="05000000000000000000" pitchFamily="2" charset="2"/>
              <a:buChar char="Ø"/>
            </a:pPr>
            <a:r>
              <a:rPr lang="it-IT" sz="2500" dirty="0"/>
              <a:t>Contravvenzioni</a:t>
            </a:r>
          </a:p>
          <a:p>
            <a:pPr marL="742950" lvl="1" indent="-285750" algn="just">
              <a:buFont typeface="Wingdings" panose="05000000000000000000" pitchFamily="2" charset="2"/>
              <a:buChar char="Ø"/>
            </a:pPr>
            <a:endParaRPr lang="it-IT" sz="2500" dirty="0"/>
          </a:p>
          <a:p>
            <a:pPr marL="742950" lvl="1" indent="-285750" algn="just">
              <a:buFont typeface="Wingdings" panose="05000000000000000000" pitchFamily="2" charset="2"/>
              <a:buChar char="Ø"/>
            </a:pPr>
            <a:r>
              <a:rPr lang="it-IT" sz="2500" dirty="0"/>
              <a:t>La persona incapace per età o per infermità</a:t>
            </a:r>
          </a:p>
          <a:p>
            <a:pPr algn="just"/>
            <a:endParaRPr lang="it-IT" sz="1800" dirty="0"/>
          </a:p>
          <a:p>
            <a:pPr algn="just"/>
            <a:endParaRPr lang="it-IT" sz="1800" dirty="0"/>
          </a:p>
          <a:p>
            <a:pPr algn="just"/>
            <a:endParaRPr lang="it-IT" sz="1800" dirty="0"/>
          </a:p>
          <a:p>
            <a:pPr algn="just"/>
            <a:endParaRPr lang="it-IT" sz="1800" dirty="0"/>
          </a:p>
          <a:p>
            <a:pPr algn="just"/>
            <a:endParaRPr lang="it-IT" sz="1800" dirty="0"/>
          </a:p>
          <a:p>
            <a:pPr algn="just">
              <a:spcAft>
                <a:spcPts val="800"/>
              </a:spcAft>
            </a:pPr>
            <a:endParaRPr lang="it-IT" sz="2000" dirty="0">
              <a:effectLst/>
            </a:endParaRPr>
          </a:p>
        </p:txBody>
      </p:sp>
    </p:spTree>
    <p:extLst>
      <p:ext uri="{BB962C8B-B14F-4D97-AF65-F5344CB8AC3E}">
        <p14:creationId xmlns:p14="http://schemas.microsoft.com/office/powerpoint/2010/main" val="3355355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37375" cy="4619624"/>
          </a:xfrm>
        </p:spPr>
        <p:txBody>
          <a:bodyPr vert="horz" lIns="91440" tIns="45720" rIns="91440" bIns="45720" rtlCol="0" anchor="ctr">
            <a:normAutofit fontScale="85000" lnSpcReduction="10000"/>
          </a:bodyPr>
          <a:lstStyle/>
          <a:p>
            <a:pPr algn="l"/>
            <a:endParaRPr lang="it-IT" sz="2000" dirty="0"/>
          </a:p>
          <a:p>
            <a:pPr algn="l"/>
            <a:r>
              <a:rPr lang="it-IT" sz="2000" b="1" u="sng" dirty="0"/>
              <a:t>Delitti contro la persona</a:t>
            </a:r>
            <a:r>
              <a:rPr lang="it-IT" sz="2000" u="sng" dirty="0"/>
              <a:t>: </a:t>
            </a:r>
          </a:p>
          <a:p>
            <a:pPr algn="just"/>
            <a:endParaRPr lang="it-IT" sz="2000" dirty="0"/>
          </a:p>
          <a:p>
            <a:pPr marL="285750" indent="-285750" algn="just">
              <a:buFont typeface="Wingdings" panose="05000000000000000000" pitchFamily="2" charset="2"/>
              <a:buChar char="Ø"/>
            </a:pPr>
            <a:r>
              <a:rPr lang="it-IT" sz="2000" b="1" dirty="0"/>
              <a:t>Lesioni personali stradali gravi o gravissime (590 bis): </a:t>
            </a:r>
            <a:r>
              <a:rPr lang="it-IT" sz="2000" dirty="0"/>
              <a:t>limitatamente all’ipotesi non aggravata di cui all’art.590-bis, co. 1 c.p. (recepito il monito contenuto nella sentenza n. 248/2020 della Corte cost.). Restano escluse le ipotesi di reato aggravato perché l’agente si è posto alla guida del veicolo «</a:t>
            </a:r>
            <a:r>
              <a:rPr lang="it-IT" sz="2000" i="1" dirty="0"/>
              <a:t>in stato di ebbrezza alcolica o di alterazione psicofisica conseguente all'assunzione di sostanze stupefacenti</a:t>
            </a:r>
            <a:r>
              <a:rPr lang="it-IT" sz="2000" dirty="0"/>
              <a:t>» ovvero ha posto in essere delle violazioni particolarmente qualificate del </a:t>
            </a:r>
            <a:r>
              <a:rPr lang="it-IT" sz="2000" dirty="0" err="1"/>
              <a:t>CdS</a:t>
            </a:r>
            <a:r>
              <a:rPr lang="it-IT" sz="2000" dirty="0"/>
              <a:t>.</a:t>
            </a:r>
          </a:p>
          <a:p>
            <a:pPr marL="342900" indent="-342900" algn="just">
              <a:buFont typeface="Wingdings" panose="05000000000000000000" pitchFamily="2" charset="2"/>
              <a:buChar char="Ø"/>
            </a:pPr>
            <a:endParaRPr lang="it-IT" sz="2000" dirty="0"/>
          </a:p>
          <a:p>
            <a:pPr marL="285750" indent="-285750" algn="just">
              <a:buFont typeface="Wingdings" panose="05000000000000000000" pitchFamily="2" charset="2"/>
              <a:buChar char="Ø"/>
            </a:pPr>
            <a:r>
              <a:rPr lang="it-IT" sz="2000" b="1" dirty="0"/>
              <a:t>Lesioni personali dolose (art. 582 c.p.): </a:t>
            </a:r>
          </a:p>
          <a:p>
            <a:pPr marL="342900" indent="-342900" algn="just">
              <a:buFontTx/>
              <a:buChar char="-"/>
            </a:pPr>
            <a:endParaRPr lang="it-IT" sz="2000" dirty="0"/>
          </a:p>
          <a:p>
            <a:pPr marL="800100" lvl="1" indent="-342900" algn="just">
              <a:buFont typeface="Arial" panose="020B0604020202020204" pitchFamily="34" charset="0"/>
              <a:buChar char="•"/>
            </a:pPr>
            <a:r>
              <a:rPr lang="it-IT" sz="2000" dirty="0"/>
              <a:t>La procedibilità a querela viene estesa alle </a:t>
            </a:r>
            <a:r>
              <a:rPr lang="it-IT" sz="2000" b="1" dirty="0"/>
              <a:t>lesioni lievi </a:t>
            </a:r>
            <a:r>
              <a:rPr lang="it-IT" sz="2000" dirty="0"/>
              <a:t>(malattia compresa tra 21 e 40 giorni).</a:t>
            </a:r>
          </a:p>
          <a:p>
            <a:pPr marL="800100" lvl="1" indent="-342900" algn="just">
              <a:buFont typeface="Arial" panose="020B0604020202020204" pitchFamily="34" charset="0"/>
              <a:buChar char="•"/>
            </a:pPr>
            <a:r>
              <a:rPr lang="it-IT" sz="2000" b="1" dirty="0"/>
              <a:t>Ampliata in modo corrispondente la competenza del giudice di pace </a:t>
            </a:r>
            <a:r>
              <a:rPr lang="it-IT" sz="2000" dirty="0"/>
              <a:t>(sebbene le norme non siano perfettamente coordinate; art. 4 d.lgs. n. 274/2000 prevede che la competenza del </a:t>
            </a:r>
            <a:r>
              <a:rPr lang="it-IT" sz="2000" dirty="0" err="1"/>
              <a:t>GdP</a:t>
            </a:r>
            <a:r>
              <a:rPr lang="it-IT" sz="2000" dirty="0"/>
              <a:t> interessa il delitto di cui all’art. 582 c.p. «</a:t>
            </a:r>
            <a:r>
              <a:rPr lang="it-IT" sz="2000" i="1" dirty="0"/>
              <a:t>limitatamente alle fattispecie di cui al secondo comma, perseguibili a querela di parte</a:t>
            </a:r>
            <a:r>
              <a:rPr lang="it-IT" sz="2000" dirty="0"/>
              <a:t>»).</a:t>
            </a:r>
          </a:p>
          <a:p>
            <a:pPr marL="800100" lvl="1" indent="-342900" algn="just">
              <a:buFont typeface="Arial" panose="020B0604020202020204" pitchFamily="34" charset="0"/>
              <a:buChar char="•"/>
            </a:pPr>
            <a:r>
              <a:rPr lang="it-IT" sz="2000" b="1" i="1" dirty="0" err="1"/>
              <a:t>Lex</a:t>
            </a:r>
            <a:r>
              <a:rPr lang="it-IT" sz="2000" b="1" i="1" dirty="0"/>
              <a:t> </a:t>
            </a:r>
            <a:r>
              <a:rPr lang="it-IT" sz="2000" b="1" i="1" dirty="0" err="1"/>
              <a:t>mitior</a:t>
            </a:r>
            <a:r>
              <a:rPr lang="it-IT" sz="2000" b="1" i="1" dirty="0"/>
              <a:t> </a:t>
            </a:r>
            <a:r>
              <a:rPr lang="it-IT" sz="2000" b="1" dirty="0"/>
              <a:t>di carattere anche sostanziale per quanto riguarda il trattamento sanzionatorio</a:t>
            </a:r>
            <a:r>
              <a:rPr lang="it-IT" sz="2000" dirty="0"/>
              <a:t>. Applicabilità dell’art. 2, co. 4 c.p. e, pertanto, delle più miti pene previste dal sistema del </a:t>
            </a:r>
            <a:r>
              <a:rPr lang="it-IT" sz="2000" dirty="0" err="1"/>
              <a:t>GdP</a:t>
            </a:r>
            <a:r>
              <a:rPr lang="it-IT" sz="2000" dirty="0"/>
              <a:t> anche quando il reato, commesso prima del 30 dicembre 2022, sia giudicato dal Tribunale (così Cass. Sez. 5, Sentenza n. 12517 del 2023).</a:t>
            </a:r>
          </a:p>
          <a:p>
            <a:pPr algn="just">
              <a:spcAft>
                <a:spcPts val="800"/>
              </a:spcAft>
            </a:pPr>
            <a:endParaRPr lang="it-IT" sz="2000" dirty="0">
              <a:effectLst/>
            </a:endParaRPr>
          </a:p>
        </p:txBody>
      </p:sp>
    </p:spTree>
    <p:extLst>
      <p:ext uri="{BB962C8B-B14F-4D97-AF65-F5344CB8AC3E}">
        <p14:creationId xmlns:p14="http://schemas.microsoft.com/office/powerpoint/2010/main" val="2139838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6BC91E6E-351C-4226-BD90-CF92EB831A58}"/>
              </a:ext>
            </a:extLst>
          </p:cNvPr>
          <p:cNvSpPr>
            <a:spLocks noGrp="1"/>
          </p:cNvSpPr>
          <p:nvPr>
            <p:ph type="title"/>
          </p:nvPr>
        </p:nvSpPr>
        <p:spPr>
          <a:xfrm>
            <a:off x="459346" y="278535"/>
            <a:ext cx="9895951" cy="1033669"/>
          </a:xfrm>
        </p:spPr>
        <p:txBody>
          <a:bodyPr vert="horz" lIns="91440" tIns="45720" rIns="91440" bIns="45720" rtlCol="0" anchor="ctr">
            <a:normAutofit fontScale="90000"/>
          </a:bodyPr>
          <a:lstStyle/>
          <a:p>
            <a:br>
              <a:rPr lang="it-IT" sz="2500" b="1" kern="1200" noProof="1">
                <a:solidFill>
                  <a:srgbClr val="FFFFFF"/>
                </a:solidFill>
                <a:effectLst/>
                <a:latin typeface="+mj-lt"/>
                <a:ea typeface="+mj-ea"/>
                <a:cs typeface="+mj-cs"/>
              </a:rPr>
            </a:br>
            <a:r>
              <a:rPr lang="it-IT" sz="2500" b="1" kern="1200" noProof="1">
                <a:solidFill>
                  <a:srgbClr val="FFFFFF"/>
                </a:solidFill>
                <a:effectLst/>
                <a:latin typeface="+mj-lt"/>
                <a:ea typeface="+mj-ea"/>
                <a:cs typeface="+mj-cs"/>
              </a:rPr>
              <a:t>L’estensione del regime di procedibilità a querela</a:t>
            </a:r>
            <a:br>
              <a:rPr lang="it-IT" sz="2500" b="1" noProof="1">
                <a:solidFill>
                  <a:srgbClr val="FFFFFF"/>
                </a:solidFill>
              </a:rPr>
            </a:br>
            <a:r>
              <a:rPr lang="it-IT" sz="2500" b="1" i="1" noProof="1">
                <a:solidFill>
                  <a:srgbClr val="FFFFFF"/>
                </a:solidFill>
              </a:rPr>
              <a:t>Profili sostanziali: i reati per i quali è mutato il regime di procedibilità</a:t>
            </a:r>
            <a:br>
              <a:rPr lang="it-IT" sz="2500" b="1" i="1" kern="1200" noProof="1">
                <a:solidFill>
                  <a:srgbClr val="FFFFFF"/>
                </a:solidFill>
                <a:effectLst/>
                <a:latin typeface="+mj-lt"/>
                <a:ea typeface="+mj-ea"/>
                <a:cs typeface="+mj-cs"/>
              </a:rPr>
            </a:br>
            <a:endParaRPr lang="it-IT" sz="2500" i="1" kern="1200" noProof="1">
              <a:solidFill>
                <a:srgbClr val="FFFFFF"/>
              </a:solidFill>
              <a:latin typeface="+mj-lt"/>
              <a:ea typeface="+mj-ea"/>
              <a:cs typeface="+mj-cs"/>
            </a:endParaRPr>
          </a:p>
        </p:txBody>
      </p:sp>
      <p:sp>
        <p:nvSpPr>
          <p:cNvPr id="4" name="Segnaposto testo 3">
            <a:extLst>
              <a:ext uri="{FF2B5EF4-FFF2-40B4-BE49-F238E27FC236}">
                <a16:creationId xmlns:a16="http://schemas.microsoft.com/office/drawing/2014/main" id="{6A6DFAA2-9475-406C-9D0B-2F797617433F}"/>
              </a:ext>
            </a:extLst>
          </p:cNvPr>
          <p:cNvSpPr>
            <a:spLocks noGrp="1"/>
          </p:cNvSpPr>
          <p:nvPr>
            <p:ph type="body" sz="half" idx="2"/>
          </p:nvPr>
        </p:nvSpPr>
        <p:spPr>
          <a:xfrm>
            <a:off x="459350" y="1704976"/>
            <a:ext cx="11418325" cy="4619624"/>
          </a:xfrm>
        </p:spPr>
        <p:txBody>
          <a:bodyPr vert="horz" lIns="91440" tIns="45720" rIns="91440" bIns="45720" rtlCol="0" anchor="ctr">
            <a:normAutofit/>
          </a:bodyPr>
          <a:lstStyle/>
          <a:p>
            <a:pPr algn="l"/>
            <a:r>
              <a:rPr lang="it-IT" sz="1800" b="1" u="sng" dirty="0"/>
              <a:t>Delitti contro la persona</a:t>
            </a:r>
            <a:r>
              <a:rPr lang="it-IT" sz="1800" u="sng" dirty="0"/>
              <a:t>: </a:t>
            </a:r>
          </a:p>
          <a:p>
            <a:pPr algn="just"/>
            <a:endParaRPr lang="it-IT" sz="1800" dirty="0"/>
          </a:p>
          <a:p>
            <a:pPr marL="285750" indent="-285750" algn="just">
              <a:buFont typeface="Wingdings" panose="05000000000000000000" pitchFamily="2" charset="2"/>
              <a:buChar char="Ø"/>
            </a:pPr>
            <a:r>
              <a:rPr lang="it-IT" sz="1800" b="1" dirty="0"/>
              <a:t>Sequestro di persona semplice ex art. 605 c.p.: </a:t>
            </a:r>
            <a:r>
              <a:rPr lang="it-IT" sz="1800" dirty="0"/>
              <a:t>limitatamente all’ipotesi prevista dal </a:t>
            </a:r>
            <a:r>
              <a:rPr lang="it-IT" sz="1800" b="1" dirty="0"/>
              <a:t>primo comma </a:t>
            </a:r>
            <a:r>
              <a:rPr lang="it-IT" sz="1800" dirty="0"/>
              <a:t>che, essendo punita con la reclusione pari nel minimo a sei mesi, è riferibile anche a fatti di ridotto disvalore.</a:t>
            </a:r>
          </a:p>
          <a:p>
            <a:pPr marL="285750" indent="-285750" algn="just">
              <a:buFont typeface="Wingdings" panose="05000000000000000000" pitchFamily="2" charset="2"/>
              <a:buChar char="Ø"/>
            </a:pPr>
            <a:endParaRPr lang="it-IT" sz="1800" dirty="0"/>
          </a:p>
          <a:p>
            <a:pPr marL="285750" indent="-285750" algn="just">
              <a:buFont typeface="Wingdings" panose="05000000000000000000" pitchFamily="2" charset="2"/>
              <a:buChar char="Ø"/>
            </a:pPr>
            <a:r>
              <a:rPr lang="it-IT" sz="1800" b="1" dirty="0"/>
              <a:t>Minaccia (art. 612 c.p.)</a:t>
            </a:r>
            <a:r>
              <a:rPr lang="it-IT" sz="1800" dirty="0"/>
              <a:t>: riformulando gli artt. 612 e 623-ter c.p. sono stati ridotti i casi di procedibilità d’ufficio oggi previsti per il delitto di minaccia. Diventa procedibile a querela la minaccia grave commessa da persona cui sia contestata la recidiva.</a:t>
            </a:r>
          </a:p>
          <a:p>
            <a:pPr marL="285750" indent="-285750" algn="just">
              <a:buFont typeface="Wingdings" panose="05000000000000000000" pitchFamily="2" charset="2"/>
              <a:buChar char="Ø"/>
            </a:pPr>
            <a:endParaRPr lang="it-IT" sz="1800" dirty="0"/>
          </a:p>
          <a:p>
            <a:pPr marL="285750" indent="-285750" algn="just">
              <a:buFont typeface="Wingdings" panose="05000000000000000000" pitchFamily="2" charset="2"/>
              <a:buChar char="Ø"/>
            </a:pPr>
            <a:r>
              <a:rPr lang="it-IT" sz="1800" b="1" dirty="0"/>
              <a:t>Violazione di domicilio (art. 614 c.p.)</a:t>
            </a:r>
            <a:r>
              <a:rPr lang="it-IT" sz="1800" dirty="0"/>
              <a:t>: diventa procedibile a querela l’ipotesi in cui il fatto sia commesso con violenza sulle cose (ad es., forzando una serratura).</a:t>
            </a:r>
            <a:endParaRPr lang="it-IT" sz="1800" dirty="0">
              <a:effectLst/>
            </a:endParaRPr>
          </a:p>
        </p:txBody>
      </p:sp>
    </p:spTree>
    <p:extLst>
      <p:ext uri="{BB962C8B-B14F-4D97-AF65-F5344CB8AC3E}">
        <p14:creationId xmlns:p14="http://schemas.microsoft.com/office/powerpoint/2010/main" val="226380876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1025</TotalTime>
  <Words>5307</Words>
  <Application>Microsoft Office PowerPoint</Application>
  <PresentationFormat>Widescreen</PresentationFormat>
  <Paragraphs>339</Paragraphs>
  <Slides>35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Arial</vt:lpstr>
      <vt:lpstr>Calibri</vt:lpstr>
      <vt:lpstr>Calibri Light</vt:lpstr>
      <vt:lpstr>Wingdings</vt:lpstr>
      <vt:lpstr>Tema di Office</vt:lpstr>
      <vt:lpstr>La Riforma Cartabia  </vt:lpstr>
      <vt:lpstr>Agenda</vt:lpstr>
      <vt:lpstr> L’estensione del regime di procedibilità a querela </vt:lpstr>
      <vt:lpstr> L’estensione del regime di procedibilità a querela Aspetti di carattere generale  </vt:lpstr>
      <vt:lpstr> L’estensione del regime di procedibilità a querela Aspetti di carattere generale  </vt:lpstr>
      <vt:lpstr> L’estensione del regime di procedibilità a querela Aspetti di carattere generale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sostanziali: i reati per i quali è mutato il regime di procedibilità </vt:lpstr>
      <vt:lpstr> L’estensione del regime di procedibilità a querela Profili processuali </vt:lpstr>
      <vt:lpstr> L’estensione del regime di procedibilità a querela Profili processuali </vt:lpstr>
      <vt:lpstr> L’estensione del regime di procedibilità a querela Profili processuali </vt:lpstr>
      <vt:lpstr> L’estensione del regime di procedibilità a querela Profili processuali </vt:lpstr>
      <vt:lpstr> L’estensione del regime di procedibilità a querela La disciplina transitoria ed i profili di diritto intertemporale</vt:lpstr>
      <vt:lpstr> L’estensione del regime di procedibilità a querela La disciplina transitoria ed i profili di diritto intertemporale</vt:lpstr>
      <vt:lpstr> L’estensione del regime di procedibilità a querela La disciplina transitoria ed i profili di diritto intertemporale</vt:lpstr>
      <vt:lpstr> L’estensione del regime di procedibilità a querela Gli effetti sulle misure cautelari in corso di esecuzione </vt:lpstr>
      <vt:lpstr> L’estensione del regime di procedibilità a querela Interferenze con la disciplina dell’arresto in flagranza </vt:lpstr>
      <vt:lpstr> L’estensione del regime di procedibilità a querela Criticità per reati che destano particolare allarme sociale </vt:lpstr>
      <vt:lpstr>  La nuova disciplina in materia di assenza  </vt:lpstr>
      <vt:lpstr>  La nuova disciplina in materia di assenza  Aspetti di carattere generale</vt:lpstr>
      <vt:lpstr>  La nuova disciplina in materia di assenza  Aspetti di carattere generale</vt:lpstr>
      <vt:lpstr>  La nuova disciplina in materia di assenza  L’assenza: presupposti, conseguenze </vt:lpstr>
      <vt:lpstr>  La nuova disciplina in materia di assenza  L’assenza: presupposti, conseguenze </vt:lpstr>
      <vt:lpstr>  La nuova disciplina in materia di assenza  L’assenza: presupposti, conseguenze </vt:lpstr>
      <vt:lpstr>  La nuova disciplina in materia di assenza  L’assenza: presupposti, conseguenze </vt:lpstr>
      <vt:lpstr>  La nuova disciplina in materia di assenza  La sentenza di non doversi procedere </vt:lpstr>
      <vt:lpstr>  La nuova disciplina in materia di assenza  La sentenza di non doversi procedere </vt:lpstr>
      <vt:lpstr>  La nuova disciplina in materia di assenza  La sentenza di non doversi procedere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D'Orsogna Martina</dc:creator>
  <cp:lastModifiedBy>Office01</cp:lastModifiedBy>
  <cp:revision>202</cp:revision>
  <dcterms:created xsi:type="dcterms:W3CDTF">2022-11-23T09:32:31Z</dcterms:created>
  <dcterms:modified xsi:type="dcterms:W3CDTF">2023-05-08T11:07:17Z</dcterms:modified>
</cp:coreProperties>
</file>