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7" r:id="rId10"/>
    <p:sldId id="262" r:id="rId11"/>
    <p:sldId id="263" r:id="rId12"/>
    <p:sldId id="264" r:id="rId13"/>
    <p:sldId id="265" r:id="rId14"/>
    <p:sldId id="270" r:id="rId15"/>
    <p:sldId id="272" r:id="rId16"/>
    <p:sldId id="273" r:id="rId17"/>
    <p:sldId id="266" r:id="rId18"/>
    <p:sldId id="296" r:id="rId19"/>
    <p:sldId id="274" r:id="rId20"/>
    <p:sldId id="303" r:id="rId21"/>
    <p:sldId id="297" r:id="rId22"/>
    <p:sldId id="299" r:id="rId23"/>
    <p:sldId id="300" r:id="rId24"/>
    <p:sldId id="298" r:id="rId25"/>
    <p:sldId id="301" r:id="rId26"/>
    <p:sldId id="302" r:id="rId27"/>
    <p:sldId id="271" r:id="rId28"/>
    <p:sldId id="275" r:id="rId29"/>
    <p:sldId id="277" r:id="rId30"/>
    <p:sldId id="282" r:id="rId31"/>
    <p:sldId id="283" r:id="rId32"/>
    <p:sldId id="284" r:id="rId33"/>
    <p:sldId id="286" r:id="rId34"/>
    <p:sldId id="287" r:id="rId35"/>
    <p:sldId id="288" r:id="rId36"/>
    <p:sldId id="289" r:id="rId37"/>
    <p:sldId id="308" r:id="rId38"/>
    <p:sldId id="309" r:id="rId39"/>
    <p:sldId id="310" r:id="rId40"/>
    <p:sldId id="311" r:id="rId41"/>
    <p:sldId id="290" r:id="rId42"/>
    <p:sldId id="281" r:id="rId43"/>
    <p:sldId id="291" r:id="rId44"/>
    <p:sldId id="304" r:id="rId45"/>
    <p:sldId id="292" r:id="rId46"/>
    <p:sldId id="305" r:id="rId47"/>
    <p:sldId id="306" r:id="rId48"/>
    <p:sldId id="307" r:id="rId49"/>
    <p:sldId id="295" r:id="rId5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89D6"/>
    <a:srgbClr val="0073B2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53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F6C66-E550-449F-B7EC-94F796C75FFC}" type="datetimeFigureOut">
              <a:rPr lang="it-IT" smtClean="0"/>
              <a:t>10/07/2023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D8731-C6CF-4671-B638-C27CE5032E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05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D801A-BAA1-410C-B433-9977547FB8F7}" type="datetimeFigureOut">
              <a:rPr lang="it-IT" smtClean="0"/>
              <a:t>10/07/2023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02BCF-B9E0-42C9-ABBE-F3454463F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8948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43705C-27FA-4C36-AB6C-42EEE428E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A482CBB-E5B4-494E-A89D-0DB468457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64B027-E7F4-4985-A28B-EA9EB39F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3856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707017-73D0-4CFB-B087-3F977DC38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23855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F7CD0E-705E-4421-B066-088A34C0E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15461"/>
            <a:ext cx="2743200" cy="365125"/>
          </a:xfrm>
          <a:prstGeom prst="rect">
            <a:avLst/>
          </a:prstGeom>
        </p:spPr>
        <p:txBody>
          <a:bodyPr/>
          <a:lstStyle/>
          <a:p>
            <a:fld id="{67931CE6-DA67-41BE-99AD-019823E3D7AE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706E271-483E-42A1-9AA0-FDAEF3AE8E4B}"/>
              </a:ext>
            </a:extLst>
          </p:cNvPr>
          <p:cNvSpPr/>
          <p:nvPr userDrawn="1"/>
        </p:nvSpPr>
        <p:spPr>
          <a:xfrm>
            <a:off x="1930419" y="8313"/>
            <a:ext cx="10269894" cy="429208"/>
          </a:xfrm>
          <a:prstGeom prst="rect">
            <a:avLst/>
          </a:prstGeom>
          <a:solidFill>
            <a:srgbClr val="0162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BF81354A-5264-471C-AFBE-D7D584430620}"/>
              </a:ext>
            </a:extLst>
          </p:cNvPr>
          <p:cNvSpPr/>
          <p:nvPr userDrawn="1"/>
        </p:nvSpPr>
        <p:spPr>
          <a:xfrm>
            <a:off x="0" y="494522"/>
            <a:ext cx="1240971" cy="93305"/>
          </a:xfrm>
          <a:prstGeom prst="rect">
            <a:avLst/>
          </a:prstGeom>
          <a:solidFill>
            <a:srgbClr val="288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397A144-C86B-4844-A348-2CEB0722F54C}"/>
              </a:ext>
            </a:extLst>
          </p:cNvPr>
          <p:cNvSpPr/>
          <p:nvPr userDrawn="1"/>
        </p:nvSpPr>
        <p:spPr>
          <a:xfrm>
            <a:off x="0" y="0"/>
            <a:ext cx="1856792" cy="429208"/>
          </a:xfrm>
          <a:prstGeom prst="rect">
            <a:avLst/>
          </a:prstGeom>
          <a:solidFill>
            <a:srgbClr val="02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0" name="Triangolo isoscele 9">
            <a:extLst>
              <a:ext uri="{FF2B5EF4-FFF2-40B4-BE49-F238E27FC236}">
                <a16:creationId xmlns:a16="http://schemas.microsoft.com/office/drawing/2014/main" id="{18FD90B4-9A6A-407F-9FF1-833E30CAC7E7}"/>
              </a:ext>
            </a:extLst>
          </p:cNvPr>
          <p:cNvSpPr/>
          <p:nvPr userDrawn="1"/>
        </p:nvSpPr>
        <p:spPr>
          <a:xfrm>
            <a:off x="1129005" y="-1012"/>
            <a:ext cx="1436914" cy="5971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1" name="Triangolo isoscele 10">
            <a:extLst>
              <a:ext uri="{FF2B5EF4-FFF2-40B4-BE49-F238E27FC236}">
                <a16:creationId xmlns:a16="http://schemas.microsoft.com/office/drawing/2014/main" id="{CF8B767B-A39A-490B-A8B2-13B7D6DAD937}"/>
              </a:ext>
            </a:extLst>
          </p:cNvPr>
          <p:cNvSpPr/>
          <p:nvPr userDrawn="1"/>
        </p:nvSpPr>
        <p:spPr>
          <a:xfrm>
            <a:off x="1371600" y="1"/>
            <a:ext cx="1080655" cy="442258"/>
          </a:xfrm>
          <a:prstGeom prst="triangle">
            <a:avLst/>
          </a:prstGeom>
          <a:solidFill>
            <a:srgbClr val="016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31510C3-1C52-4AF9-88F4-8A682838EE12}"/>
              </a:ext>
            </a:extLst>
          </p:cNvPr>
          <p:cNvSpPr/>
          <p:nvPr userDrawn="1"/>
        </p:nvSpPr>
        <p:spPr>
          <a:xfrm>
            <a:off x="690465" y="6522101"/>
            <a:ext cx="11501535" cy="45719"/>
          </a:xfrm>
          <a:prstGeom prst="rect">
            <a:avLst/>
          </a:prstGeom>
          <a:solidFill>
            <a:srgbClr val="288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3" name="Triangolo rettangolo 12">
            <a:extLst>
              <a:ext uri="{FF2B5EF4-FFF2-40B4-BE49-F238E27FC236}">
                <a16:creationId xmlns:a16="http://schemas.microsoft.com/office/drawing/2014/main" id="{4EC28BD1-8666-447E-882B-32A3D7E2F3CE}"/>
              </a:ext>
            </a:extLst>
          </p:cNvPr>
          <p:cNvSpPr/>
          <p:nvPr userDrawn="1"/>
        </p:nvSpPr>
        <p:spPr>
          <a:xfrm>
            <a:off x="121298" y="6139544"/>
            <a:ext cx="923731" cy="619255"/>
          </a:xfrm>
          <a:prstGeom prst="rtTriangle">
            <a:avLst/>
          </a:prstGeom>
          <a:solidFill>
            <a:srgbClr val="0162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345B48E0-CA65-4DF9-BF7F-5F98FE5192A3}"/>
              </a:ext>
            </a:extLst>
          </p:cNvPr>
          <p:cNvSpPr/>
          <p:nvPr userDrawn="1"/>
        </p:nvSpPr>
        <p:spPr>
          <a:xfrm>
            <a:off x="914401" y="6606074"/>
            <a:ext cx="11277600" cy="162056"/>
          </a:xfrm>
          <a:prstGeom prst="rect">
            <a:avLst/>
          </a:prstGeom>
          <a:solidFill>
            <a:srgbClr val="016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73D3D7E0-9E33-4C16-91A3-47C22346D42E}"/>
              </a:ext>
            </a:extLst>
          </p:cNvPr>
          <p:cNvCxnSpPr/>
          <p:nvPr userDrawn="1"/>
        </p:nvCxnSpPr>
        <p:spPr>
          <a:xfrm flipH="1" flipV="1">
            <a:off x="690467" y="6456784"/>
            <a:ext cx="438538" cy="33683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id="{8E0F6C23-456B-4B43-9A25-3E44643AE196}"/>
              </a:ext>
            </a:extLst>
          </p:cNvPr>
          <p:cNvSpPr/>
          <p:nvPr userDrawn="1"/>
        </p:nvSpPr>
        <p:spPr>
          <a:xfrm>
            <a:off x="0" y="6347019"/>
            <a:ext cx="690465" cy="501650"/>
          </a:xfrm>
          <a:prstGeom prst="rect">
            <a:avLst/>
          </a:prstGeom>
          <a:solidFill>
            <a:srgbClr val="02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148C24B8-1D8D-4305-8E6D-2A5D6A04E527}"/>
              </a:ext>
            </a:extLst>
          </p:cNvPr>
          <p:cNvSpPr/>
          <p:nvPr userDrawn="1"/>
        </p:nvSpPr>
        <p:spPr>
          <a:xfrm>
            <a:off x="597159" y="6793618"/>
            <a:ext cx="11594841" cy="45719"/>
          </a:xfrm>
          <a:prstGeom prst="rect">
            <a:avLst/>
          </a:prstGeom>
          <a:solidFill>
            <a:srgbClr val="02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</p:spTree>
    <p:extLst>
      <p:ext uri="{BB962C8B-B14F-4D97-AF65-F5344CB8AC3E}">
        <p14:creationId xmlns:p14="http://schemas.microsoft.com/office/powerpoint/2010/main" val="12113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AA3649-2BBD-474A-A1C9-2CA42C75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5B834AE-EC7B-4528-9844-30D7FD9CE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CB80D5-45BE-4F9E-8165-340A0B09E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4CB272-ACEE-4F98-91CF-358322722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290888-C18E-4902-B909-96F5A77B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31CE6-DA67-41BE-99AD-019823E3D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42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F069D70-8F2C-46B0-B37C-B38221DA0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548C30-A320-42A5-900A-C008E4F37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132310-DDAB-4748-9DB2-6B830CD634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42AD5F-E785-4A98-98DD-C1B67103F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460602-C324-4ECE-BBA7-19CB8C299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31CE6-DA67-41BE-99AD-019823E3D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18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1862C4-2712-40F5-9337-8DAC62348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177E8B-E89E-4840-8463-D0AB96C1F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246692"/>
            <a:ext cx="11232502" cy="365125"/>
          </a:xfrm>
        </p:spPr>
        <p:txBody>
          <a:bodyPr/>
          <a:lstStyle>
            <a:lvl1pPr algn="l">
              <a:defRPr/>
            </a:lvl1pPr>
          </a:lstStyle>
          <a:p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1965391-C7CD-45F0-8BB0-8BFE7F85E8C3}"/>
              </a:ext>
            </a:extLst>
          </p:cNvPr>
          <p:cNvSpPr/>
          <p:nvPr userDrawn="1"/>
        </p:nvSpPr>
        <p:spPr>
          <a:xfrm>
            <a:off x="1930419" y="8313"/>
            <a:ext cx="10269894" cy="429208"/>
          </a:xfrm>
          <a:prstGeom prst="rect">
            <a:avLst/>
          </a:prstGeom>
          <a:solidFill>
            <a:srgbClr val="0162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B5B4760-F26F-4A47-9877-1312B5EB3E12}"/>
              </a:ext>
            </a:extLst>
          </p:cNvPr>
          <p:cNvSpPr/>
          <p:nvPr userDrawn="1"/>
        </p:nvSpPr>
        <p:spPr>
          <a:xfrm>
            <a:off x="0" y="494522"/>
            <a:ext cx="1240971" cy="93305"/>
          </a:xfrm>
          <a:prstGeom prst="rect">
            <a:avLst/>
          </a:prstGeom>
          <a:solidFill>
            <a:srgbClr val="288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CF599DE-2A1C-49B2-B221-81E0E27655D6}"/>
              </a:ext>
            </a:extLst>
          </p:cNvPr>
          <p:cNvSpPr/>
          <p:nvPr userDrawn="1"/>
        </p:nvSpPr>
        <p:spPr>
          <a:xfrm>
            <a:off x="0" y="0"/>
            <a:ext cx="1856792" cy="429208"/>
          </a:xfrm>
          <a:prstGeom prst="rect">
            <a:avLst/>
          </a:prstGeom>
          <a:solidFill>
            <a:srgbClr val="02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0" name="Triangolo isoscele 9">
            <a:extLst>
              <a:ext uri="{FF2B5EF4-FFF2-40B4-BE49-F238E27FC236}">
                <a16:creationId xmlns:a16="http://schemas.microsoft.com/office/drawing/2014/main" id="{89225993-B2FD-4201-A678-F104D4E04A72}"/>
              </a:ext>
            </a:extLst>
          </p:cNvPr>
          <p:cNvSpPr/>
          <p:nvPr userDrawn="1"/>
        </p:nvSpPr>
        <p:spPr>
          <a:xfrm>
            <a:off x="1129005" y="-1012"/>
            <a:ext cx="1436914" cy="5971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1" name="Triangolo isoscele 10">
            <a:extLst>
              <a:ext uri="{FF2B5EF4-FFF2-40B4-BE49-F238E27FC236}">
                <a16:creationId xmlns:a16="http://schemas.microsoft.com/office/drawing/2014/main" id="{581A4277-3114-423F-B033-C4BF5D09F23F}"/>
              </a:ext>
            </a:extLst>
          </p:cNvPr>
          <p:cNvSpPr/>
          <p:nvPr userDrawn="1"/>
        </p:nvSpPr>
        <p:spPr>
          <a:xfrm>
            <a:off x="1371600" y="1"/>
            <a:ext cx="1080655" cy="442258"/>
          </a:xfrm>
          <a:prstGeom prst="triangle">
            <a:avLst/>
          </a:prstGeom>
          <a:solidFill>
            <a:srgbClr val="016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D55E0294-8B8B-4605-9F81-C88D3F75FB71}"/>
              </a:ext>
            </a:extLst>
          </p:cNvPr>
          <p:cNvSpPr/>
          <p:nvPr userDrawn="1"/>
        </p:nvSpPr>
        <p:spPr>
          <a:xfrm>
            <a:off x="690465" y="6522101"/>
            <a:ext cx="11501535" cy="45719"/>
          </a:xfrm>
          <a:prstGeom prst="rect">
            <a:avLst/>
          </a:prstGeom>
          <a:solidFill>
            <a:srgbClr val="288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5" name="Triangolo rettangolo 14">
            <a:extLst>
              <a:ext uri="{FF2B5EF4-FFF2-40B4-BE49-F238E27FC236}">
                <a16:creationId xmlns:a16="http://schemas.microsoft.com/office/drawing/2014/main" id="{BAF637C6-43CA-43B6-97BC-9322EE737137}"/>
              </a:ext>
            </a:extLst>
          </p:cNvPr>
          <p:cNvSpPr/>
          <p:nvPr userDrawn="1"/>
        </p:nvSpPr>
        <p:spPr>
          <a:xfrm>
            <a:off x="121298" y="6139544"/>
            <a:ext cx="923731" cy="619255"/>
          </a:xfrm>
          <a:prstGeom prst="rtTriangle">
            <a:avLst/>
          </a:prstGeom>
          <a:solidFill>
            <a:srgbClr val="0162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DC6617A1-76B2-4C2F-AE55-8DC07A27CAB9}"/>
              </a:ext>
            </a:extLst>
          </p:cNvPr>
          <p:cNvSpPr/>
          <p:nvPr userDrawn="1"/>
        </p:nvSpPr>
        <p:spPr>
          <a:xfrm>
            <a:off x="914401" y="6606074"/>
            <a:ext cx="11277600" cy="162056"/>
          </a:xfrm>
          <a:prstGeom prst="rect">
            <a:avLst/>
          </a:prstGeom>
          <a:solidFill>
            <a:srgbClr val="016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F507B553-80B9-4F1F-BC27-529812C85A9B}"/>
              </a:ext>
            </a:extLst>
          </p:cNvPr>
          <p:cNvCxnSpPr/>
          <p:nvPr userDrawn="1"/>
        </p:nvCxnSpPr>
        <p:spPr>
          <a:xfrm flipH="1" flipV="1">
            <a:off x="690467" y="6456784"/>
            <a:ext cx="438538" cy="33683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tangolo 17">
            <a:extLst>
              <a:ext uri="{FF2B5EF4-FFF2-40B4-BE49-F238E27FC236}">
                <a16:creationId xmlns:a16="http://schemas.microsoft.com/office/drawing/2014/main" id="{EAC700FA-C352-4D13-9CF0-1E77790DA279}"/>
              </a:ext>
            </a:extLst>
          </p:cNvPr>
          <p:cNvSpPr/>
          <p:nvPr userDrawn="1"/>
        </p:nvSpPr>
        <p:spPr>
          <a:xfrm>
            <a:off x="0" y="6347019"/>
            <a:ext cx="690465" cy="501650"/>
          </a:xfrm>
          <a:prstGeom prst="rect">
            <a:avLst/>
          </a:prstGeom>
          <a:solidFill>
            <a:srgbClr val="02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052C8A24-6075-4209-9FAD-B063DB5D1D6B}"/>
              </a:ext>
            </a:extLst>
          </p:cNvPr>
          <p:cNvSpPr/>
          <p:nvPr userDrawn="1"/>
        </p:nvSpPr>
        <p:spPr>
          <a:xfrm>
            <a:off x="597159" y="6793618"/>
            <a:ext cx="11594841" cy="45719"/>
          </a:xfrm>
          <a:prstGeom prst="rect">
            <a:avLst/>
          </a:prstGeom>
          <a:solidFill>
            <a:srgbClr val="02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0C6374A-F96A-49FE-8148-67CEA2818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7566" y="37203"/>
            <a:ext cx="10384434" cy="429208"/>
          </a:xfrm>
        </p:spPr>
        <p:txBody>
          <a:bodyPr>
            <a:normAutofit/>
          </a:bodyPr>
          <a:lstStyle>
            <a:lvl1pPr algn="r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B4BAB514-2085-4EFA-AA53-7DB9B7669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38" y="5248"/>
            <a:ext cx="1349048" cy="43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29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769D6B-0D75-44F1-B45C-BE26D1236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36D4D8-DE05-4F7C-9B4D-F36FA644A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83A5D0-1E6C-4F51-8D81-E7D007EF64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651E1D-C559-4ADE-B829-3DC8F2261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6B49EF-A423-444F-AEC5-4333B921D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31CE6-DA67-41BE-99AD-019823E3D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87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9E44CD-2878-4104-9305-7242D12B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F58F15-F14D-4140-8EBB-0469C1BA08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6333D0C-F6F9-4360-BC21-6276E77E6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ABFC4A-9EBE-426F-8871-D6EB188B0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AEFAC9-24A7-482E-93FA-BC8518E0B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FCF05D-B91E-4754-9484-0EF794B6C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31CE6-DA67-41BE-99AD-019823E3D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86A959-67BC-4009-9E5E-AEFCBE015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D42A7F-A617-4B95-85BF-9600E5CC4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C8EDA0-1265-4A5C-93B3-1270197CB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9CAFA83-5D86-4FD9-B2AB-10C5EF746E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7C4C57-7700-45A3-AD73-8BEE2398C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6FB7B35-99BD-4C43-9CFC-5CBAB959A3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42886B5-BF63-4655-BFFE-05F471328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C1C237A-D9D1-4671-9C4C-7F5272C9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31CE6-DA67-41BE-99AD-019823E3D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61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F7F404-3CAA-4321-BB0F-8D76AAD3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C024F16-3901-4D7E-AC66-06C7A17F1A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D6DA5B-A8B5-4C7A-A5FD-20C5FBA49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DA26441-3681-415E-982A-C51614E41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31CE6-DA67-41BE-99AD-019823E3D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95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590BA56-9B16-46B1-98C0-0B07EA6484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6D199E2-FD8F-444C-94F9-DD9D270D6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8C7A490-4EB2-4946-A9E0-DE3E3FF5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31CE6-DA67-41BE-99AD-019823E3D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81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854E4D-B749-48A0-AD25-502DA5E8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CFE265-8989-401D-919A-80A153367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F954239-F081-43D9-AC35-328E4F63A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A1FDC2-A963-4A5B-864A-9A746CEA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09B2D8-7546-46F4-97EA-86F09891D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9DF78C-160B-408F-80A4-69874F89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31CE6-DA67-41BE-99AD-019823E3D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68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B26E4F-955A-49B3-ABE7-85176ADF5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E7A1930-B275-4286-834D-DAA0CAC3C5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3560164-3989-4361-979E-6367DC8AF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D4294A3-9CDC-451C-8B21-783BA77CB8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C1B2A8-9B7E-45D8-AA8D-6B487FAD5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B54B98-557B-40A9-B1A4-33E7FC81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31CE6-DA67-41BE-99AD-019823E3D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52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A6F78C2-EDBD-4898-8323-FAAE38A2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48D3F0-59B0-484C-938F-E7FFC4B54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BDC94B-B1EF-45FC-82DD-D73C1A0C2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20685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82A65A-1A31-4DFD-BE15-7162946C65BE}"/>
              </a:ext>
            </a:extLst>
          </p:cNvPr>
          <p:cNvSpPr/>
          <p:nvPr userDrawn="1"/>
        </p:nvSpPr>
        <p:spPr>
          <a:xfrm>
            <a:off x="1930419" y="8313"/>
            <a:ext cx="10269894" cy="429208"/>
          </a:xfrm>
          <a:prstGeom prst="rect">
            <a:avLst/>
          </a:prstGeom>
          <a:solidFill>
            <a:srgbClr val="0162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24D3D81-0B9D-4C59-BD45-3CD388C2FC03}"/>
              </a:ext>
            </a:extLst>
          </p:cNvPr>
          <p:cNvSpPr/>
          <p:nvPr userDrawn="1"/>
        </p:nvSpPr>
        <p:spPr>
          <a:xfrm>
            <a:off x="0" y="494522"/>
            <a:ext cx="1240971" cy="93305"/>
          </a:xfrm>
          <a:prstGeom prst="rect">
            <a:avLst/>
          </a:prstGeom>
          <a:solidFill>
            <a:srgbClr val="288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A0FA875C-9DD2-4D98-BEF3-CC4F4761FFC4}"/>
              </a:ext>
            </a:extLst>
          </p:cNvPr>
          <p:cNvSpPr/>
          <p:nvPr userDrawn="1"/>
        </p:nvSpPr>
        <p:spPr>
          <a:xfrm>
            <a:off x="0" y="0"/>
            <a:ext cx="1856792" cy="429208"/>
          </a:xfrm>
          <a:prstGeom prst="rect">
            <a:avLst/>
          </a:prstGeom>
          <a:solidFill>
            <a:srgbClr val="02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0" name="Triangolo isoscele 9">
            <a:extLst>
              <a:ext uri="{FF2B5EF4-FFF2-40B4-BE49-F238E27FC236}">
                <a16:creationId xmlns:a16="http://schemas.microsoft.com/office/drawing/2014/main" id="{B642BAB0-75EC-4D8A-84A3-2B54C364E057}"/>
              </a:ext>
            </a:extLst>
          </p:cNvPr>
          <p:cNvSpPr/>
          <p:nvPr userDrawn="1"/>
        </p:nvSpPr>
        <p:spPr>
          <a:xfrm>
            <a:off x="1129005" y="-1012"/>
            <a:ext cx="1436914" cy="5971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1" name="Triangolo isoscele 10">
            <a:extLst>
              <a:ext uri="{FF2B5EF4-FFF2-40B4-BE49-F238E27FC236}">
                <a16:creationId xmlns:a16="http://schemas.microsoft.com/office/drawing/2014/main" id="{2DB15585-BC82-4A77-8722-2FB4A071E398}"/>
              </a:ext>
            </a:extLst>
          </p:cNvPr>
          <p:cNvSpPr/>
          <p:nvPr userDrawn="1"/>
        </p:nvSpPr>
        <p:spPr>
          <a:xfrm>
            <a:off x="1371600" y="1"/>
            <a:ext cx="1080655" cy="442258"/>
          </a:xfrm>
          <a:prstGeom prst="triangle">
            <a:avLst/>
          </a:prstGeom>
          <a:solidFill>
            <a:srgbClr val="016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E8D029E-6CD0-440B-BF3F-FC96BDA0FB99}"/>
              </a:ext>
            </a:extLst>
          </p:cNvPr>
          <p:cNvSpPr/>
          <p:nvPr userDrawn="1"/>
        </p:nvSpPr>
        <p:spPr>
          <a:xfrm>
            <a:off x="690465" y="6522101"/>
            <a:ext cx="11501535" cy="45719"/>
          </a:xfrm>
          <a:prstGeom prst="rect">
            <a:avLst/>
          </a:prstGeom>
          <a:solidFill>
            <a:srgbClr val="288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5" name="Triangolo rettangolo 14">
            <a:extLst>
              <a:ext uri="{FF2B5EF4-FFF2-40B4-BE49-F238E27FC236}">
                <a16:creationId xmlns:a16="http://schemas.microsoft.com/office/drawing/2014/main" id="{5ED0D52B-969D-40B0-93B7-A57B3BBA1284}"/>
              </a:ext>
            </a:extLst>
          </p:cNvPr>
          <p:cNvSpPr/>
          <p:nvPr userDrawn="1"/>
        </p:nvSpPr>
        <p:spPr>
          <a:xfrm>
            <a:off x="121298" y="6139544"/>
            <a:ext cx="923731" cy="619255"/>
          </a:xfrm>
          <a:prstGeom prst="rtTriangle">
            <a:avLst/>
          </a:prstGeom>
          <a:solidFill>
            <a:srgbClr val="0162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6B4F472D-A9E4-4763-BD8E-1BF3BE7F61B3}"/>
              </a:ext>
            </a:extLst>
          </p:cNvPr>
          <p:cNvSpPr/>
          <p:nvPr userDrawn="1"/>
        </p:nvSpPr>
        <p:spPr>
          <a:xfrm>
            <a:off x="914401" y="6606074"/>
            <a:ext cx="11277600" cy="162056"/>
          </a:xfrm>
          <a:prstGeom prst="rect">
            <a:avLst/>
          </a:prstGeom>
          <a:solidFill>
            <a:srgbClr val="016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3223351F-FEB7-4455-AA19-64DDBBEBCAE4}"/>
              </a:ext>
            </a:extLst>
          </p:cNvPr>
          <p:cNvCxnSpPr/>
          <p:nvPr userDrawn="1"/>
        </p:nvCxnSpPr>
        <p:spPr>
          <a:xfrm flipH="1" flipV="1">
            <a:off x="690467" y="6456784"/>
            <a:ext cx="438538" cy="33683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tangolo 17">
            <a:extLst>
              <a:ext uri="{FF2B5EF4-FFF2-40B4-BE49-F238E27FC236}">
                <a16:creationId xmlns:a16="http://schemas.microsoft.com/office/drawing/2014/main" id="{6CDF8A84-D17E-48B0-89A3-F9D8CFA340BD}"/>
              </a:ext>
            </a:extLst>
          </p:cNvPr>
          <p:cNvSpPr/>
          <p:nvPr userDrawn="1"/>
        </p:nvSpPr>
        <p:spPr>
          <a:xfrm>
            <a:off x="0" y="6347019"/>
            <a:ext cx="690465" cy="501650"/>
          </a:xfrm>
          <a:prstGeom prst="rect">
            <a:avLst/>
          </a:prstGeom>
          <a:solidFill>
            <a:srgbClr val="02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E05223E-9B68-4709-AF0D-05D6E4BC9D3B}"/>
              </a:ext>
            </a:extLst>
          </p:cNvPr>
          <p:cNvSpPr/>
          <p:nvPr userDrawn="1"/>
        </p:nvSpPr>
        <p:spPr>
          <a:xfrm>
            <a:off x="597159" y="6793618"/>
            <a:ext cx="11594841" cy="45719"/>
          </a:xfrm>
          <a:prstGeom prst="rect">
            <a:avLst/>
          </a:prstGeom>
          <a:solidFill>
            <a:srgbClr val="02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0"/>
          </a:p>
        </p:txBody>
      </p:sp>
    </p:spTree>
    <p:extLst>
      <p:ext uri="{BB962C8B-B14F-4D97-AF65-F5344CB8AC3E}">
        <p14:creationId xmlns:p14="http://schemas.microsoft.com/office/powerpoint/2010/main" val="727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>
            <a:extLst>
              <a:ext uri="{FF2B5EF4-FFF2-40B4-BE49-F238E27FC236}">
                <a16:creationId xmlns:a16="http://schemas.microsoft.com/office/drawing/2014/main" id="{A4FBCDD0-4B29-4C38-B053-8449E0AB96F5}"/>
              </a:ext>
            </a:extLst>
          </p:cNvPr>
          <p:cNvGrpSpPr/>
          <p:nvPr/>
        </p:nvGrpSpPr>
        <p:grpSpPr>
          <a:xfrm>
            <a:off x="4118998" y="3496527"/>
            <a:ext cx="3707932" cy="92279"/>
            <a:chOff x="2718036" y="3775046"/>
            <a:chExt cx="3707932" cy="92279"/>
          </a:xfrm>
        </p:grpSpPr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17F6F751-C94C-47E9-AEA8-2B72252AF42C}"/>
                </a:ext>
              </a:extLst>
            </p:cNvPr>
            <p:cNvSpPr/>
            <p:nvPr/>
          </p:nvSpPr>
          <p:spPr>
            <a:xfrm>
              <a:off x="2860647" y="3775046"/>
              <a:ext cx="3565321" cy="92279"/>
            </a:xfrm>
            <a:prstGeom prst="rect">
              <a:avLst/>
            </a:prstGeom>
            <a:solidFill>
              <a:srgbClr val="2889D6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871531C8-D9E2-465C-924F-0C2B5E299DCE}"/>
                </a:ext>
              </a:extLst>
            </p:cNvPr>
            <p:cNvSpPr/>
            <p:nvPr/>
          </p:nvSpPr>
          <p:spPr>
            <a:xfrm>
              <a:off x="2718036" y="3775046"/>
              <a:ext cx="92278" cy="92279"/>
            </a:xfrm>
            <a:prstGeom prst="rect">
              <a:avLst/>
            </a:prstGeom>
            <a:solidFill>
              <a:srgbClr val="022E5F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Titolo 1">
            <a:extLst>
              <a:ext uri="{FF2B5EF4-FFF2-40B4-BE49-F238E27FC236}">
                <a16:creationId xmlns:a16="http://schemas.microsoft.com/office/drawing/2014/main" id="{1F9C2AC2-9EBE-4E53-B569-EBF05A7D0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0561" y="2871962"/>
            <a:ext cx="8816454" cy="557038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Segoe UI Light" panose="020B0502040204020203" pitchFamily="34" charset="0"/>
              </a:rPr>
              <a:t>CORSO DI AGGIORNAMENTO PER GLI ORDINI FORENSI</a:t>
            </a:r>
            <a:endParaRPr lang="it-IT" sz="32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FFC169E7-E496-413A-BB1C-4A9909D76912}"/>
              </a:ext>
            </a:extLst>
          </p:cNvPr>
          <p:cNvSpPr txBox="1">
            <a:spLocks/>
          </p:cNvSpPr>
          <p:nvPr/>
        </p:nvSpPr>
        <p:spPr>
          <a:xfrm>
            <a:off x="3671248" y="3542666"/>
            <a:ext cx="4694829" cy="8928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b="1" dirty="0" smtClean="0">
                <a:solidFill>
                  <a:srgbClr val="2889D6"/>
                </a:solidFill>
                <a:latin typeface="+mn-lt"/>
                <a:ea typeface="Verdana" panose="020B0604030504040204" pitchFamily="34" charset="0"/>
              </a:rPr>
              <a:t>- Sanzioni e recupero crediti –</a:t>
            </a:r>
          </a:p>
          <a:p>
            <a:r>
              <a:rPr lang="it-IT" sz="2000" b="1" dirty="0" smtClean="0">
                <a:solidFill>
                  <a:srgbClr val="2889D6"/>
                </a:solidFill>
                <a:latin typeface="+mn-lt"/>
                <a:ea typeface="Verdana" panose="020B0604030504040204" pitchFamily="34" charset="0"/>
              </a:rPr>
              <a:t> </a:t>
            </a:r>
            <a:endParaRPr lang="it-IT" sz="2000" b="1" dirty="0">
              <a:solidFill>
                <a:srgbClr val="2889D6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-343241" y="6030795"/>
            <a:ext cx="2715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Luglio 2023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06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72027EA5-1218-49D9-89F0-D77151EC2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6" y="1869742"/>
            <a:ext cx="10515600" cy="450376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Rilevazione dell’irregolarità;</a:t>
            </a:r>
          </a:p>
          <a:p>
            <a:pPr>
              <a:lnSpc>
                <a:spcPct val="150000"/>
              </a:lnSpc>
            </a:pP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invio di specifica informativa per:</a:t>
            </a:r>
          </a:p>
          <a:p>
            <a:pPr marL="531813">
              <a:lnSpc>
                <a:spcPct val="150000"/>
              </a:lnSpc>
            </a:pPr>
            <a:r>
              <a:rPr lang="it-IT" sz="2400" u="sng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Sanzione pecuniaria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 ai sensi dell’art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74 del Regolamento Unico della Previdenza 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Forense;</a:t>
            </a:r>
          </a:p>
          <a:p>
            <a:pPr marL="531813">
              <a:lnSpc>
                <a:spcPct val="150000"/>
              </a:lnSpc>
            </a:pPr>
            <a:r>
              <a:rPr lang="it-IT" sz="2400" u="sng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Sanzione disciplinare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 l’interessato viene informato che, trascorsi 60 giorni dal ricevimento senza che provveda all’invio del mod. 5 mancante, la Cassa procederà alla segnalazione ai fini disciplinari, all’Ordine Forense di appartenenza (art. 9 del Regolamento Unico della Previdenza Forense – già art. 9 della legge 141/1992)</a:t>
            </a:r>
          </a:p>
          <a:p>
            <a:pPr marL="0" indent="0">
              <a:buNone/>
            </a:pPr>
            <a:endParaRPr lang="it-IT" sz="2400" b="1" dirty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Sanzioni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per omesso invio del mod. 5 – aspetti disciplinari </a:t>
            </a:r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-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avvio</a:t>
            </a:r>
            <a:endParaRPr lang="it-IT" sz="2800" b="1" dirty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84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72027EA5-1218-49D9-89F0-D77151EC2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6" y="2265527"/>
            <a:ext cx="10515600" cy="355909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Trascorsi inutilmente i 60 giorni previsti («perdurante omissione»), la Cassa 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segnala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il nominativo del professionista 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all’Ordine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 appartenenza, ai fini della sospensione dall’esercizio della professione a tempo 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indeterminato.</a:t>
            </a:r>
            <a:endParaRPr lang="it-IT" sz="2400" b="1" dirty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Sanzioni disciplinari – trasmissione dei nominativi agli Ordini</a:t>
            </a:r>
            <a:endParaRPr lang="it-IT" sz="2800" b="1" dirty="0">
              <a:solidFill>
                <a:srgbClr val="2889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92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72027EA5-1218-49D9-89F0-D77151EC2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6" y="2388357"/>
            <a:ext cx="10515600" cy="28660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Alla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ricezione del mod. 5 mancante, la Cassa comunica all’Ordine l’avvenuta regolarizzazione dichiarativa al fine di revocare la sospensione.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Sanzioni disciplinari – revoca della sospensione</a:t>
            </a:r>
          </a:p>
        </p:txBody>
      </p:sp>
    </p:spTree>
    <p:extLst>
      <p:ext uri="{BB962C8B-B14F-4D97-AF65-F5344CB8AC3E}">
        <p14:creationId xmlns:p14="http://schemas.microsoft.com/office/powerpoint/2010/main" val="39269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</a:rPr>
              <a:t>SANZIONI CONTRIBUTIVE </a:t>
            </a:r>
          </a:p>
          <a:p>
            <a:pPr algn="ctr"/>
            <a:r>
              <a:rPr lang="it-IT" sz="2800" b="1" dirty="0" smtClean="0">
                <a:solidFill>
                  <a:srgbClr val="2889D6"/>
                </a:solidFill>
              </a:rPr>
              <a:t>-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Irregolarità soggette a sanzioni -</a:t>
            </a:r>
            <a:r>
              <a:rPr lang="it-IT" sz="2800" b="1" dirty="0" smtClean="0">
                <a:solidFill>
                  <a:srgbClr val="2889D6"/>
                </a:solidFill>
              </a:rPr>
              <a:t> </a:t>
            </a:r>
            <a:endParaRPr lang="it-IT" sz="2800" b="1" dirty="0">
              <a:solidFill>
                <a:srgbClr val="2889D6"/>
              </a:solidFill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3835020" y="2664750"/>
            <a:ext cx="4735773" cy="1180827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  <a:ea typeface="Verdana" panose="020B0604030504040204" pitchFamily="34" charset="0"/>
              </a:rPr>
              <a:t>Ritardato/omesso pagamento dei contributi in </a:t>
            </a:r>
            <a:r>
              <a:rPr lang="it-IT" sz="2400" b="1" dirty="0">
                <a:solidFill>
                  <a:schemeClr val="tx1">
                    <a:lumMod val="85000"/>
                    <a:lumOff val="15000"/>
                  </a:schemeClr>
                </a:solidFill>
                <a:ea typeface="Verdana" panose="020B0604030504040204" pitchFamily="34" charset="0"/>
              </a:rPr>
              <a:t>autoliquidazione</a:t>
            </a:r>
          </a:p>
          <a:p>
            <a:pPr algn="ctr"/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  <a:ea typeface="Verdana" panose="020B0604030504040204" pitchFamily="34" charset="0"/>
              </a:rPr>
              <a:t>(mod. 5)</a:t>
            </a:r>
            <a:endParaRPr lang="it-IT" sz="2400" b="1" dirty="0">
              <a:solidFill>
                <a:schemeClr val="tx1">
                  <a:lumMod val="85000"/>
                  <a:lumOff val="15000"/>
                </a:schemeClr>
              </a:solidFill>
              <a:ea typeface="Verdana" panose="020B0604030504040204" pitchFamily="34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3835020" y="3845578"/>
            <a:ext cx="4735773" cy="1306978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Verdana" panose="020B0604030504040204" pitchFamily="34" charset="0"/>
              </a:rPr>
              <a:t>Ritardato/omesso</a:t>
            </a:r>
            <a:r>
              <a:rPr lang="it-IT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Verdana" panose="020B0604030504040204" pitchFamily="34" charset="0"/>
              </a:rPr>
              <a:t> </a:t>
            </a:r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  <a:ea typeface="Verdana" panose="020B0604030504040204" pitchFamily="34" charset="0"/>
              </a:rPr>
              <a:t>pagamento dei contributi </a:t>
            </a:r>
            <a:r>
              <a:rPr lang="it-I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Verdana" panose="020B0604030504040204" pitchFamily="34" charset="0"/>
              </a:rPr>
              <a:t>minimi </a:t>
            </a:r>
            <a:endParaRPr lang="it-IT" sz="2400" dirty="0" smtClean="0">
              <a:solidFill>
                <a:schemeClr val="tx1">
                  <a:lumMod val="85000"/>
                  <a:lumOff val="15000"/>
                </a:schemeClr>
              </a:solidFill>
              <a:ea typeface="Verdana" panose="020B0604030504040204" pitchFamily="34" charset="0"/>
            </a:endParaRPr>
          </a:p>
          <a:p>
            <a:pPr algn="ctr"/>
            <a:r>
              <a:rPr lang="it-IT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Verdana" panose="020B0604030504040204" pitchFamily="34" charset="0"/>
              </a:rPr>
              <a:t>(a partire dall’anno 2016)</a:t>
            </a:r>
            <a:endParaRPr lang="it-IT" sz="2400" dirty="0">
              <a:solidFill>
                <a:schemeClr val="tx1">
                  <a:lumMod val="85000"/>
                  <a:lumOff val="15000"/>
                </a:schemeClr>
              </a:solidFill>
              <a:ea typeface="Verdana" panose="020B0604030504040204" pitchFamily="34" charset="0"/>
            </a:endParaRPr>
          </a:p>
          <a:p>
            <a:pPr algn="ctr"/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99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</a:rPr>
              <a:t>SANZIONI CONTRIBUTIVE</a:t>
            </a:r>
          </a:p>
          <a:p>
            <a:pPr algn="ctr"/>
            <a:r>
              <a:rPr lang="it-IT" sz="2800" b="1" dirty="0" smtClean="0">
                <a:solidFill>
                  <a:srgbClr val="2889D6"/>
                </a:solidFill>
              </a:rPr>
              <a:t>-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Determinazione delle sanzioni-</a:t>
            </a:r>
            <a:r>
              <a:rPr lang="it-IT" sz="2800" b="1" dirty="0" smtClean="0">
                <a:solidFill>
                  <a:srgbClr val="2889D6"/>
                </a:solidFill>
              </a:rPr>
              <a:t> </a:t>
            </a:r>
            <a:endParaRPr lang="it-IT" sz="2800" b="1" dirty="0">
              <a:solidFill>
                <a:srgbClr val="2889D6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756286" y="2488434"/>
            <a:ext cx="3917393" cy="64084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Ritardato pagamento dei contributi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751070" y="3134311"/>
            <a:ext cx="3922609" cy="170180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sym typeface="Symbol" panose="05050102010706020507" pitchFamily="18" charset="2"/>
              </a:rPr>
              <a:t>Sanzione </a:t>
            </a: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sym typeface="Symbol" panose="05050102010706020507" pitchFamily="18" charset="2"/>
              </a:rPr>
              <a:t>crescente in ragione del periodo di ritardo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  <a:sym typeface="Symbol" panose="05050102010706020507" pitchFamily="18" charset="2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678931" y="2480270"/>
            <a:ext cx="3632685" cy="645877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Omesso pagamento dei contributi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688207" y="3137439"/>
            <a:ext cx="3570473" cy="169867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sym typeface="Symbol" panose="05050102010706020507" pitchFamily="18" charset="2"/>
              </a:rPr>
              <a:t>Sanzione differenziata per: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  <a:sym typeface="Symbol" panose="05050102010706020507" pitchFamily="18" charset="2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sym typeface="Symbol" panose="05050102010706020507" pitchFamily="18" charset="2"/>
              </a:rPr>
              <a:t>Omissioni </a:t>
            </a: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sym typeface="Symbol" panose="05050102010706020507" pitchFamily="18" charset="2"/>
              </a:rPr>
              <a:t>totali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sym typeface="Symbol" panose="05050102010706020507" pitchFamily="18" charset="2"/>
              </a:rPr>
              <a:t>Omissioni </a:t>
            </a: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sym typeface="Symbol" panose="05050102010706020507" pitchFamily="18" charset="2"/>
              </a:rPr>
              <a:t>parziali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8419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</a:rPr>
              <a:t>SANZIONI CONTRIBUTIVE</a:t>
            </a:r>
          </a:p>
          <a:p>
            <a:pPr algn="ctr"/>
            <a:r>
              <a:rPr lang="it-IT" sz="2800" b="1" dirty="0" smtClean="0">
                <a:solidFill>
                  <a:srgbClr val="2889D6"/>
                </a:solidFill>
              </a:rPr>
              <a:t>- </a:t>
            </a:r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Determinazione delle sanzioni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per </a:t>
            </a:r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ritardato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versamento -</a:t>
            </a:r>
            <a:r>
              <a:rPr lang="it-IT" sz="2800" b="1" dirty="0" smtClean="0">
                <a:solidFill>
                  <a:srgbClr val="2889D6"/>
                </a:solidFill>
              </a:rPr>
              <a:t> </a:t>
            </a:r>
            <a:endParaRPr lang="it-IT" sz="2800" b="1" dirty="0">
              <a:solidFill>
                <a:srgbClr val="2889D6"/>
              </a:solidFill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422047" y="2105479"/>
            <a:ext cx="3577969" cy="64084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Ritardato pagamento dei contributi</a:t>
            </a:r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413703" y="2739281"/>
            <a:ext cx="3572666" cy="64105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Entro 8 giorni dalla scadenza	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010213" y="2105479"/>
            <a:ext cx="4070885" cy="634179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Aliquota sanzione</a:t>
            </a: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008360" y="2750637"/>
            <a:ext cx="4072721" cy="62986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essuna sanzione – solo interessi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413703" y="3381648"/>
            <a:ext cx="3572666" cy="63232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 9 a 30 giorni di ritardo	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009923" y="3382794"/>
            <a:ext cx="4071158" cy="62986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4% (*) + interessi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413703" y="4005017"/>
            <a:ext cx="3572666" cy="63232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 31 a 150 giorni di ritardo	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003759" y="4006163"/>
            <a:ext cx="4081064" cy="62986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% (*) + interessi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417445" y="4636194"/>
            <a:ext cx="3572666" cy="63232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Oltre 150 giorni di ritardo	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000017" y="4634882"/>
            <a:ext cx="4088548" cy="63232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10% (*) + interessi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427351" y="5267206"/>
            <a:ext cx="7643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(*)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E’ prevista una sanzione minima di € 30,00</a:t>
            </a:r>
          </a:p>
        </p:txBody>
      </p:sp>
    </p:spTree>
    <p:extLst>
      <p:ext uri="{BB962C8B-B14F-4D97-AF65-F5344CB8AC3E}">
        <p14:creationId xmlns:p14="http://schemas.microsoft.com/office/powerpoint/2010/main" val="364086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</a:rPr>
              <a:t>SANZIONI CONTRIBUTIVE</a:t>
            </a:r>
          </a:p>
          <a:p>
            <a:pPr algn="ctr"/>
            <a:r>
              <a:rPr lang="it-IT" sz="2800" b="1" dirty="0" smtClean="0">
                <a:solidFill>
                  <a:srgbClr val="2889D6"/>
                </a:solidFill>
              </a:rPr>
              <a:t>- </a:t>
            </a:r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Determinazione delle sanzioni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per omesso versamento -</a:t>
            </a:r>
            <a:r>
              <a:rPr lang="it-IT" sz="2800" b="1" dirty="0" smtClean="0">
                <a:solidFill>
                  <a:srgbClr val="2889D6"/>
                </a:solidFill>
              </a:rPr>
              <a:t> </a:t>
            </a:r>
            <a:endParaRPr lang="it-IT" sz="2800" b="1" dirty="0">
              <a:solidFill>
                <a:srgbClr val="2889D6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400055" y="5349094"/>
            <a:ext cx="7643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(*)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E’ prevista una sanzione minima di € 30,00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376491" y="2045407"/>
            <a:ext cx="3583176" cy="64084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Tipo di irregolarità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376490" y="2679587"/>
            <a:ext cx="3582863" cy="63232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Omissione totale		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5959353" y="2047754"/>
            <a:ext cx="4070885" cy="63183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Aliquota sanzione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5959063" y="2690565"/>
            <a:ext cx="4071158" cy="62986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24% (*) + interessi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376490" y="3321575"/>
            <a:ext cx="3582863" cy="1997108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Omissione parziale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pagamento di almeno il </a:t>
            </a: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20%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delle somme dovute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(</a:t>
            </a:r>
            <a:r>
              <a:rPr lang="it-IT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distinti per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contributi minimi e autoliquidazione) 	</a:t>
            </a: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5959063" y="3322721"/>
            <a:ext cx="4071158" cy="199596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12% (*) + interessi</a:t>
            </a:r>
          </a:p>
        </p:txBody>
      </p:sp>
    </p:spTree>
    <p:extLst>
      <p:ext uri="{BB962C8B-B14F-4D97-AF65-F5344CB8AC3E}">
        <p14:creationId xmlns:p14="http://schemas.microsoft.com/office/powerpoint/2010/main" val="69788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627225"/>
              </p:ext>
            </p:extLst>
          </p:nvPr>
        </p:nvGraphicFramePr>
        <p:xfrm>
          <a:off x="2338388" y="2269707"/>
          <a:ext cx="7734300" cy="2800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4100">
                  <a:extLst>
                    <a:ext uri="{9D8B030D-6E8A-4147-A177-3AD203B41FA5}">
                      <a16:colId xmlns:a16="http://schemas.microsoft.com/office/drawing/2014/main" val="2229809534"/>
                    </a:ext>
                  </a:extLst>
                </a:gridCol>
                <a:gridCol w="2870200">
                  <a:extLst>
                    <a:ext uri="{9D8B030D-6E8A-4147-A177-3AD203B41FA5}">
                      <a16:colId xmlns:a16="http://schemas.microsoft.com/office/drawing/2014/main" val="1854031758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Irregolarità contributiva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Percentuale sanzione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714019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 dirty="0">
                          <a:effectLst/>
                        </a:rPr>
                        <a:t>Omissione totale 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24%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88311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Omissione parziale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12% (*)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934363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Ritardato versamento entro 8 gg.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solo interessi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768723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Ritardato versamento da 9 a 30 gg.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4%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8495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Ritardato versamento da 31 a 150 gg.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6%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008439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Ritardato versamento oltre 150 gg.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10%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7829322"/>
                  </a:ext>
                </a:extLst>
              </a:tr>
            </a:tbl>
          </a:graphicData>
        </a:graphic>
      </p:graphicFrame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13900" y="996287"/>
            <a:ext cx="11682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</a:rPr>
              <a:t>SANZIONI </a:t>
            </a:r>
            <a:r>
              <a:rPr lang="it-IT" sz="2800" b="1" dirty="0" smtClean="0">
                <a:solidFill>
                  <a:srgbClr val="2889D6"/>
                </a:solidFill>
              </a:rPr>
              <a:t>CONTRIBUTIVE</a:t>
            </a:r>
          </a:p>
          <a:p>
            <a:pPr algn="ctr"/>
            <a:r>
              <a:rPr lang="it-IT" altLang="it-IT" sz="2400" dirty="0">
                <a:solidFill>
                  <a:srgbClr val="2889D6"/>
                </a:solidFill>
              </a:rPr>
              <a:t>Quadro sintetico delle aliquote da applicare per la determinazione delle sanzioni contributive </a:t>
            </a:r>
          </a:p>
          <a:p>
            <a:pPr algn="ctr"/>
            <a:r>
              <a:rPr lang="it-IT" altLang="it-IT" sz="2000" dirty="0">
                <a:solidFill>
                  <a:srgbClr val="2889D6"/>
                </a:solidFill>
              </a:rPr>
              <a:t>(dall’anno 2010 - mod. 5/2011 e dai contributi minimi 2016</a:t>
            </a:r>
            <a:r>
              <a:rPr lang="it-IT" altLang="it-IT" sz="2000" dirty="0" smtClean="0">
                <a:solidFill>
                  <a:srgbClr val="2889D6"/>
                </a:solidFill>
              </a:rPr>
              <a:t>)</a:t>
            </a:r>
            <a:endParaRPr lang="it-IT" sz="2800" b="1" dirty="0">
              <a:solidFill>
                <a:srgbClr val="2889D6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23333" y="5172498"/>
            <a:ext cx="10836322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it-IT" altLang="it-IT" b="1" dirty="0">
                <a:solidFill>
                  <a:srgbClr val="2889D6"/>
                </a:solidFill>
              </a:rPr>
              <a:t>Sanzione minima € 30,00    </a:t>
            </a:r>
          </a:p>
          <a:p>
            <a:pPr algn="just">
              <a:spcBef>
                <a:spcPct val="20000"/>
              </a:spcBef>
              <a:buClr>
                <a:schemeClr val="accent2"/>
              </a:buClr>
            </a:pPr>
            <a:r>
              <a:rPr lang="it-IT" altLang="it-IT" b="1" dirty="0" smtClean="0">
                <a:solidFill>
                  <a:srgbClr val="2889D6"/>
                </a:solidFill>
              </a:rPr>
              <a:t>(*) versamento </a:t>
            </a:r>
            <a:r>
              <a:rPr lang="it-IT" altLang="it-IT" b="1" dirty="0">
                <a:solidFill>
                  <a:srgbClr val="2889D6"/>
                </a:solidFill>
              </a:rPr>
              <a:t>pari ad almeno il </a:t>
            </a:r>
            <a:r>
              <a:rPr lang="it-IT" altLang="it-IT" b="1" dirty="0" smtClean="0">
                <a:solidFill>
                  <a:srgbClr val="2889D6"/>
                </a:solidFill>
              </a:rPr>
              <a:t>20% </a:t>
            </a:r>
            <a:r>
              <a:rPr lang="it-IT" altLang="it-IT" b="1" dirty="0">
                <a:solidFill>
                  <a:srgbClr val="2889D6"/>
                </a:solidFill>
              </a:rPr>
              <a:t>del dovuto (tenendo distinti minimi e </a:t>
            </a:r>
            <a:r>
              <a:rPr lang="it-IT" altLang="it-IT" b="1" dirty="0" smtClean="0">
                <a:solidFill>
                  <a:srgbClr val="2889D6"/>
                </a:solidFill>
              </a:rPr>
              <a:t>autoliquidazione). </a:t>
            </a:r>
          </a:p>
        </p:txBody>
      </p:sp>
    </p:spTree>
    <p:extLst>
      <p:ext uri="{BB962C8B-B14F-4D97-AF65-F5344CB8AC3E}">
        <p14:creationId xmlns:p14="http://schemas.microsoft.com/office/powerpoint/2010/main" val="130560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>
            <a:extLst>
              <a:ext uri="{FF2B5EF4-FFF2-40B4-BE49-F238E27FC236}">
                <a16:creationId xmlns:a16="http://schemas.microsoft.com/office/drawing/2014/main" id="{A4FBCDD0-4B29-4C38-B053-8449E0AB96F5}"/>
              </a:ext>
            </a:extLst>
          </p:cNvPr>
          <p:cNvGrpSpPr/>
          <p:nvPr/>
        </p:nvGrpSpPr>
        <p:grpSpPr>
          <a:xfrm>
            <a:off x="4118998" y="3496527"/>
            <a:ext cx="3707932" cy="92279"/>
            <a:chOff x="2718036" y="3775046"/>
            <a:chExt cx="3707932" cy="92279"/>
          </a:xfrm>
        </p:grpSpPr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17F6F751-C94C-47E9-AEA8-2B72252AF42C}"/>
                </a:ext>
              </a:extLst>
            </p:cNvPr>
            <p:cNvSpPr/>
            <p:nvPr/>
          </p:nvSpPr>
          <p:spPr>
            <a:xfrm>
              <a:off x="2860647" y="3775046"/>
              <a:ext cx="3565321" cy="92279"/>
            </a:xfrm>
            <a:prstGeom prst="rect">
              <a:avLst/>
            </a:prstGeom>
            <a:solidFill>
              <a:srgbClr val="2889D6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871531C8-D9E2-465C-924F-0C2B5E299DCE}"/>
                </a:ext>
              </a:extLst>
            </p:cNvPr>
            <p:cNvSpPr/>
            <p:nvPr/>
          </p:nvSpPr>
          <p:spPr>
            <a:xfrm>
              <a:off x="2718036" y="3775046"/>
              <a:ext cx="92278" cy="92279"/>
            </a:xfrm>
            <a:prstGeom prst="rect">
              <a:avLst/>
            </a:prstGeom>
            <a:solidFill>
              <a:srgbClr val="022E5F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Titolo 1">
            <a:extLst>
              <a:ext uri="{FF2B5EF4-FFF2-40B4-BE49-F238E27FC236}">
                <a16:creationId xmlns:a16="http://schemas.microsoft.com/office/drawing/2014/main" id="{1F9C2AC2-9EBE-4E53-B569-EBF05A7D0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0561" y="2871962"/>
            <a:ext cx="8816454" cy="557038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Segoe UI Light" panose="020B0502040204020203" pitchFamily="34" charset="0"/>
              </a:rPr>
              <a:t>CORSO DI AGGIORNAMENTO PER GLI ORDINI FORENSI</a:t>
            </a:r>
            <a:endParaRPr lang="it-IT" sz="32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FFC169E7-E496-413A-BB1C-4A9909D76912}"/>
              </a:ext>
            </a:extLst>
          </p:cNvPr>
          <p:cNvSpPr txBox="1">
            <a:spLocks/>
          </p:cNvSpPr>
          <p:nvPr/>
        </p:nvSpPr>
        <p:spPr>
          <a:xfrm>
            <a:off x="1911096" y="3542666"/>
            <a:ext cx="8476488" cy="8928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b="1" dirty="0" smtClean="0">
                <a:solidFill>
                  <a:srgbClr val="2889D6"/>
                </a:solidFill>
                <a:latin typeface="+mn-lt"/>
                <a:ea typeface="Verdana" panose="020B0604030504040204" pitchFamily="34" charset="0"/>
              </a:rPr>
              <a:t>- Controlli incrociati: problematiche e casi concreti–</a:t>
            </a:r>
          </a:p>
          <a:p>
            <a:r>
              <a:rPr lang="it-IT" sz="2000" b="1" dirty="0" smtClean="0">
                <a:solidFill>
                  <a:srgbClr val="2889D6"/>
                </a:solidFill>
                <a:latin typeface="+mn-lt"/>
                <a:ea typeface="Verdana" panose="020B0604030504040204" pitchFamily="34" charset="0"/>
              </a:rPr>
              <a:t> </a:t>
            </a:r>
            <a:endParaRPr lang="it-IT" sz="2000" b="1" dirty="0">
              <a:solidFill>
                <a:srgbClr val="2889D6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212239" y="6045958"/>
            <a:ext cx="2715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Luglio 2023</a:t>
            </a:r>
          </a:p>
          <a:p>
            <a:pPr algn="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CONTROLLI INCROCIATI: PROBLEMATICHE E CASI CONCRETI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13900" y="996287"/>
            <a:ext cx="116824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</a:rPr>
              <a:t>SANZIONI </a:t>
            </a:r>
            <a:r>
              <a:rPr lang="it-IT" sz="2800" b="1" dirty="0" smtClean="0">
                <a:solidFill>
                  <a:srgbClr val="2889D6"/>
                </a:solidFill>
              </a:rPr>
              <a:t>DA CONTROLLI INCROCIATI CON L’ANAGRAFE TRIBUTARIA</a:t>
            </a:r>
          </a:p>
          <a:p>
            <a:pPr algn="ctr"/>
            <a:r>
              <a:rPr lang="it-IT" sz="2400" dirty="0" smtClean="0">
                <a:solidFill>
                  <a:srgbClr val="2889D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Determinazione </a:t>
            </a:r>
            <a:r>
              <a:rPr lang="it-IT" sz="2400" dirty="0">
                <a:solidFill>
                  <a:srgbClr val="2889D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delle sanzioni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939670" y="5568286"/>
            <a:ext cx="10515600" cy="691473"/>
          </a:xfrm>
        </p:spPr>
        <p:txBody>
          <a:bodyPr/>
          <a:lstStyle/>
          <a:p>
            <a:pPr marL="0" indent="0" algn="ctr">
              <a:buNone/>
            </a:pP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(*) fino all’anno 2009 (mod.5/2010) la sanzione è pari al 100%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541667" y="1895279"/>
            <a:ext cx="3577969" cy="64084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Tipo di irregolarità</a:t>
            </a:r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536460" y="2529459"/>
            <a:ext cx="3582863" cy="801936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Dati reddituali 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 comunicati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alla Cassa			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119323" y="1897626"/>
            <a:ext cx="4070885" cy="63183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Sanzione</a:t>
            </a: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119033" y="2540436"/>
            <a:ext cx="4071158" cy="798817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50% (*) + interessi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541380" y="3338059"/>
            <a:ext cx="3582863" cy="101606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Dati comunicati alla Cassa 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inferiori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rispetto a quelli dichiarati in sede fiscale			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114113" y="3339505"/>
            <a:ext cx="4071158" cy="101211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50% (*) + interessi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536460" y="4348453"/>
            <a:ext cx="3582863" cy="107008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Dati comunicati alla Cassa 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superiori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rispetto a quelli dichiarati in sede fiscale			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119033" y="4350109"/>
            <a:ext cx="4071158" cy="106592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Sanzione pari al</a:t>
            </a: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minor contributo dovuto</a:t>
            </a:r>
          </a:p>
        </p:txBody>
      </p:sp>
    </p:spTree>
    <p:extLst>
      <p:ext uri="{BB962C8B-B14F-4D97-AF65-F5344CB8AC3E}">
        <p14:creationId xmlns:p14="http://schemas.microsoft.com/office/powerpoint/2010/main" val="222050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72027EA5-1218-49D9-89F0-D77151EC2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6" y="2185415"/>
            <a:ext cx="10515600" cy="3639209"/>
          </a:xfrm>
        </p:spPr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it-IT" altLang="it-IT" sz="2400" dirty="0">
                <a:cs typeface="Times New Roman" panose="02020603050405020304" pitchFamily="18" charset="0"/>
              </a:rPr>
              <a:t>L’equilibrio di ciascun sistema pensionistico si basa sul corretto rapporto tra entrate e uscite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it-IT" altLang="it-IT" sz="2400" dirty="0" smtClean="0">
                <a:cs typeface="Times New Roman" panose="02020603050405020304" pitchFamily="18" charset="0"/>
              </a:rPr>
              <a:t>Per </a:t>
            </a:r>
            <a:r>
              <a:rPr lang="it-IT" altLang="it-IT" sz="2400" dirty="0">
                <a:cs typeface="Times New Roman" panose="02020603050405020304" pitchFamily="18" charset="0"/>
              </a:rPr>
              <a:t>garantire questo equilibrio, il legislatore, 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già con </a:t>
            </a:r>
            <a:r>
              <a:rPr lang="it-IT" altLang="it-IT" sz="2400" dirty="0">
                <a:cs typeface="Times New Roman" panose="02020603050405020304" pitchFamily="18" charset="0"/>
              </a:rPr>
              <a:t>la legge n. 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576/1980 </a:t>
            </a:r>
            <a:r>
              <a:rPr lang="it-IT" altLang="it-IT" sz="2400" dirty="0">
                <a:cs typeface="Times New Roman" panose="02020603050405020304" pitchFamily="18" charset="0"/>
              </a:rPr>
              <a:t>«</a:t>
            </a:r>
            <a:r>
              <a:rPr lang="it-IT" altLang="it-IT" sz="2400" b="1" dirty="0">
                <a:cs typeface="Times New Roman" panose="02020603050405020304" pitchFamily="18" charset="0"/>
              </a:rPr>
              <a:t>Riforma del sistema previdenziale forense»</a:t>
            </a:r>
            <a:r>
              <a:rPr lang="it-IT" altLang="it-IT" sz="2400" dirty="0">
                <a:cs typeface="Times New Roman" panose="02020603050405020304" pitchFamily="18" charset="0"/>
              </a:rPr>
              <a:t>, 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introducendo la comunicazione </a:t>
            </a:r>
            <a:r>
              <a:rPr lang="it-IT" altLang="it-IT" sz="2400" dirty="0">
                <a:cs typeface="Times New Roman" panose="02020603050405020304" pitchFamily="18" charset="0"/>
              </a:rPr>
              <a:t>annuale dei redditi e del volume d’affari (</a:t>
            </a:r>
            <a:r>
              <a:rPr lang="it-IT" altLang="it-IT" sz="2400" b="1" dirty="0">
                <a:cs typeface="Times New Roman" panose="02020603050405020304" pitchFamily="18" charset="0"/>
              </a:rPr>
              <a:t>mod. 5</a:t>
            </a:r>
            <a:r>
              <a:rPr lang="it-IT" altLang="it-IT" sz="2400" b="1" dirty="0" smtClean="0">
                <a:cs typeface="Times New Roman" panose="02020603050405020304" pitchFamily="18" charset="0"/>
              </a:rPr>
              <a:t>) e i versamenti contributivi in </a:t>
            </a:r>
            <a:r>
              <a:rPr lang="it-IT" altLang="it-IT" sz="2400" u="sng" dirty="0" smtClean="0">
                <a:cs typeface="Times New Roman" panose="02020603050405020304" pitchFamily="18" charset="0"/>
              </a:rPr>
              <a:t>autoliquidazione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, </a:t>
            </a:r>
            <a:r>
              <a:rPr lang="it-IT" altLang="it-IT" sz="2400" dirty="0">
                <a:cs typeface="Times New Roman" panose="02020603050405020304" pitchFamily="18" charset="0"/>
              </a:rPr>
              <a:t>si preoccupò anche dei meccanismi idonei ad evitare fenomeni di omissioni/ritardi di versamenti contributivi: </a:t>
            </a:r>
            <a:r>
              <a:rPr lang="it-IT" altLang="it-IT" sz="2400" b="1" u="sng" dirty="0">
                <a:cs typeface="Times New Roman" panose="02020603050405020304" pitchFamily="18" charset="0"/>
              </a:rPr>
              <a:t>il sistema sanzionatorio.</a:t>
            </a:r>
            <a:endParaRPr lang="it-IT" altLang="it-IT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400" b="1" dirty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</a:rPr>
              <a:t>FINALITA’</a:t>
            </a:r>
            <a:endParaRPr lang="it-IT" sz="2800" b="1" dirty="0">
              <a:solidFill>
                <a:srgbClr val="2889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CONTROLLI INCROCIATI: PROBLEMATICHE E CASI CONCRETI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Controlli incrociati con l’Anagrafe Tributaria</a:t>
            </a:r>
          </a:p>
          <a:p>
            <a:pPr algn="ctr"/>
            <a:r>
              <a:rPr lang="it-IT" sz="2400" dirty="0" smtClean="0">
                <a:solidFill>
                  <a:srgbClr val="2889D6"/>
                </a:solidFill>
              </a:rPr>
              <a:t>- </a:t>
            </a: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Casi frequenti </a:t>
            </a:r>
            <a:r>
              <a:rPr lang="it-IT" sz="2400" dirty="0" smtClean="0">
                <a:solidFill>
                  <a:srgbClr val="2889D6"/>
                </a:solidFill>
              </a:rPr>
              <a:t>-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307592" y="2148840"/>
            <a:ext cx="10378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smtClean="0"/>
              <a:t>Dichiarazioni fiscali rese con codice attività diverso dal 691010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307592" y="4705609"/>
            <a:ext cx="9070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Volume d’affari IVA dichiarato </a:t>
            </a:r>
            <a:r>
              <a:rPr lang="it-IT" sz="2400" dirty="0" smtClean="0"/>
              <a:t> alla Cassa, al </a:t>
            </a:r>
            <a:r>
              <a:rPr lang="it-IT" sz="2400" dirty="0"/>
              <a:t>netto delle fatture emesse per ribaltamento dei </a:t>
            </a:r>
            <a:r>
              <a:rPr lang="it-IT" sz="2400" dirty="0" smtClean="0"/>
              <a:t>costi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07592" y="2951728"/>
            <a:ext cx="9153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smtClean="0"/>
              <a:t>Inversione reddito/volume d’affari IVA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07592" y="3816442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smtClean="0"/>
              <a:t>Errore nell’individuazione del rigo della dichiarazione fiscale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186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CONTROLLI INCROCIATI: PROBLEMATICHE E CASI CONCRETI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13900" y="996287"/>
            <a:ext cx="116824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</a:rPr>
              <a:t>SANZIONI </a:t>
            </a:r>
            <a:r>
              <a:rPr lang="it-IT" sz="2800" b="1" dirty="0" smtClean="0">
                <a:solidFill>
                  <a:srgbClr val="2889D6"/>
                </a:solidFill>
              </a:rPr>
              <a:t>DA CONTROLLI INCROCIATI CON L’ANAGRAFE TRIBUTARIA</a:t>
            </a:r>
          </a:p>
          <a:p>
            <a:pPr algn="ctr"/>
            <a:r>
              <a:rPr lang="it-IT" sz="2400" dirty="0" smtClean="0">
                <a:solidFill>
                  <a:srgbClr val="2889D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Casi concreti – esempio caso «ribaltamento dei costi»</a:t>
            </a:r>
            <a:endParaRPr lang="it-IT" sz="2400" dirty="0">
              <a:solidFill>
                <a:srgbClr val="2889D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Segnaposto contenuto 4" descr="Ritaglio schermat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24" y="2567566"/>
            <a:ext cx="7464547" cy="3507092"/>
          </a:xfrm>
        </p:spPr>
      </p:pic>
      <p:sp>
        <p:nvSpPr>
          <p:cNvPr id="6" name="CasellaDiTesto 5"/>
          <p:cNvSpPr txBox="1"/>
          <p:nvPr/>
        </p:nvSpPr>
        <p:spPr>
          <a:xfrm>
            <a:off x="313899" y="2002536"/>
            <a:ext cx="1144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</a:t>
            </a:r>
            <a:r>
              <a:rPr lang="it-IT" i="1" dirty="0" smtClean="0">
                <a:solidFill>
                  <a:srgbClr val="0073B2"/>
                </a:solidFill>
              </a:rPr>
              <a:t>prospetto estratto da un’informativa trasmessa per avvio della procedura sanzionatoria derivante dai controlli incrociati </a:t>
            </a:r>
            <a:endParaRPr lang="it-IT" i="1" dirty="0">
              <a:solidFill>
                <a:srgbClr val="0073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6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CONTROLLI INCROCIATI: PROBLEMATICHE E CASI CONCRETI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13900" y="715208"/>
            <a:ext cx="116824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SANZIONI 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 CONTROLLI INCROCIATI CON L’ANAGRAFE TRIBUTARIA</a:t>
            </a:r>
          </a:p>
          <a:p>
            <a:pPr algn="ctr"/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Casi concreti – </a:t>
            </a:r>
            <a:r>
              <a:rPr lang="it-IT" sz="2400" dirty="0">
                <a:solidFill>
                  <a:srgbClr val="2889D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esempio caso «ribaltamento dei costi»</a:t>
            </a:r>
          </a:p>
        </p:txBody>
      </p:sp>
      <p:pic>
        <p:nvPicPr>
          <p:cNvPr id="7" name="Segnaposto contenuto 6" descr="Ritaglio schermat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054" y="1856557"/>
            <a:ext cx="4900282" cy="4641562"/>
          </a:xfrm>
        </p:spPr>
      </p:pic>
      <p:sp>
        <p:nvSpPr>
          <p:cNvPr id="6" name="CasellaDiTesto 5"/>
          <p:cNvSpPr txBox="1"/>
          <p:nvPr/>
        </p:nvSpPr>
        <p:spPr>
          <a:xfrm>
            <a:off x="1487901" y="1607760"/>
            <a:ext cx="9592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3B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sanzioni prospettate al professionista</a:t>
            </a:r>
            <a:endParaRPr kumimoji="0" lang="it-IT" sz="1800" b="0" i="1" u="none" strike="noStrike" kern="1200" cap="none" spc="0" normalizeH="0" baseline="0" noProof="0" dirty="0">
              <a:ln>
                <a:noFill/>
              </a:ln>
              <a:solidFill>
                <a:srgbClr val="0073B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35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CONTROLLI INCROCIATI: PROBLEMATICHE E CASI CONCRETI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13900" y="715208"/>
            <a:ext cx="116824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SANZIONI 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 CONTROLLI INCROCIATI CON L’ANAGRAFE TRIBUTARIA</a:t>
            </a:r>
          </a:p>
          <a:p>
            <a:pPr algn="ctr"/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Casi concreti – </a:t>
            </a:r>
            <a:r>
              <a:rPr lang="it-IT" sz="2400" dirty="0">
                <a:solidFill>
                  <a:srgbClr val="2889D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esempio caso «ribaltamento dei costi»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359113" y="1607760"/>
            <a:ext cx="9592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3B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osservazioni formulate dal professionista</a:t>
            </a:r>
            <a:endParaRPr kumimoji="0" lang="it-IT" sz="1800" b="0" i="1" u="none" strike="noStrike" kern="1200" cap="none" spc="0" normalizeH="0" baseline="0" noProof="0" dirty="0">
              <a:ln>
                <a:noFill/>
              </a:ln>
              <a:solidFill>
                <a:srgbClr val="0073B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Segnaposto contenuto 4" descr="Ritaglio schermat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512" y="1943715"/>
            <a:ext cx="6408975" cy="4115157"/>
          </a:xfrm>
        </p:spPr>
      </p:pic>
    </p:spTree>
    <p:extLst>
      <p:ext uri="{BB962C8B-B14F-4D97-AF65-F5344CB8AC3E}">
        <p14:creationId xmlns:p14="http://schemas.microsoft.com/office/powerpoint/2010/main" val="145724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CONTROLLI INCROCIATI: PROBLEMATICHE E CASI CONCRETI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13900" y="996287"/>
            <a:ext cx="116824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SANZIONI 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 CONTROLLI INCROCIATI CON L’ANAGRAFE TRIBUTARIA</a:t>
            </a:r>
          </a:p>
          <a:p>
            <a:pPr algn="ctr"/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Casi concreti – </a:t>
            </a:r>
            <a:r>
              <a:rPr lang="it-IT" sz="2400" dirty="0">
                <a:solidFill>
                  <a:srgbClr val="2889D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esempio caso «ribaltamento dei costi»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374648" y="1801368"/>
            <a:ext cx="9592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3B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Esempio fattura documentata dal professionista</a:t>
            </a:r>
            <a:endParaRPr kumimoji="0" lang="it-IT" sz="1800" b="0" i="1" u="none" strike="noStrike" kern="1200" cap="none" spc="0" normalizeH="0" baseline="0" noProof="0" dirty="0">
              <a:ln>
                <a:noFill/>
              </a:ln>
              <a:solidFill>
                <a:srgbClr val="0073B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Segnaposto contenuto 6" descr="Ritaglio schermat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464" y="2258808"/>
            <a:ext cx="7223760" cy="3887758"/>
          </a:xfrm>
        </p:spPr>
      </p:pic>
    </p:spTree>
    <p:extLst>
      <p:ext uri="{BB962C8B-B14F-4D97-AF65-F5344CB8AC3E}">
        <p14:creationId xmlns:p14="http://schemas.microsoft.com/office/powerpoint/2010/main" val="292753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CONTROLLI INCROCIATI: PROBLEMATICHE E CASI CONCRETI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13900" y="996287"/>
            <a:ext cx="116824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SANZIONI 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 CONTROLLI INCROCIATI CON L’ANAGRAFE TRIBUTARIA</a:t>
            </a:r>
          </a:p>
          <a:p>
            <a:pPr algn="ctr"/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Casi concreti – </a:t>
            </a:r>
            <a:r>
              <a:rPr lang="it-IT" sz="2400" dirty="0">
                <a:solidFill>
                  <a:srgbClr val="2889D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esempio caso «ribaltamento dei costi»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374648" y="1801368"/>
            <a:ext cx="9592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3B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Definizione accertamento</a:t>
            </a:r>
            <a:endParaRPr kumimoji="0" lang="it-IT" sz="1800" b="0" i="1" u="none" strike="noStrike" kern="1200" cap="none" spc="0" normalizeH="0" baseline="0" noProof="0" dirty="0">
              <a:ln>
                <a:noFill/>
              </a:ln>
              <a:solidFill>
                <a:srgbClr val="0073B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Segnaposto contenuto 4" descr="Ritaglio schermat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440" y="2170699"/>
            <a:ext cx="4815727" cy="4330685"/>
          </a:xfrm>
        </p:spPr>
      </p:pic>
    </p:spTree>
    <p:extLst>
      <p:ext uri="{BB962C8B-B14F-4D97-AF65-F5344CB8AC3E}">
        <p14:creationId xmlns:p14="http://schemas.microsoft.com/office/powerpoint/2010/main" val="18775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>
            <a:extLst>
              <a:ext uri="{FF2B5EF4-FFF2-40B4-BE49-F238E27FC236}">
                <a16:creationId xmlns:a16="http://schemas.microsoft.com/office/drawing/2014/main" id="{A4FBCDD0-4B29-4C38-B053-8449E0AB96F5}"/>
              </a:ext>
            </a:extLst>
          </p:cNvPr>
          <p:cNvGrpSpPr/>
          <p:nvPr/>
        </p:nvGrpSpPr>
        <p:grpSpPr>
          <a:xfrm>
            <a:off x="4118998" y="3496527"/>
            <a:ext cx="3707932" cy="92279"/>
            <a:chOff x="2718036" y="3775046"/>
            <a:chExt cx="3707932" cy="92279"/>
          </a:xfrm>
        </p:grpSpPr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17F6F751-C94C-47E9-AEA8-2B72252AF42C}"/>
                </a:ext>
              </a:extLst>
            </p:cNvPr>
            <p:cNvSpPr/>
            <p:nvPr/>
          </p:nvSpPr>
          <p:spPr>
            <a:xfrm>
              <a:off x="2860647" y="3775046"/>
              <a:ext cx="3565321" cy="92279"/>
            </a:xfrm>
            <a:prstGeom prst="rect">
              <a:avLst/>
            </a:prstGeom>
            <a:solidFill>
              <a:srgbClr val="2889D6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871531C8-D9E2-465C-924F-0C2B5E299DCE}"/>
                </a:ext>
              </a:extLst>
            </p:cNvPr>
            <p:cNvSpPr/>
            <p:nvPr/>
          </p:nvSpPr>
          <p:spPr>
            <a:xfrm>
              <a:off x="2718036" y="3775046"/>
              <a:ext cx="92278" cy="92279"/>
            </a:xfrm>
            <a:prstGeom prst="rect">
              <a:avLst/>
            </a:prstGeom>
            <a:solidFill>
              <a:srgbClr val="022E5F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" name="Titolo 1">
            <a:extLst>
              <a:ext uri="{FF2B5EF4-FFF2-40B4-BE49-F238E27FC236}">
                <a16:creationId xmlns:a16="http://schemas.microsoft.com/office/drawing/2014/main" id="{1F9C2AC2-9EBE-4E53-B569-EBF05A7D0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0561" y="2871962"/>
            <a:ext cx="8816454" cy="557038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Segoe UI Light" panose="020B0502040204020203" pitchFamily="34" charset="0"/>
              </a:rPr>
              <a:t>CORSO DI AGGIORNAMENTO PER GLI ORDINI FORENSI</a:t>
            </a:r>
            <a:endParaRPr lang="it-IT" sz="32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FFC169E7-E496-413A-BB1C-4A9909D76912}"/>
              </a:ext>
            </a:extLst>
          </p:cNvPr>
          <p:cNvSpPr txBox="1">
            <a:spLocks/>
          </p:cNvSpPr>
          <p:nvPr/>
        </p:nvSpPr>
        <p:spPr>
          <a:xfrm>
            <a:off x="1911096" y="3542666"/>
            <a:ext cx="8476488" cy="8928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+mj-cs"/>
              </a:rPr>
              <a:t>- Ravvedimento operoso e accertamento per adesione –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889D6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+mj-cs"/>
              </a:rPr>
              <a:t> 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2889D6"/>
              </a:solidFill>
              <a:effectLst/>
              <a:uLnTx/>
              <a:uFillTx/>
              <a:latin typeface="Calibri" panose="020F0502020204030204"/>
              <a:ea typeface="Verdana" panose="020B0604030504040204" pitchFamily="34" charset="0"/>
              <a:cs typeface="+mj-cs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212239" y="6045958"/>
            <a:ext cx="2715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Luglio 2023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27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procedura di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accertamento</a:t>
            </a:r>
            <a:endParaRPr lang="it-IT" sz="2800" b="1" dirty="0">
              <a:solidFill>
                <a:srgbClr val="2889D6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387384" y="1950394"/>
            <a:ext cx="3893322" cy="877639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 iniziativa della Cassa</a:t>
            </a:r>
            <a:endParaRPr lang="it-IT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387321" y="2836003"/>
            <a:ext cx="3893584" cy="94319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Accertamenti irregolarità dichiarative/contributive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290149" y="1949261"/>
            <a:ext cx="3754152" cy="877639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</a:t>
            </a:r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iniziativa 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del professionista</a:t>
            </a:r>
            <a:endParaRPr lang="it-IT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290347" y="2831808"/>
            <a:ext cx="3754405" cy="953006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Regolarizzazione spontanea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392241" y="3784814"/>
            <a:ext cx="3893584" cy="1306978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 Controlli Incrociati  -</a:t>
            </a: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Dichiarazioni di dati reddituali (mod. 5) omesse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 conformi al vero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285626" y="3782970"/>
            <a:ext cx="3754405" cy="130391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Dichiarazione spontanea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47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procedura di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accertamento su iniziativa della Cassa</a:t>
            </a:r>
          </a:p>
          <a:p>
            <a:pPr algn="ctr"/>
            <a:r>
              <a:rPr lang="it-IT" sz="2800" dirty="0" smtClean="0">
                <a:solidFill>
                  <a:srgbClr val="2889D6"/>
                </a:solidFill>
              </a:rPr>
              <a:t>- Avvio dell’accertamento -</a:t>
            </a:r>
            <a:endParaRPr lang="it-IT" sz="2800" dirty="0">
              <a:solidFill>
                <a:srgbClr val="2889D6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115403" y="2029410"/>
            <a:ext cx="809312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Rilevazione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delle irregolarità dichiarative e/o contributive;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altLang="it-IT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Avvio dell’accertamento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 invio informativa a mezzo PEC/raccomandata A.R. con indicazione dei termini per il pagamento in forma ridotta (</a:t>
            </a: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accertamento con adesione</a:t>
            </a:r>
            <a:r>
              <a:rPr lang="it-IT" altLang="it-IT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).</a:t>
            </a:r>
          </a:p>
          <a:p>
            <a:pPr marL="285750" indent="-285750" algn="just" defTabSz="179388" fontAlgn="base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it-IT" altLang="it-IT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t-IT" altLang="it-IT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Contraddittorio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 entro il termine di </a:t>
            </a: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60 giorni 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il professionista può formulare osservazioni;</a:t>
            </a:r>
          </a:p>
        </p:txBody>
      </p:sp>
    </p:spTree>
    <p:extLst>
      <p:ext uri="{BB962C8B-B14F-4D97-AF65-F5344CB8AC3E}">
        <p14:creationId xmlns:p14="http://schemas.microsoft.com/office/powerpoint/2010/main" val="9035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procedura di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accertamento su iniziativa della Cassa</a:t>
            </a:r>
          </a:p>
          <a:p>
            <a:pPr algn="ctr"/>
            <a:r>
              <a:rPr lang="it-IT" sz="2800" dirty="0" smtClean="0">
                <a:solidFill>
                  <a:srgbClr val="2889D6"/>
                </a:solidFill>
              </a:rPr>
              <a:t>- Definizione dell’accertamento -</a:t>
            </a:r>
            <a:endParaRPr lang="it-IT" sz="2800" dirty="0">
              <a:solidFill>
                <a:srgbClr val="2889D6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115403" y="2043058"/>
            <a:ext cx="809312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Automatica</a:t>
            </a: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nel caso non vengano formulate osservazioni entro il termine di 60 giorni dalla ricezione dell’informativa</a:t>
            </a:r>
            <a:r>
              <a:rPr lang="it-IT" altLang="it-IT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;</a:t>
            </a:r>
          </a:p>
          <a:p>
            <a:pPr marL="292100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altLang="it-IT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92100" lvl="1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Puntuale: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nel caso siano state formulate osservazioni entro 60 giorni, l’ufficio riesamina l’accertamento e, all’esito, procede con:</a:t>
            </a:r>
          </a:p>
          <a:p>
            <a:pPr marL="900113" lvl="3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l’annullamento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della procedura sanzionatoria;</a:t>
            </a:r>
          </a:p>
          <a:p>
            <a:pPr marL="900113" lvl="3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la rideterminazione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dell’accertamento;</a:t>
            </a:r>
          </a:p>
          <a:p>
            <a:pPr marL="900113" lvl="3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la conferma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dell’accertamento.</a:t>
            </a:r>
          </a:p>
          <a:p>
            <a:pPr marL="355600" algn="just"/>
            <a:r>
              <a:rPr lang="it-IT" altLang="it-IT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 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ogni caso, </a:t>
            </a:r>
            <a:r>
              <a:rPr lang="it-IT" altLang="it-IT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 Cassa ne dà comunicazione all’interessato indicando </a:t>
            </a:r>
            <a:r>
              <a:rPr lang="it-IT" altLang="it-IT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l’eventuale nuovo termine per il pagamento con </a:t>
            </a:r>
            <a:r>
              <a:rPr lang="it-IT" altLang="it-IT" u="sng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sanzioni </a:t>
            </a:r>
            <a:r>
              <a:rPr lang="it-IT" altLang="it-IT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ridotte (accertamento per adesione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).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altLang="it-IT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93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72027EA5-1218-49D9-89F0-D77151EC2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256" y="1869743"/>
            <a:ext cx="10515600" cy="3954882"/>
          </a:xfrm>
        </p:spPr>
        <p:txBody>
          <a:bodyPr>
            <a:normAutofit lnSpcReduction="10000"/>
          </a:bodyPr>
          <a:lstStyle/>
          <a:p>
            <a:pPr algn="just"/>
            <a:endParaRPr lang="it-IT" altLang="it-IT" sz="2400" b="1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altLang="it-IT" sz="2400" b="1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Determinazione delle  sanzioni: </a:t>
            </a:r>
            <a:r>
              <a:rPr lang="it-IT" sz="2400" i="1" dirty="0" err="1" smtClean="0"/>
              <a:t>Tempus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regit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actum</a:t>
            </a:r>
            <a:r>
              <a:rPr lang="it-IT" sz="2400" dirty="0" smtClean="0"/>
              <a:t>. </a:t>
            </a:r>
          </a:p>
          <a:p>
            <a:pPr marL="265113" indent="0" algn="just">
              <a:buNone/>
            </a:pPr>
            <a:r>
              <a:rPr lang="it-IT" sz="2400" dirty="0" smtClean="0"/>
              <a:t>A</a:t>
            </a:r>
            <a:r>
              <a:rPr lang="it-IT" altLang="it-IT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partire dai contributi dovuti nell’anno 2021 (minimi 2021 e contributi in autoliquidazione 2020 - mod. 5/2021), trovano applicazione gli Artt. 67 – 72 del Regolamento Unico della Previdenza Forense.</a:t>
            </a:r>
          </a:p>
          <a:p>
            <a:pPr marL="265113" indent="0" algn="just">
              <a:buNone/>
            </a:pPr>
            <a:r>
              <a:rPr lang="it-IT" altLang="it-IT" sz="2400" dirty="0" smtClean="0">
                <a:solidFill>
                  <a:srgbClr val="00000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Le irregolarità nel pagamento dei contributi minimi, sono assoggettate al pagamento di sanzioni a partire dall’anno di riferimento 2016 (art. 71 del RUPF).</a:t>
            </a:r>
            <a:endParaRPr lang="it-IT" altLang="it-IT" sz="2400" dirty="0" smtClean="0"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it-IT" altLang="it-IT" sz="2400" b="1" dirty="0"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altLang="it-IT" sz="2400" b="1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Modalità di esazione delle sanzioni: </a:t>
            </a: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art. 73 e seguenti del Regolamento Unico della Previdenza Forense</a:t>
            </a:r>
            <a:r>
              <a:rPr 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;</a:t>
            </a:r>
            <a:endParaRPr lang="it-IT" sz="2400" dirty="0"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altLang="it-IT" sz="2400" dirty="0"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400" b="1" dirty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Fonti normative dell’attuale sistema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sanzionatorio</a:t>
            </a:r>
            <a:endParaRPr lang="it-IT" sz="2800" b="1" dirty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84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21498" y="853931"/>
            <a:ext cx="1053051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regolarizzazione della posizione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Accertamenti avviati su iniziativa della Cassa </a:t>
            </a:r>
            <a:r>
              <a:rPr lang="it-IT" sz="2400" dirty="0" smtClean="0">
                <a:solidFill>
                  <a:srgbClr val="2889D6"/>
                </a:solidFill>
              </a:rPr>
              <a:t>–</a:t>
            </a:r>
          </a:p>
          <a:p>
            <a:pPr marL="342900" indent="-342900" algn="ctr">
              <a:buFontTx/>
              <a:buChar char="-"/>
            </a:pPr>
            <a:r>
              <a:rPr lang="it-IT" sz="2400" dirty="0" smtClean="0">
                <a:solidFill>
                  <a:srgbClr val="2889D6"/>
                </a:solidFill>
              </a:rPr>
              <a:t>TERMINI DI PAGAMENTO PER L’ACCERTAMENTO CON ADESIONE -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599303" y="2436043"/>
            <a:ext cx="4083323" cy="62927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Accertamento con adesione </a:t>
            </a:r>
            <a:endParaRPr lang="it-IT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it-IT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594096" y="3072794"/>
            <a:ext cx="4088907" cy="95326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Sanzionatorio derivante da</a:t>
            </a:r>
            <a:r>
              <a:rPr lang="it-I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controlli incrociati con </a:t>
            </a:r>
            <a:r>
              <a:rPr lang="it-I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l’Anagrafe Tributaria</a:t>
            </a:r>
            <a:endParaRPr lang="it-IT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4682778" y="2436043"/>
            <a:ext cx="2795679" cy="636751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Termine</a:t>
            </a:r>
            <a:endParaRPr lang="it-IT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4682619" y="3072794"/>
            <a:ext cx="2795867" cy="951170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90 </a:t>
            </a:r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giorni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594096" y="4025376"/>
            <a:ext cx="4088907" cy="1482188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Sanzionatorio dichiarativo </a:t>
            </a:r>
            <a:r>
              <a:rPr lang="it-I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e/o </a:t>
            </a:r>
            <a:r>
              <a:rPr lang="it-I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contributivo</a:t>
            </a:r>
            <a:endParaRPr lang="it-IT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4682331" y="4028630"/>
            <a:ext cx="2795867" cy="147893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Indicato dalla Cassa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7491299" y="2436043"/>
            <a:ext cx="3682888" cy="636751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Riduzione sanzione</a:t>
            </a:r>
            <a:endParaRPr lang="it-IT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7491140" y="3072794"/>
            <a:ext cx="3683136" cy="951170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Dal 50</a:t>
            </a:r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% </a:t>
            </a:r>
            <a:r>
              <a:rPr lang="it-I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 30</a:t>
            </a:r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%</a:t>
            </a:r>
          </a:p>
          <a:p>
            <a:pPr algn="ctr"/>
            <a:r>
              <a:rPr lang="it-I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del maggior contributo dovuto</a:t>
            </a:r>
            <a:endParaRPr lang="it-IT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7490852" y="4028630"/>
            <a:ext cx="3683136" cy="147893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Riduzione di 1/3 della sanzione prevista</a:t>
            </a:r>
            <a:endParaRPr lang="it-IT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26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08474" y="800278"/>
            <a:ext cx="1053051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regolarizzazione della posizione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Accertamenti avviati su iniziativa del professionista </a:t>
            </a:r>
            <a:r>
              <a:rPr lang="it-IT" sz="2400" dirty="0" smtClean="0">
                <a:solidFill>
                  <a:srgbClr val="2889D6"/>
                </a:solidFill>
              </a:rPr>
              <a:t>–</a:t>
            </a:r>
          </a:p>
          <a:p>
            <a:pPr algn="ctr"/>
            <a:r>
              <a:rPr lang="it-IT" sz="2400" dirty="0" smtClean="0">
                <a:solidFill>
                  <a:srgbClr val="2889D6"/>
                </a:solidFill>
              </a:rPr>
              <a:t>- TERMINI DI PAGAMENTO PER IL RAVVEDIMEN TO OPEROSO -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908474" y="2178469"/>
            <a:ext cx="4608123" cy="62927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Descrizione 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908474" y="2807140"/>
            <a:ext cx="4602539" cy="149243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Dichiarazione spontanea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Per rettifiche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in aumento, di dichiarazioni rese non conformi al 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vero (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oltre 90 </a:t>
            </a:r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gg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 dal termine) 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5516310" y="2178468"/>
            <a:ext cx="2697122" cy="629271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Termine</a:t>
            </a: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5521516" y="2807739"/>
            <a:ext cx="2697198" cy="148915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60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giorni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908474" y="4302236"/>
            <a:ext cx="4614425" cy="154032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b="1" u="sng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Regolarizzazione spontanea</a:t>
            </a:r>
          </a:p>
          <a:p>
            <a:pPr algn="ctr"/>
            <a:endParaRPr lang="it-IT" u="sng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Per irregolarità dichiarative e/o contributive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5521516" y="4302240"/>
            <a:ext cx="2696952" cy="1536941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120 giorni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8213432" y="2178468"/>
            <a:ext cx="2697122" cy="629271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Riduzione sanzione</a:t>
            </a: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8218638" y="2807739"/>
            <a:ext cx="2697198" cy="148915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Sanzione pari al 15% del maggior contributo dovuto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8218638" y="4302240"/>
            <a:ext cx="2696952" cy="1536941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Riduzione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di 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1/2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della sanzione 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prevista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18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0" grpId="0" animBg="1"/>
      <p:bldP spid="17" grpId="0" animBg="1"/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regolarizzazione della posizione</a:t>
            </a:r>
          </a:p>
          <a:p>
            <a:pPr algn="ctr"/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Effetti ritardato/omesso versamento delle somme dovute per</a:t>
            </a:r>
          </a:p>
          <a:p>
            <a:pPr algn="ctr"/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accertamento con adesione e ravvedimento operoso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221154" y="2418715"/>
            <a:ext cx="9211577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it-IT" b="1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04863" indent="-2651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professionista </a:t>
            </a:r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decade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dal beneficio della riduzione delle 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sanzioni;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221154" y="3418989"/>
            <a:ext cx="921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486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vengono </a:t>
            </a:r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rideterminati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gli accertamenti con le sanzioni ordinarie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221153" y="3916337"/>
            <a:ext cx="9211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4863" indent="-2651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somme a debito vengono </a:t>
            </a:r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iscritte a ruolo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(o 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richieste con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altre </a:t>
            </a:r>
            <a:r>
              <a:rPr lang="it-IT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forme di riscossione coattiva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6180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regolarizzazione della posizione</a:t>
            </a:r>
          </a:p>
          <a:p>
            <a:pPr algn="ctr"/>
            <a:r>
              <a:rPr lang="it-IT" sz="2400" dirty="0" smtClean="0">
                <a:solidFill>
                  <a:srgbClr val="2889D6"/>
                </a:solidFill>
              </a:rPr>
              <a:t>- </a:t>
            </a: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Rateazioni dell’accertamento (art. 78 Reg. Unico) </a:t>
            </a:r>
            <a:r>
              <a:rPr lang="it-IT" sz="2400" dirty="0" smtClean="0">
                <a:solidFill>
                  <a:srgbClr val="2889D6"/>
                </a:solidFill>
              </a:rPr>
              <a:t>-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874520" y="2240280"/>
            <a:ext cx="90891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La rateazione è ammissibile solo per accertamenti di importo pari, o superiore, a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€ 1.000,00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La durata massima del piano rateale dipende dall’importo dell’accertamento:</a:t>
            </a: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	- da    €  1.000,00 a € 10.000,00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it-IT" b="1" u="sng" dirty="0">
                <a:latin typeface="Verdana" panose="020B0604030504040204" pitchFamily="34" charset="0"/>
                <a:ea typeface="Verdana" panose="020B0604030504040204" pitchFamily="34" charset="0"/>
              </a:rPr>
              <a:t>3 anni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	- oltre € 10.000,00:	</a:t>
            </a:r>
            <a:r>
              <a:rPr lang="it-IT" b="1" u="sng" dirty="0">
                <a:latin typeface="Verdana" panose="020B0604030504040204" pitchFamily="34" charset="0"/>
                <a:ea typeface="Verdana" panose="020B0604030504040204" pitchFamily="34" charset="0"/>
              </a:rPr>
              <a:t>5 anni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Interessi attuali: 5% annuo.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86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regolarizzazione della posizione</a:t>
            </a:r>
          </a:p>
          <a:p>
            <a:pPr algn="ctr"/>
            <a:r>
              <a:rPr lang="it-IT" sz="2400" dirty="0" smtClean="0">
                <a:solidFill>
                  <a:srgbClr val="2889D6"/>
                </a:solidFill>
              </a:rPr>
              <a:t>- </a:t>
            </a: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Rateazioni dell’accertamento (art. 78 Reg. Unico) </a:t>
            </a:r>
            <a:r>
              <a:rPr lang="it-IT" sz="2400" dirty="0" smtClean="0">
                <a:solidFill>
                  <a:srgbClr val="2889D6"/>
                </a:solidFill>
              </a:rPr>
              <a:t>-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874520" y="2240280"/>
            <a:ext cx="90891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Esclusione dalla possibilità del pagamento in forma rateale:</a:t>
            </a:r>
          </a:p>
          <a:p>
            <a:endParaRPr lang="it-IT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- per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tipo di accertamento: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somme dovute a titolo di:</a:t>
            </a: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	- accertamento per adesione derivante da controlli incrociati; 	</a:t>
            </a:r>
            <a:endParaRPr lang="it-IT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accertamento da dichiarazione spontanea;</a:t>
            </a: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93763" indent="-893763">
              <a:spcBef>
                <a:spcPts val="0"/>
              </a:spcBef>
              <a:buNone/>
            </a:pP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- per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importo: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accertamenti sanzionatori di importi di inferiori a    </a:t>
            </a:r>
            <a:r>
              <a:rPr lang="it-IT" u="sng" dirty="0">
                <a:latin typeface="Verdana" panose="020B0604030504040204" pitchFamily="34" charset="0"/>
                <a:ea typeface="Verdana" panose="020B0604030504040204" pitchFamily="34" charset="0"/>
              </a:rPr>
              <a:t>€ 1.000,00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93763" indent="-893763">
              <a:spcBef>
                <a:spcPts val="0"/>
              </a:spcBef>
              <a:buNone/>
            </a:pP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- per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piani rateali multipli: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 se è in corso altra rateazione di accertamenti </a:t>
            </a:r>
            <a:r>
              <a:rPr lang="it-IT" u="sng" dirty="0">
                <a:latin typeface="Verdana" panose="020B0604030504040204" pitchFamily="34" charset="0"/>
                <a:ea typeface="Verdana" panose="020B0604030504040204" pitchFamily="34" charset="0"/>
              </a:rPr>
              <a:t>con sanzioni ridotte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(accertamento per adesione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</a:rPr>
              <a:t>o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regolarizzazione spontanea).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260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regolarizzazione della posizione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Rateazioni </a:t>
            </a: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dell’accertamento (art. 78 Reg. Unico) </a:t>
            </a:r>
            <a:r>
              <a:rPr lang="it-IT" sz="2400" dirty="0" smtClean="0">
                <a:solidFill>
                  <a:srgbClr val="2889D6"/>
                </a:solidFill>
              </a:rPr>
              <a:t>–</a:t>
            </a:r>
          </a:p>
          <a:p>
            <a:pPr marL="342900" indent="-342900" algn="ctr">
              <a:buFontTx/>
              <a:buChar char="-"/>
            </a:pPr>
            <a:r>
              <a:rPr lang="it-IT" sz="2400" dirty="0" smtClean="0">
                <a:solidFill>
                  <a:srgbClr val="2889D6"/>
                </a:solidFill>
              </a:rPr>
              <a:t>Differenze tra sanzioni ordinarie e ridotte -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142301" y="2441369"/>
            <a:ext cx="3921046" cy="614299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 sanzioni ordinarie</a:t>
            </a:r>
          </a:p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068273" y="2443718"/>
            <a:ext cx="3927977" cy="621776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 sanzioni ridotte</a:t>
            </a:r>
          </a:p>
          <a:p>
            <a:pPr algn="ctr"/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(artt. 75 o 76)</a:t>
            </a:r>
          </a:p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147226" y="3699272"/>
            <a:ext cx="3916121" cy="943136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Possibile per tutti gli accertamenti sanzionatori</a:t>
            </a:r>
          </a:p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068272" y="3703420"/>
            <a:ext cx="3923071" cy="94133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Esclusa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per gli accertamenti da controlli incrociati e da Dichiarazione spontanea</a:t>
            </a:r>
            <a:endParaRPr lang="it-IT" b="1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142314" y="4652232"/>
            <a:ext cx="3916139" cy="938987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Nessuna previsione di limite massimo al numero delle rateizzazioni concedibili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068272" y="4652232"/>
            <a:ext cx="3918159" cy="94133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Esclusa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se esiste analoga  rateazione in corso</a:t>
            </a:r>
          </a:p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147234" y="5598694"/>
            <a:ext cx="3911219" cy="74546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Nessun acconto obbligatorio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068280" y="5601042"/>
            <a:ext cx="3923071" cy="74546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Acconto obbligatorio</a:t>
            </a: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almeno 20% dell’accertamento</a:t>
            </a:r>
          </a:p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142301" y="3065493"/>
            <a:ext cx="3921046" cy="62630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Termine per la domanda indicato dall’ufficio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073179" y="3055669"/>
            <a:ext cx="3923071" cy="63367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Termine per la domanda: 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60 gg</a:t>
            </a:r>
            <a:endParaRPr lang="it-IT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49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regolarizzazione della posizione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Rateazioni </a:t>
            </a: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dell’accertamento (art. 78 Reg. Unico) </a:t>
            </a:r>
            <a:r>
              <a:rPr lang="it-IT" sz="2400" dirty="0" smtClean="0">
                <a:solidFill>
                  <a:srgbClr val="2889D6"/>
                </a:solidFill>
              </a:rPr>
              <a:t>–</a:t>
            </a:r>
          </a:p>
          <a:p>
            <a:pPr marL="342900" indent="-342900" algn="ctr">
              <a:buFontTx/>
              <a:buChar char="-"/>
            </a:pPr>
            <a:r>
              <a:rPr lang="it-IT" sz="2400" dirty="0">
                <a:solidFill>
                  <a:srgbClr val="2889D6"/>
                </a:solidFill>
              </a:rPr>
              <a:t>Differenze tra sanzioni ordinarie e ridotte </a:t>
            </a:r>
            <a:r>
              <a:rPr lang="it-IT" sz="2400" dirty="0" smtClean="0">
                <a:solidFill>
                  <a:srgbClr val="2889D6"/>
                </a:solidFill>
              </a:rPr>
              <a:t>-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178877" y="2606515"/>
            <a:ext cx="3921046" cy="611951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 sanzioni ordinarie</a:t>
            </a:r>
          </a:p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104849" y="2608863"/>
            <a:ext cx="3927977" cy="621776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 sanzioni ridotte</a:t>
            </a:r>
          </a:p>
          <a:p>
            <a:pPr algn="ctr"/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(artt. 75 o 76)</a:t>
            </a:r>
          </a:p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178890" y="4720439"/>
            <a:ext cx="3916139" cy="94133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rata non pagata viene iscritta a ruolo maggiorata degli ulteriori interessi</a:t>
            </a:r>
          </a:p>
          <a:p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104849" y="4720439"/>
            <a:ext cx="3918158" cy="94368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L’intero debito dell’accertamento viene iscritto a ruolo</a:t>
            </a:r>
          </a:p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178877" y="3218466"/>
            <a:ext cx="3921046" cy="1492150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vi è previsione di 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decadenza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dal piano rateale;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6109755" y="3220813"/>
            <a:ext cx="3923071" cy="148980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 ritardato o omesso versamento di una rata, comporta la 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decadenza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dal piano di ammortamento</a:t>
            </a:r>
          </a:p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dalla riduzione delle sanzioni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00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regolarizzazione della posizione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Camera di Conciliazione </a:t>
            </a:r>
            <a:r>
              <a:rPr lang="it-IT" sz="2400" dirty="0" smtClean="0">
                <a:solidFill>
                  <a:srgbClr val="2889D6"/>
                </a:solidFill>
              </a:rPr>
              <a:t>-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216152" y="2185416"/>
            <a:ext cx="9966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Sia nel caso di «Ravvedimento operoso» che di «accertamento per Adesione», è possibile ricorrere alla Camera di Conciliazione </a:t>
            </a:r>
            <a:r>
              <a:rPr lang="it-IT" dirty="0"/>
              <a:t>ex art. 80 del Regolamento Unico della Previdenza </a:t>
            </a:r>
            <a:r>
              <a:rPr lang="it-IT" dirty="0" smtClean="0"/>
              <a:t>Forense, istituita con delibera del C.d.A. dell’11 gennaio 2023. La Camera di Conciliazione è costituita da tre distinti Collegi.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216150" y="3108960"/>
            <a:ext cx="1026161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AMBITO DI APPLICAZIONE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216150" y="3997531"/>
            <a:ext cx="996696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CAUSE DI ESCLUSIONE ALLA VALIDA PRESENTAZIONE DELLA DOMANDA DI CONCILIAZIONE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2935224" y="4366863"/>
            <a:ext cx="8542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Importo della sanzione NON superiore a € 300,00;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2935224" y="4791108"/>
            <a:ext cx="8542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Procedura di recupero giudiziale già avviata dalla Cassa;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2935224" y="5219529"/>
            <a:ext cx="8542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Reclamo </a:t>
            </a:r>
            <a:r>
              <a:rPr lang="it-IT" dirty="0"/>
              <a:t>alla </a:t>
            </a:r>
            <a:r>
              <a:rPr lang="it-IT" dirty="0" smtClean="0"/>
              <a:t>Giunta, o domanda giudiziale, già presentato dall’interessato.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1216150" y="3443319"/>
            <a:ext cx="1026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Solo le </a:t>
            </a:r>
            <a:r>
              <a:rPr lang="it-IT" dirty="0"/>
              <a:t>sanzioni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4061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 animBg="1"/>
      <p:bldP spid="14" grpId="0" animBg="1"/>
      <p:bldP spid="21" grpId="0"/>
      <p:bldP spid="22" grpId="0"/>
      <p:bldP spid="23" grpId="0"/>
      <p:bldP spid="2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13991"/>
            <a:ext cx="105305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regolarizzazione della posizione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Camera di Conciliazione </a:t>
            </a:r>
            <a:r>
              <a:rPr lang="it-IT" sz="2400" dirty="0" smtClean="0">
                <a:solidFill>
                  <a:srgbClr val="2889D6"/>
                </a:solidFill>
              </a:rPr>
              <a:t>-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61667" y="2029968"/>
            <a:ext cx="104146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QUANDO PUO’ ESSERE PRESENTATA LA DOMANDA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61288" y="2450592"/>
            <a:ext cx="104150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Nel periodo intercorrente tra la definizione dell’accertamento sanzionatorio e la relativa iscrizione a ruolo</a:t>
            </a:r>
            <a:r>
              <a:rPr lang="it-IT" b="1" dirty="0" smtClean="0"/>
              <a:t>.</a:t>
            </a:r>
          </a:p>
          <a:p>
            <a:r>
              <a:rPr lang="it-IT" dirty="0" smtClean="0"/>
              <a:t>L’accertamento sanzionatorio si considera definitivo: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Per accertamenti avviati </a:t>
            </a:r>
            <a:r>
              <a:rPr lang="it-IT" u="sng" dirty="0" smtClean="0"/>
              <a:t>su iniziativa del professionista </a:t>
            </a:r>
            <a:r>
              <a:rPr lang="it-IT" dirty="0" smtClean="0"/>
              <a:t>(«Regolarizzazione spontanea» e «Dichiarazione spontanea»): dalla ricezione della comunicazione della Cassa delle somme dovute;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Per accertamenti avviati </a:t>
            </a:r>
            <a:r>
              <a:rPr lang="it-IT" u="sng" dirty="0" smtClean="0"/>
              <a:t>su iniziativa della Cassa </a:t>
            </a:r>
            <a:r>
              <a:rPr lang="it-IT" dirty="0" smtClean="0"/>
              <a:t>(«Accertamento con adesione»):</a:t>
            </a:r>
          </a:p>
          <a:p>
            <a:pPr marL="630238" indent="-285750">
              <a:buFont typeface="Wingdings" panose="05000000000000000000" pitchFamily="2" charset="2"/>
              <a:buChar char="Ø"/>
            </a:pPr>
            <a:r>
              <a:rPr lang="it-IT" dirty="0" smtClean="0"/>
              <a:t>Nel caso il professionista </a:t>
            </a:r>
            <a:r>
              <a:rPr lang="it-IT" u="sng" dirty="0" smtClean="0"/>
              <a:t>NON ABBIA </a:t>
            </a:r>
            <a:r>
              <a:rPr lang="it-IT" dirty="0" smtClean="0"/>
              <a:t>formulato osservazioni entro 60 giorni dalla ricezione dell’informativa;</a:t>
            </a:r>
          </a:p>
          <a:p>
            <a:pPr marL="630238" indent="-285750">
              <a:buFont typeface="Wingdings" panose="05000000000000000000" pitchFamily="2" charset="2"/>
              <a:buChar char="Ø"/>
            </a:pPr>
            <a:r>
              <a:rPr lang="it-IT" dirty="0"/>
              <a:t>Nel caso il professionista </a:t>
            </a:r>
            <a:r>
              <a:rPr lang="it-IT" u="sng" dirty="0" smtClean="0"/>
              <a:t>ABBIA</a:t>
            </a:r>
            <a:r>
              <a:rPr lang="it-IT" dirty="0" smtClean="0"/>
              <a:t> formulato </a:t>
            </a:r>
            <a:r>
              <a:rPr lang="it-IT" dirty="0"/>
              <a:t>osservazioni entro 60 giorni dalla ricezione </a:t>
            </a:r>
            <a:r>
              <a:rPr lang="it-IT" dirty="0" smtClean="0"/>
              <a:t>dell’informativa: dopo la comunicazione dell’ufficio che, esaminato quanto scritto dal professionista, definisce l’accertamento</a:t>
            </a:r>
          </a:p>
        </p:txBody>
      </p:sp>
    </p:spTree>
    <p:extLst>
      <p:ext uri="{BB962C8B-B14F-4D97-AF65-F5344CB8AC3E}">
        <p14:creationId xmlns:p14="http://schemas.microsoft.com/office/powerpoint/2010/main" val="37945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regolarizzazione della posizione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Camera di Conciliazione </a:t>
            </a:r>
            <a:r>
              <a:rPr lang="it-IT" sz="2400" dirty="0" smtClean="0">
                <a:solidFill>
                  <a:srgbClr val="2889D6"/>
                </a:solidFill>
              </a:rPr>
              <a:t>-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500181" y="2234049"/>
            <a:ext cx="997758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COME PRESENTARE LA DOMANDA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499814" y="2686105"/>
            <a:ext cx="99779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domanda deve essere inviata tramite PEC (o tramite la procedura web disponibile sul sito della Cassa). Il modulo è disponibile nella sezione «modulistica», nel sito della Cassa e deve essere proposta previa regolarizzazione dell’inadempienza, cioè: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Per accertamenti sanzionatori su irregolarità dichiarative: presentazione del mod. 5 mancante;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Per accertamenti sanzionatori su irregolarità contributive: pagamento delle somme dovute per contributi e interessi; nel caso di rateazione, è sufficiente il pagamento del 20% .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r>
              <a:rPr lang="it-IT" dirty="0"/>
              <a:t>L’interessato dovrà </a:t>
            </a:r>
            <a:r>
              <a:rPr lang="it-IT" b="1" dirty="0"/>
              <a:t>motivare e documentare </a:t>
            </a:r>
            <a:r>
              <a:rPr lang="it-IT" dirty="0"/>
              <a:t>le ragioni che hanno causato l’irregolarità sanzionata.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114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1037231"/>
            <a:ext cx="1051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2889D6"/>
                </a:solidFill>
              </a:rPr>
              <a:t>Adempimenti </a:t>
            </a:r>
            <a:r>
              <a:rPr lang="it-IT" sz="2800" b="1" dirty="0">
                <a:solidFill>
                  <a:srgbClr val="2889D6"/>
                </a:solidFill>
              </a:rPr>
              <a:t>previdenziali forensi soggetti a sanzioni</a:t>
            </a: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518057"/>
              </p:ext>
            </p:extLst>
          </p:nvPr>
        </p:nvGraphicFramePr>
        <p:xfrm>
          <a:off x="1362974" y="1929141"/>
          <a:ext cx="9437298" cy="3788244"/>
        </p:xfrm>
        <a:graphic>
          <a:graphicData uri="http://schemas.openxmlformats.org/drawingml/2006/table">
            <a:tbl>
              <a:tblPr firstRow="1" bandRow="1"/>
              <a:tblGrid>
                <a:gridCol w="4338916">
                  <a:extLst>
                    <a:ext uri="{9D8B030D-6E8A-4147-A177-3AD203B41FA5}">
                      <a16:colId xmlns:a16="http://schemas.microsoft.com/office/drawing/2014/main" val="3515347791"/>
                    </a:ext>
                  </a:extLst>
                </a:gridCol>
                <a:gridCol w="5098382">
                  <a:extLst>
                    <a:ext uri="{9D8B030D-6E8A-4147-A177-3AD203B41FA5}">
                      <a16:colId xmlns:a16="http://schemas.microsoft.com/office/drawing/2014/main" val="3462449689"/>
                    </a:ext>
                  </a:extLst>
                </a:gridCol>
              </a:tblGrid>
              <a:tr h="11168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it-IT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IRREGOLARITA’ DICHIARATIVE</a:t>
                      </a:r>
                      <a:endParaRPr lang="it-IT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it-IT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IRREGOLARITA’  CONTRIBUTIVE</a:t>
                      </a:r>
                      <a:endParaRPr lang="it-IT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665522"/>
                  </a:ext>
                </a:extLst>
              </a:tr>
              <a:tr h="11168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it-IT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Ritardato/omesso invio </a:t>
                      </a:r>
                      <a:r>
                        <a:rPr lang="it-IT" sz="2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</a:t>
                      </a:r>
                      <a:r>
                        <a:rPr lang="it-IT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5</a:t>
                      </a:r>
                      <a:endParaRPr lang="it-IT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it-IT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Ritardato/omesso pagamento </a:t>
                      </a:r>
                    </a:p>
                    <a:p>
                      <a:pPr algn="ctr"/>
                      <a:r>
                        <a:rPr lang="it-IT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contributi in  autoliquidazione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213523"/>
                  </a:ext>
                </a:extLst>
              </a:tr>
              <a:tr h="13925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it-IT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Rettifica tardiva (in aumento) di</a:t>
                      </a:r>
                      <a:r>
                        <a:rPr lang="it-IT" sz="24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dati reddituali</a:t>
                      </a:r>
                      <a:endParaRPr lang="it-IT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it-IT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Ritardato/omesso pagamento</a:t>
                      </a:r>
                    </a:p>
                    <a:p>
                      <a:pPr algn="ctr"/>
                      <a:r>
                        <a:rPr lang="it-IT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contributi minimi (a partire</a:t>
                      </a:r>
                      <a:r>
                        <a:rPr lang="it-IT" sz="24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dall’anno 2016)</a:t>
                      </a:r>
                      <a:endParaRPr lang="it-IT" sz="24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it-IT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490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08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panose="020F0502020204030204"/>
                <a:ea typeface="Verdana" panose="020B0604030504040204" pitchFamily="34" charset="0"/>
              </a:rPr>
              <a:t>RAVVEDIMENTO OPEROSO E ACCERTAMENTO PER ADESIONE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La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regolarizzazione della posizione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Camera di Conciliazione </a:t>
            </a:r>
            <a:r>
              <a:rPr lang="it-IT" sz="2400" dirty="0" smtClean="0">
                <a:solidFill>
                  <a:srgbClr val="2889D6"/>
                </a:solidFill>
              </a:rPr>
              <a:t>-</a:t>
            </a:r>
            <a:endParaRPr lang="it-IT" sz="2400" dirty="0">
              <a:solidFill>
                <a:srgbClr val="2889D6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500181" y="2234049"/>
            <a:ext cx="997758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IL PROCEDIMENTO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499814" y="2686105"/>
            <a:ext cx="99779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Il procedimento dovrà concludersi entro 60 giorni.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L’avvenuta conciliazione ha immediato effetto transattivo e preclude il ricorso amministrativo e giudiziario.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La mancata conciliazione non preclude all’istante il reclamo alla Giunta Esecutiva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00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>
            <a:extLst>
              <a:ext uri="{FF2B5EF4-FFF2-40B4-BE49-F238E27FC236}">
                <a16:creationId xmlns:a16="http://schemas.microsoft.com/office/drawing/2014/main" id="{A4FBCDD0-4B29-4C38-B053-8449E0AB96F5}"/>
              </a:ext>
            </a:extLst>
          </p:cNvPr>
          <p:cNvGrpSpPr/>
          <p:nvPr/>
        </p:nvGrpSpPr>
        <p:grpSpPr>
          <a:xfrm>
            <a:off x="4118998" y="3496527"/>
            <a:ext cx="3707932" cy="92279"/>
            <a:chOff x="2718036" y="3775046"/>
            <a:chExt cx="3707932" cy="92279"/>
          </a:xfrm>
        </p:grpSpPr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17F6F751-C94C-47E9-AEA8-2B72252AF42C}"/>
                </a:ext>
              </a:extLst>
            </p:cNvPr>
            <p:cNvSpPr/>
            <p:nvPr/>
          </p:nvSpPr>
          <p:spPr>
            <a:xfrm>
              <a:off x="2860647" y="3775046"/>
              <a:ext cx="3565321" cy="92279"/>
            </a:xfrm>
            <a:prstGeom prst="rect">
              <a:avLst/>
            </a:prstGeom>
            <a:solidFill>
              <a:srgbClr val="2889D6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871531C8-D9E2-465C-924F-0C2B5E299DCE}"/>
                </a:ext>
              </a:extLst>
            </p:cNvPr>
            <p:cNvSpPr/>
            <p:nvPr/>
          </p:nvSpPr>
          <p:spPr>
            <a:xfrm>
              <a:off x="2718036" y="3775046"/>
              <a:ext cx="92278" cy="92279"/>
            </a:xfrm>
            <a:prstGeom prst="rect">
              <a:avLst/>
            </a:prstGeom>
            <a:solidFill>
              <a:srgbClr val="022E5F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Titolo 1">
            <a:extLst>
              <a:ext uri="{FF2B5EF4-FFF2-40B4-BE49-F238E27FC236}">
                <a16:creationId xmlns:a16="http://schemas.microsoft.com/office/drawing/2014/main" id="{1F9C2AC2-9EBE-4E53-B569-EBF05A7D0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0561" y="2871962"/>
            <a:ext cx="8816454" cy="557038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Segoe UI Light" panose="020B0502040204020203" pitchFamily="34" charset="0"/>
              </a:rPr>
              <a:t>CORSO DI AGGIORNAMENTO PER GLI ORDINI FORENSI</a:t>
            </a:r>
            <a:endParaRPr lang="it-IT" sz="32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FFC169E7-E496-413A-BB1C-4A9909D76912}"/>
              </a:ext>
            </a:extLst>
          </p:cNvPr>
          <p:cNvSpPr txBox="1">
            <a:spLocks/>
          </p:cNvSpPr>
          <p:nvPr/>
        </p:nvSpPr>
        <p:spPr>
          <a:xfrm>
            <a:off x="2496312" y="3542666"/>
            <a:ext cx="7031736" cy="11710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dirty="0" smtClean="0">
                <a:solidFill>
                  <a:srgbClr val="2889D6"/>
                </a:solidFill>
                <a:latin typeface="+mn-lt"/>
                <a:ea typeface="Verdana" panose="020B0604030504040204" pitchFamily="34" charset="0"/>
              </a:rPr>
              <a:t>- Focus su progetto recupero crediti e definizione agevolata ex art. 1, commi 231/252, L. 197/2022 –</a:t>
            </a:r>
          </a:p>
          <a:p>
            <a:r>
              <a:rPr lang="it-IT" sz="2000" b="1" dirty="0" smtClean="0">
                <a:solidFill>
                  <a:srgbClr val="2889D6"/>
                </a:solidFill>
                <a:latin typeface="+mn-lt"/>
                <a:ea typeface="Verdana" panose="020B0604030504040204" pitchFamily="34" charset="0"/>
              </a:rPr>
              <a:t> </a:t>
            </a:r>
            <a:endParaRPr lang="it-IT" sz="2000" b="1" dirty="0">
              <a:solidFill>
                <a:srgbClr val="2889D6"/>
              </a:solidFill>
              <a:latin typeface="+mn-lt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5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FOCUS SU PROGETTO RECUPERO CREDITI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Progetto recupero crediti</a:t>
            </a:r>
          </a:p>
          <a:p>
            <a:pPr algn="ctr"/>
            <a:r>
              <a:rPr lang="it-IT" sz="2800" dirty="0" smtClean="0">
                <a:solidFill>
                  <a:srgbClr val="2889D6"/>
                </a:solidFill>
              </a:rPr>
              <a:t>- Le iniziative del C.d.A. -</a:t>
            </a:r>
            <a:endParaRPr lang="it-IT" sz="2800" dirty="0">
              <a:solidFill>
                <a:srgbClr val="2889D6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169995" y="2466141"/>
            <a:ext cx="8093122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it-IT" sz="2400" dirty="0" smtClean="0"/>
              <a:t>Progetto </a:t>
            </a:r>
            <a:r>
              <a:rPr lang="it-IT" sz="2400" dirty="0"/>
              <a:t>speciale per riportare a regime l’attività di verifica sugli adempimenti contributivi: periodo 2015 – 2018 (concluso)</a:t>
            </a:r>
          </a:p>
          <a:p>
            <a:pPr marL="457200" indent="-4572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Inadempienti </a:t>
            </a: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«cronici» all’invio dei modelli 5 (obblighi dichiarativi</a:t>
            </a: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it-IT" sz="2400" dirty="0" smtClean="0"/>
              <a:t>«</a:t>
            </a:r>
            <a:r>
              <a:rPr lang="it-IT" sz="2400" dirty="0"/>
              <a:t>Grandi» inadempienti agli obblighi contributivi </a:t>
            </a:r>
          </a:p>
          <a:p>
            <a:pPr marL="357188" indent="-357188" algn="just">
              <a:lnSpc>
                <a:spcPct val="100000"/>
              </a:lnSpc>
              <a:spcAft>
                <a:spcPts val="600"/>
              </a:spcAft>
            </a:pPr>
            <a:endParaRPr lang="it-IT" altLang="it-IT" sz="2400" dirty="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3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FOCUS SU PROGETTO RECUPERO CREDITI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Progetto recupero crediti</a:t>
            </a:r>
          </a:p>
          <a:p>
            <a:pPr algn="ctr"/>
            <a:r>
              <a:rPr lang="it-IT" sz="2800" dirty="0" smtClean="0">
                <a:solidFill>
                  <a:srgbClr val="2889D6"/>
                </a:solidFill>
              </a:rPr>
              <a:t>- </a:t>
            </a:r>
            <a:r>
              <a:rPr lang="it-IT" altLang="it-IT" sz="2800" dirty="0">
                <a:solidFill>
                  <a:srgbClr val="2889D6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Inadempienti «cronici» all’invio dei modelli 5 </a:t>
            </a:r>
            <a:r>
              <a:rPr lang="it-IT" sz="2800" dirty="0" smtClean="0">
                <a:solidFill>
                  <a:srgbClr val="2889D6"/>
                </a:solidFill>
              </a:rPr>
              <a:t>-</a:t>
            </a:r>
            <a:endParaRPr lang="it-IT" sz="2800" dirty="0">
              <a:solidFill>
                <a:srgbClr val="2889D6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807566" y="2466141"/>
            <a:ext cx="8662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Professionisti </a:t>
            </a:r>
            <a:r>
              <a:rPr lang="it-IT" altLang="it-IT" sz="2400" b="1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già segnalati </a:t>
            </a: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agli Ordini Forensi ai fini disciplinari: procedere sistematicamente ad inviare gli aggiornamenti sui nominativi degli inadempienti all’invio dei modelli 5</a:t>
            </a:r>
            <a:endParaRPr lang="it-IT" altLang="it-IT" sz="2400" dirty="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07566" y="3919728"/>
            <a:ext cx="86629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Professionisti </a:t>
            </a:r>
            <a:r>
              <a:rPr lang="it-IT" sz="2400" b="1" dirty="0" smtClean="0"/>
              <a:t>NON segnalati </a:t>
            </a:r>
            <a:r>
              <a:rPr lang="it-IT" sz="2400" dirty="0" smtClean="0"/>
              <a:t>agli Ordini Forensi ai fini disciplinari: avviare «puntualmente» gli accertamenti dei dati reddituali e dei relativi contributi mediante accesso al Portale dell’Agenzia delle Entrate (attività già conclusa nei confronti di circa n. 1.600 avvocati)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63380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FOCUS SU PROGETTO RECUPERO CREDITI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Progetto recupero crediti</a:t>
            </a:r>
          </a:p>
          <a:p>
            <a:pPr algn="ctr"/>
            <a:r>
              <a:rPr lang="it-IT" sz="2800" dirty="0" smtClean="0">
                <a:solidFill>
                  <a:srgbClr val="2889D6"/>
                </a:solidFill>
              </a:rPr>
              <a:t>- </a:t>
            </a:r>
            <a:r>
              <a:rPr lang="it-IT" sz="2800" dirty="0">
                <a:solidFill>
                  <a:srgbClr val="2889D6"/>
                </a:solidFill>
              </a:rPr>
              <a:t>«Grandi» inadempienti agli obblighi contributivi </a:t>
            </a:r>
            <a:r>
              <a:rPr lang="it-IT" sz="2800" dirty="0" smtClean="0">
                <a:solidFill>
                  <a:srgbClr val="2889D6"/>
                </a:solidFill>
              </a:rPr>
              <a:t>-</a:t>
            </a:r>
            <a:endParaRPr lang="it-IT" sz="2800" dirty="0">
              <a:solidFill>
                <a:srgbClr val="2889D6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165950" y="2083896"/>
            <a:ext cx="8093122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Individuazione </a:t>
            </a: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dei professionisti che presentano elevate esposizioni debitorie nei confronti della Cassa con avvio della procedura di riscossione tramite decreto ingiuntivo iniziando da coloro per i quali risultano debiti superiori a € 100.000,00 (circa 260 avvocati);</a:t>
            </a:r>
          </a:p>
          <a:p>
            <a:pPr marL="34290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Sostituire, in modo progressivo, la modalità di riscossione del ruolo con il decreto ingiuntivo,  nei confronti di coloro che presentano debiti previdenziali accertati </a:t>
            </a: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di </a:t>
            </a: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importo </a:t>
            </a: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elevato (a </a:t>
            </a: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partire da € </a:t>
            </a:r>
            <a:r>
              <a:rPr lang="it-IT" altLang="it-IT" sz="2400" dirty="0" smtClean="0">
                <a:ea typeface="Verdana" panose="020B0604030504040204" pitchFamily="34" charset="0"/>
                <a:cs typeface="Times New Roman" panose="02020603050405020304" pitchFamily="18" charset="0"/>
              </a:rPr>
              <a:t>65.000,00 – circa 565 professionisti - e diminuendo progressivamente il parametro).</a:t>
            </a:r>
            <a:endParaRPr lang="it-IT" altLang="it-IT" sz="2400" dirty="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55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AGEVOLATA EX ART. 1, COMMI 231-252, L. 197/2022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Definizione Agevolata – Rottamazione quater</a:t>
            </a:r>
            <a:endParaRPr lang="it-IT" sz="2800" b="1" dirty="0" smtClean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101942" y="1818720"/>
            <a:ext cx="8093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it-IT" sz="2400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legge 197/2022 (legge di Bilancio 2023) ha previsto due interventi mirati alla cosiddetta «pace fiscale»: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101942" y="2697909"/>
            <a:ext cx="80931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smtClean="0"/>
              <a:t>«Stralcio automatico»  </a:t>
            </a:r>
            <a:r>
              <a:rPr lang="it-IT" sz="2000" dirty="0" smtClean="0"/>
              <a:t>- </a:t>
            </a:r>
            <a:r>
              <a:rPr lang="it-IT" sz="2000" dirty="0" smtClean="0">
                <a:solidFill>
                  <a:srgbClr val="333333"/>
                </a:solidFill>
                <a:cs typeface="Calibri" panose="020F0502020204030204" pitchFamily="34" charset="0"/>
              </a:rPr>
              <a:t>Art</a:t>
            </a:r>
            <a:r>
              <a:rPr lang="it-IT" sz="2000" dirty="0">
                <a:solidFill>
                  <a:srgbClr val="333333"/>
                </a:solidFill>
                <a:cs typeface="Calibri" panose="020F0502020204030204" pitchFamily="34" charset="0"/>
              </a:rPr>
              <a:t>. 1, commi da </a:t>
            </a:r>
            <a:r>
              <a:rPr lang="it-IT" sz="2000" dirty="0" smtClean="0">
                <a:solidFill>
                  <a:srgbClr val="333333"/>
                </a:solidFill>
                <a:cs typeface="Calibri" panose="020F0502020204030204" pitchFamily="34" charset="0"/>
              </a:rPr>
              <a:t>222 </a:t>
            </a:r>
            <a:r>
              <a:rPr lang="it-IT" sz="2000" dirty="0">
                <a:solidFill>
                  <a:srgbClr val="333333"/>
                </a:solidFill>
                <a:cs typeface="Calibri" panose="020F0502020204030204" pitchFamily="34" charset="0"/>
              </a:rPr>
              <a:t>a </a:t>
            </a:r>
            <a:r>
              <a:rPr lang="it-IT" sz="2000" dirty="0" smtClean="0">
                <a:solidFill>
                  <a:srgbClr val="333333"/>
                </a:solidFill>
                <a:cs typeface="Calibri" panose="020F0502020204030204" pitchFamily="34" charset="0"/>
              </a:rPr>
              <a:t>230: </a:t>
            </a:r>
            <a:r>
              <a:rPr lang="it-IT" sz="2000" b="1" dirty="0"/>
              <a:t>annullamento automatico</a:t>
            </a:r>
            <a:r>
              <a:rPr lang="it-IT" sz="2000" dirty="0"/>
              <a:t> </a:t>
            </a:r>
            <a:r>
              <a:rPr lang="it-IT" sz="2000" dirty="0" smtClean="0"/>
              <a:t>delle sanzioni (no sanzioni amministrative) e degli interessi dei </a:t>
            </a:r>
            <a:r>
              <a:rPr lang="it-IT" sz="2000" dirty="0"/>
              <a:t>carichi di importo residuo fino a </a:t>
            </a:r>
            <a:r>
              <a:rPr lang="it-IT" sz="2000" dirty="0" smtClean="0"/>
              <a:t>€ 1.000,00, </a:t>
            </a:r>
            <a:r>
              <a:rPr lang="it-IT" sz="2000" dirty="0"/>
              <a:t>affidati ad Agenzia delle entrate-Riscossione </a:t>
            </a:r>
            <a:r>
              <a:rPr lang="it-IT" sz="2000" dirty="0" smtClean="0"/>
              <a:t>dall’1/1/2000 </a:t>
            </a:r>
            <a:r>
              <a:rPr lang="it-IT" sz="2000" dirty="0"/>
              <a:t>al </a:t>
            </a:r>
            <a:r>
              <a:rPr lang="it-IT" sz="2000" dirty="0" smtClean="0"/>
              <a:t>31/12/2015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101942" y="4161628"/>
            <a:ext cx="80931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333333"/>
                </a:solidFill>
                <a:cs typeface="Calibri" panose="020F0502020204030204" pitchFamily="34" charset="0"/>
              </a:rPr>
              <a:t>«Rottamazione </a:t>
            </a:r>
            <a:r>
              <a:rPr lang="it-IT" sz="2000" dirty="0" smtClean="0">
                <a:solidFill>
                  <a:srgbClr val="333333"/>
                </a:solidFill>
                <a:cs typeface="Calibri" panose="020F0502020204030204" pitchFamily="34" charset="0"/>
              </a:rPr>
              <a:t>quater» - Art</a:t>
            </a:r>
            <a:r>
              <a:rPr lang="it-IT" sz="2000" dirty="0">
                <a:solidFill>
                  <a:srgbClr val="333333"/>
                </a:solidFill>
                <a:cs typeface="Calibri" panose="020F0502020204030204" pitchFamily="34" charset="0"/>
              </a:rPr>
              <a:t>. 1, commi da 231 a </a:t>
            </a:r>
            <a:r>
              <a:rPr lang="it-IT" sz="2000" dirty="0" smtClean="0">
                <a:solidFill>
                  <a:srgbClr val="333333"/>
                </a:solidFill>
                <a:cs typeface="Calibri" panose="020F0502020204030204" pitchFamily="34" charset="0"/>
              </a:rPr>
              <a:t>252: </a:t>
            </a:r>
            <a:r>
              <a:rPr lang="it-IT" sz="2000" b="1" dirty="0">
                <a:solidFill>
                  <a:srgbClr val="333333"/>
                </a:solidFill>
                <a:cs typeface="Calibri" panose="020F0502020204030204" pitchFamily="34" charset="0"/>
              </a:rPr>
              <a:t>Definizione agevolata</a:t>
            </a:r>
            <a:r>
              <a:rPr lang="it-IT" sz="2000" dirty="0">
                <a:solidFill>
                  <a:srgbClr val="333333"/>
                </a:solidFill>
                <a:cs typeface="Calibri" panose="020F0502020204030204" pitchFamily="34" charset="0"/>
              </a:rPr>
              <a:t> </a:t>
            </a:r>
            <a:r>
              <a:rPr lang="it-IT" sz="2000" dirty="0" smtClean="0">
                <a:solidFill>
                  <a:srgbClr val="333333"/>
                </a:solidFill>
                <a:cs typeface="Calibri" panose="020F0502020204030204" pitchFamily="34" charset="0"/>
              </a:rPr>
              <a:t>dei </a:t>
            </a:r>
            <a:r>
              <a:rPr lang="it-IT" sz="2000" dirty="0">
                <a:solidFill>
                  <a:srgbClr val="333333"/>
                </a:solidFill>
                <a:cs typeface="Calibri" panose="020F0502020204030204" pitchFamily="34" charset="0"/>
              </a:rPr>
              <a:t>carichi affidati all’Agente della riscossione dal 1° gennaio 2000 al 30 giugno </a:t>
            </a:r>
            <a:r>
              <a:rPr lang="it-IT" sz="2000" dirty="0" smtClean="0">
                <a:solidFill>
                  <a:srgbClr val="333333"/>
                </a:solidFill>
                <a:cs typeface="Calibri" panose="020F0502020204030204" pitchFamily="34" charset="0"/>
              </a:rPr>
              <a:t>2022. Questo istituto consente di </a:t>
            </a:r>
            <a:r>
              <a:rPr lang="it-IT" sz="2000" dirty="0" smtClean="0"/>
              <a:t>estinguere </a:t>
            </a:r>
            <a:r>
              <a:rPr lang="it-IT" sz="2000" dirty="0"/>
              <a:t>i </a:t>
            </a:r>
            <a:r>
              <a:rPr lang="it-IT" sz="2000" dirty="0" smtClean="0"/>
              <a:t>debiti a ruolo (dal ruolo 2020 al ruolo 2021), </a:t>
            </a:r>
            <a:r>
              <a:rPr lang="it-IT" sz="2000" dirty="0"/>
              <a:t>versando </a:t>
            </a:r>
            <a:r>
              <a:rPr lang="it-IT" sz="2000" b="1" dirty="0"/>
              <a:t>unicamente</a:t>
            </a:r>
            <a:r>
              <a:rPr lang="it-IT" sz="2000" dirty="0"/>
              <a:t> le somme dovute a titolo di capitale e quelle maturate a titolo di rimborso spese per le procedure esecutive e per i diritti di notifica.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9150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AGEVOLATA EX ART. 1, COMMI 231-252, L. 197/2022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Definizione Agevolata – Rottamazione quater</a:t>
            </a:r>
            <a:endParaRPr lang="it-IT" sz="2800" b="1" dirty="0" smtClean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101942" y="1818720"/>
            <a:ext cx="80931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it-IT" sz="2200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Comitato dei Delegati di Cassa Forense, con delibere del 27/01/2023, ha deliberato di: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101942" y="3001943"/>
            <a:ext cx="80931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b="1" dirty="0" smtClean="0"/>
              <a:t>NON aderire allo «Stralcio automatico»  </a:t>
            </a:r>
            <a:r>
              <a:rPr lang="it-IT" sz="2200" dirty="0" smtClean="0"/>
              <a:t>- facoltà riconosciuta dall’art. 1, comma 229, della l. 197/2022;</a:t>
            </a:r>
            <a:endParaRPr lang="it-IT" sz="2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101942" y="4161628"/>
            <a:ext cx="80931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b="1" dirty="0" smtClean="0">
                <a:solidFill>
                  <a:srgbClr val="333333"/>
                </a:solidFill>
                <a:cs typeface="Calibri" panose="020F0502020204030204" pitchFamily="34" charset="0"/>
              </a:rPr>
              <a:t>ADERIRE alla «definizione agevolata» (rottamazione quater) </a:t>
            </a:r>
            <a:r>
              <a:rPr lang="it-IT" sz="2200" dirty="0" smtClean="0">
                <a:solidFill>
                  <a:srgbClr val="333333"/>
                </a:solidFill>
                <a:cs typeface="Calibri" panose="020F0502020204030204" pitchFamily="34" charset="0"/>
              </a:rPr>
              <a:t>- facoltà riconosciuta dall’art. 1 comma 251, della l. 197/2022; 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412484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AGEVOLATA EX ART. 1, COMMI 231-252, L. 197/2022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Definizione Agevolata – Rottamazione quater</a:t>
            </a:r>
          </a:p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- Modalità di presentazione della domanda e Termini -</a:t>
            </a:r>
            <a:endParaRPr lang="it-IT" sz="2800" b="1" dirty="0" smtClean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101942" y="2160320"/>
            <a:ext cx="809312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it-IT" sz="2200" dirty="0" smtClean="0"/>
              <a:t>Il termine </a:t>
            </a:r>
            <a:r>
              <a:rPr lang="it-IT" sz="2200" dirty="0"/>
              <a:t>per la presentazione delle domanda di adesione alla Definizione </a:t>
            </a:r>
            <a:r>
              <a:rPr lang="it-IT" sz="2200" dirty="0" smtClean="0"/>
              <a:t>agevolata è stato prorogato </a:t>
            </a:r>
            <a:r>
              <a:rPr lang="it-IT" sz="2200" dirty="0"/>
              <a:t>dal 30 aprile al </a:t>
            </a:r>
            <a:r>
              <a:rPr lang="it-IT" sz="2200" b="1" dirty="0"/>
              <a:t>30 giugno 2023</a:t>
            </a:r>
            <a:r>
              <a:rPr lang="it-IT" sz="2200" dirty="0" smtClean="0"/>
              <a:t> (DL </a:t>
            </a:r>
            <a:r>
              <a:rPr lang="it-IT" sz="2200" dirty="0"/>
              <a:t>n. 51/2023, convertito con modificazioni dalla Legge n. </a:t>
            </a:r>
            <a:r>
              <a:rPr lang="it-IT" sz="2200" dirty="0" smtClean="0"/>
              <a:t>87/2023).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endParaRPr lang="it-IT" sz="2200" dirty="0" smtClean="0"/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it-IT" sz="2200" dirty="0"/>
              <a:t>Per i soggetti con </a:t>
            </a:r>
            <a:r>
              <a:rPr lang="it-IT" sz="2200" dirty="0" smtClean="0"/>
              <a:t>residenza</a:t>
            </a:r>
            <a:r>
              <a:rPr lang="it-IT" sz="2200" dirty="0"/>
              <a:t>, </a:t>
            </a:r>
            <a:r>
              <a:rPr lang="it-IT" sz="2200" dirty="0" smtClean="0"/>
              <a:t>sede </a:t>
            </a:r>
            <a:r>
              <a:rPr lang="it-IT" sz="2200" dirty="0"/>
              <a:t>legale o </a:t>
            </a:r>
            <a:r>
              <a:rPr lang="it-IT" sz="2200" dirty="0" smtClean="0"/>
              <a:t>sede </a:t>
            </a:r>
            <a:r>
              <a:rPr lang="it-IT" sz="2200" dirty="0"/>
              <a:t>operativa nei territori indicati dall’allegato n. 1 del “Decreto Alluvione</a:t>
            </a:r>
            <a:r>
              <a:rPr lang="it-IT" sz="2200" dirty="0" smtClean="0"/>
              <a:t>”, tutti i termini connessi alla definizione agevolata,</a:t>
            </a:r>
            <a:r>
              <a:rPr lang="it-IT" sz="2200" dirty="0"/>
              <a:t> </a:t>
            </a:r>
            <a:r>
              <a:rPr lang="it-IT" sz="2200" b="1" dirty="0"/>
              <a:t>sono prorogati di 3 mesi</a:t>
            </a:r>
            <a:r>
              <a:rPr lang="it-IT" sz="2200" dirty="0"/>
              <a:t>. Conseguentemente la </a:t>
            </a:r>
            <a:r>
              <a:rPr lang="it-IT" sz="2200" b="1" dirty="0"/>
              <a:t>domanda di adesione</a:t>
            </a:r>
            <a:r>
              <a:rPr lang="it-IT" sz="2200" dirty="0"/>
              <a:t> potrà essere presentata </a:t>
            </a:r>
            <a:r>
              <a:rPr lang="it-IT" sz="2200" b="1" dirty="0"/>
              <a:t>entro il 30 settembre 2023</a:t>
            </a:r>
            <a:endParaRPr lang="it-IT" sz="2200" dirty="0" smtClean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45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AGEVOLATA EX ART. 1, COMMI 231-252, L. 197/2022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Definizione Agevolata – Rottamazione quater</a:t>
            </a:r>
          </a:p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- Modalità e termini di pagamento-</a:t>
            </a:r>
            <a:endParaRPr lang="it-IT" sz="2800" b="1" dirty="0" smtClean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03835" y="1883629"/>
            <a:ext cx="108173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333333"/>
                </a:solidFill>
                <a:latin typeface="Titillium Web"/>
              </a:rPr>
              <a:t>Il DL n. 51/2023, convertito con modificazioni dalla Legge n. 87/2023, ha modificato i termini previsti per il pagamento delle somme dovute a titolo di Definizione agevolata come segue: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333333"/>
                </a:solidFill>
                <a:latin typeface="Titillium Web"/>
              </a:rPr>
              <a:t>in un’</a:t>
            </a:r>
            <a:r>
              <a:rPr lang="it-IT" b="1" dirty="0">
                <a:solidFill>
                  <a:srgbClr val="333333"/>
                </a:solidFill>
                <a:latin typeface="Titillium Web"/>
              </a:rPr>
              <a:t>unica soluzione</a:t>
            </a:r>
            <a:r>
              <a:rPr lang="it-IT" dirty="0">
                <a:solidFill>
                  <a:srgbClr val="333333"/>
                </a:solidFill>
                <a:latin typeface="Titillium Web"/>
              </a:rPr>
              <a:t>, entro il 31 ottobre 2023;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333333"/>
                </a:solidFill>
                <a:latin typeface="Titillium Web"/>
              </a:rPr>
              <a:t>in </a:t>
            </a:r>
            <a:r>
              <a:rPr lang="it-IT" dirty="0">
                <a:solidFill>
                  <a:srgbClr val="333333"/>
                </a:solidFill>
                <a:latin typeface="Titillium Web"/>
              </a:rPr>
              <a:t>un numero massimo di </a:t>
            </a:r>
            <a:r>
              <a:rPr lang="it-IT" b="1" dirty="0">
                <a:solidFill>
                  <a:srgbClr val="333333"/>
                </a:solidFill>
                <a:latin typeface="Titillium Web"/>
              </a:rPr>
              <a:t>18 rate</a:t>
            </a:r>
            <a:r>
              <a:rPr lang="it-IT" dirty="0">
                <a:solidFill>
                  <a:srgbClr val="333333"/>
                </a:solidFill>
                <a:latin typeface="Titillium Web"/>
              </a:rPr>
              <a:t> (5 anni) consecutive, di cui le prime due, con scadenza il 31 ottobre e il 30 novembre </a:t>
            </a:r>
            <a:r>
              <a:rPr lang="it-IT" dirty="0" smtClean="0">
                <a:solidFill>
                  <a:srgbClr val="333333"/>
                </a:solidFill>
                <a:latin typeface="Titillium Web"/>
              </a:rPr>
              <a:t>2023. </a:t>
            </a:r>
            <a:r>
              <a:rPr lang="it-IT" dirty="0">
                <a:solidFill>
                  <a:srgbClr val="333333"/>
                </a:solidFill>
                <a:latin typeface="Titillium Web"/>
              </a:rPr>
              <a:t>Le restanti rate, </a:t>
            </a:r>
            <a:r>
              <a:rPr lang="it-IT" dirty="0" smtClean="0">
                <a:solidFill>
                  <a:srgbClr val="333333"/>
                </a:solidFill>
                <a:latin typeface="Titillium Web"/>
              </a:rPr>
              <a:t>verranno ripartite </a:t>
            </a:r>
            <a:r>
              <a:rPr lang="it-IT" dirty="0">
                <a:solidFill>
                  <a:srgbClr val="333333"/>
                </a:solidFill>
                <a:latin typeface="Titillium Web"/>
              </a:rPr>
              <a:t>nei successivi 4 </a:t>
            </a:r>
            <a:r>
              <a:rPr lang="it-IT" dirty="0" smtClean="0">
                <a:solidFill>
                  <a:srgbClr val="333333"/>
                </a:solidFill>
                <a:latin typeface="Titillium Web"/>
              </a:rPr>
              <a:t>anni. </a:t>
            </a:r>
          </a:p>
          <a:p>
            <a:pPr marL="265113" algn="just"/>
            <a:r>
              <a:rPr lang="it-IT" dirty="0" smtClean="0">
                <a:solidFill>
                  <a:srgbClr val="333333"/>
                </a:solidFill>
                <a:latin typeface="Titillium Web"/>
              </a:rPr>
              <a:t>Il </a:t>
            </a:r>
            <a:r>
              <a:rPr lang="it-IT" dirty="0">
                <a:solidFill>
                  <a:srgbClr val="333333"/>
                </a:solidFill>
                <a:latin typeface="Titillium Web"/>
              </a:rPr>
              <a:t>pagamento rateizzato prevede l’applicazione degli interessi al tasso del 2 per cento annuo, a decorrere dal 1° novembre 2023</a:t>
            </a:r>
            <a:r>
              <a:rPr lang="it-IT" dirty="0" smtClean="0">
                <a:solidFill>
                  <a:srgbClr val="333333"/>
                </a:solidFill>
                <a:latin typeface="Titillium Web"/>
              </a:rPr>
              <a:t>.</a:t>
            </a:r>
          </a:p>
          <a:p>
            <a:pPr marL="265113" algn="just"/>
            <a:endParaRPr lang="it-IT" dirty="0">
              <a:solidFill>
                <a:srgbClr val="333333"/>
              </a:solidFill>
              <a:latin typeface="Titillium Web"/>
            </a:endParaRPr>
          </a:p>
          <a:p>
            <a:pPr algn="just"/>
            <a:r>
              <a:rPr lang="it-IT" dirty="0">
                <a:solidFill>
                  <a:srgbClr val="333333"/>
                </a:solidFill>
                <a:latin typeface="Titillium Web"/>
              </a:rPr>
              <a:t>In caso di </a:t>
            </a:r>
            <a:r>
              <a:rPr lang="it-IT" b="1" dirty="0">
                <a:solidFill>
                  <a:srgbClr val="333333"/>
                </a:solidFill>
                <a:latin typeface="Titillium Web"/>
              </a:rPr>
              <a:t>omesso </a:t>
            </a:r>
            <a:r>
              <a:rPr lang="it-IT" dirty="0">
                <a:solidFill>
                  <a:srgbClr val="333333"/>
                </a:solidFill>
                <a:latin typeface="Titillium Web"/>
              </a:rPr>
              <a:t>ovvero </a:t>
            </a:r>
            <a:r>
              <a:rPr lang="it-IT" b="1" dirty="0">
                <a:solidFill>
                  <a:srgbClr val="333333"/>
                </a:solidFill>
                <a:latin typeface="Titillium Web"/>
              </a:rPr>
              <a:t>insufficiente o tardivo versamento</a:t>
            </a:r>
            <a:r>
              <a:rPr lang="it-IT" dirty="0">
                <a:solidFill>
                  <a:srgbClr val="333333"/>
                </a:solidFill>
                <a:latin typeface="Titillium Web"/>
              </a:rPr>
              <a:t>, superiore a cinque giorni, dell’unica rata ovvero di una di quelle in cui è stato dilazionato il pagamento, la Definizione agevolata risulta inefficace e i versamenti effettuati sono considerati a titolo di acconto sulle somme dovute</a:t>
            </a:r>
            <a:r>
              <a:rPr lang="it-IT" dirty="0" smtClean="0">
                <a:solidFill>
                  <a:srgbClr val="333333"/>
                </a:solidFill>
                <a:latin typeface="Titillium Web"/>
              </a:rPr>
              <a:t>.</a:t>
            </a:r>
          </a:p>
          <a:p>
            <a:pPr algn="just"/>
            <a:endParaRPr lang="it-IT" dirty="0">
              <a:solidFill>
                <a:srgbClr val="333333"/>
              </a:solidFill>
              <a:latin typeface="Titillium Web"/>
            </a:endParaRPr>
          </a:p>
          <a:p>
            <a:pPr algn="just"/>
            <a:r>
              <a:rPr lang="it-IT" dirty="0">
                <a:solidFill>
                  <a:srgbClr val="333333"/>
                </a:solidFill>
                <a:latin typeface="Titillium Web"/>
              </a:rPr>
              <a:t>Per i soggetti con la residenza, la sede legale o la sede operativa nei territori indicati dall’allegato n. 1 del “</a:t>
            </a:r>
            <a:r>
              <a:rPr lang="it-IT" b="1" dirty="0">
                <a:solidFill>
                  <a:srgbClr val="333333"/>
                </a:solidFill>
                <a:latin typeface="Titillium Web"/>
              </a:rPr>
              <a:t>Decreto Alluvione</a:t>
            </a:r>
            <a:r>
              <a:rPr lang="it-IT" dirty="0">
                <a:solidFill>
                  <a:srgbClr val="333333"/>
                </a:solidFill>
                <a:latin typeface="Titillium Web"/>
              </a:rPr>
              <a:t>” i </a:t>
            </a:r>
            <a:r>
              <a:rPr lang="it-IT" b="1" dirty="0">
                <a:solidFill>
                  <a:srgbClr val="333333"/>
                </a:solidFill>
                <a:latin typeface="Titillium Web"/>
              </a:rPr>
              <a:t>termini e le scadenze</a:t>
            </a:r>
            <a:r>
              <a:rPr lang="it-IT" dirty="0">
                <a:solidFill>
                  <a:srgbClr val="333333"/>
                </a:solidFill>
                <a:latin typeface="Titillium Web"/>
              </a:rPr>
              <a:t> della Definizione agevolata (“Rottamazione-quater”) sono </a:t>
            </a:r>
            <a:r>
              <a:rPr lang="it-IT" b="1" dirty="0">
                <a:solidFill>
                  <a:srgbClr val="333333"/>
                </a:solidFill>
                <a:latin typeface="Titillium Web"/>
              </a:rPr>
              <a:t>prorogati di 3 mesi</a:t>
            </a:r>
            <a:r>
              <a:rPr lang="it-IT" dirty="0">
                <a:solidFill>
                  <a:srgbClr val="333333"/>
                </a:solidFill>
                <a:latin typeface="Titillium Web"/>
              </a:rPr>
              <a:t>. </a:t>
            </a:r>
            <a:endParaRPr lang="it-IT" b="0" i="0" dirty="0">
              <a:solidFill>
                <a:srgbClr val="333333"/>
              </a:solidFill>
              <a:effectLst/>
              <a:latin typeface="Titillium Web"/>
            </a:endParaRPr>
          </a:p>
        </p:txBody>
      </p:sp>
    </p:spTree>
    <p:extLst>
      <p:ext uri="{BB962C8B-B14F-4D97-AF65-F5344CB8AC3E}">
        <p14:creationId xmlns:p14="http://schemas.microsoft.com/office/powerpoint/2010/main" val="27452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>
            <a:extLst>
              <a:ext uri="{FF2B5EF4-FFF2-40B4-BE49-F238E27FC236}">
                <a16:creationId xmlns:a16="http://schemas.microsoft.com/office/drawing/2014/main" id="{A4FBCDD0-4B29-4C38-B053-8449E0AB96F5}"/>
              </a:ext>
            </a:extLst>
          </p:cNvPr>
          <p:cNvGrpSpPr/>
          <p:nvPr/>
        </p:nvGrpSpPr>
        <p:grpSpPr>
          <a:xfrm>
            <a:off x="4118998" y="3496527"/>
            <a:ext cx="3707932" cy="92279"/>
            <a:chOff x="2718036" y="3775046"/>
            <a:chExt cx="3707932" cy="92279"/>
          </a:xfrm>
        </p:grpSpPr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17F6F751-C94C-47E9-AEA8-2B72252AF42C}"/>
                </a:ext>
              </a:extLst>
            </p:cNvPr>
            <p:cNvSpPr/>
            <p:nvPr/>
          </p:nvSpPr>
          <p:spPr>
            <a:xfrm>
              <a:off x="2860647" y="3775046"/>
              <a:ext cx="3565321" cy="92279"/>
            </a:xfrm>
            <a:prstGeom prst="rect">
              <a:avLst/>
            </a:prstGeom>
            <a:solidFill>
              <a:srgbClr val="2889D6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871531C8-D9E2-465C-924F-0C2B5E299DCE}"/>
                </a:ext>
              </a:extLst>
            </p:cNvPr>
            <p:cNvSpPr/>
            <p:nvPr/>
          </p:nvSpPr>
          <p:spPr>
            <a:xfrm>
              <a:off x="2718036" y="3775046"/>
              <a:ext cx="92278" cy="92279"/>
            </a:xfrm>
            <a:prstGeom prst="rect">
              <a:avLst/>
            </a:prstGeom>
            <a:solidFill>
              <a:srgbClr val="022E5F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Titolo 1">
            <a:extLst>
              <a:ext uri="{FF2B5EF4-FFF2-40B4-BE49-F238E27FC236}">
                <a16:creationId xmlns:a16="http://schemas.microsoft.com/office/drawing/2014/main" id="{1F9C2AC2-9EBE-4E53-B569-EBF05A7D0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0561" y="2871962"/>
            <a:ext cx="8816454" cy="557038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Segoe UI Light" panose="020B0502040204020203" pitchFamily="34" charset="0"/>
              </a:rPr>
              <a:t>CORSO DI AGGIORNAMENTO PER GLI ORDINI FORENSI</a:t>
            </a:r>
            <a:endParaRPr lang="it-IT" sz="32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FFC169E7-E496-413A-BB1C-4A9909D76912}"/>
              </a:ext>
            </a:extLst>
          </p:cNvPr>
          <p:cNvSpPr txBox="1">
            <a:spLocks/>
          </p:cNvSpPr>
          <p:nvPr/>
        </p:nvSpPr>
        <p:spPr>
          <a:xfrm>
            <a:off x="3671248" y="3542666"/>
            <a:ext cx="4694829" cy="8928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b="1" dirty="0" smtClean="0">
                <a:solidFill>
                  <a:srgbClr val="2889D6"/>
                </a:solidFill>
                <a:latin typeface="+mn-lt"/>
                <a:ea typeface="Verdana" panose="020B0604030504040204" pitchFamily="34" charset="0"/>
              </a:rPr>
              <a:t>- Sanzioni e recupero crediti –</a:t>
            </a:r>
          </a:p>
          <a:p>
            <a:r>
              <a:rPr lang="it-IT" sz="2000" b="1" dirty="0" smtClean="0">
                <a:solidFill>
                  <a:srgbClr val="2889D6"/>
                </a:solidFill>
                <a:latin typeface="+mn-lt"/>
                <a:ea typeface="Verdana" panose="020B0604030504040204" pitchFamily="34" charset="0"/>
              </a:rPr>
              <a:t> </a:t>
            </a:r>
            <a:endParaRPr lang="it-IT" sz="2000" b="1" dirty="0">
              <a:solidFill>
                <a:srgbClr val="2889D6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212239" y="6045958"/>
            <a:ext cx="2715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Luglio 2023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318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Irregolarità dichiarative soggette a sanzione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1452224" y="1897037"/>
            <a:ext cx="3341318" cy="3645501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Ritardato invio mod. 5 </a:t>
            </a:r>
          </a:p>
          <a:p>
            <a:pPr algn="ctr"/>
            <a:endParaRPr lang="it-IT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it-IT" b="1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Sanzione di importo 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predeterminato in modo progressivo in ragione dei giorni di ritardo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8062460" y="1897038"/>
            <a:ext cx="2933451" cy="3659147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Omesso invio mod. 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</a:p>
          <a:p>
            <a:pPr algn="ctr"/>
            <a:endParaRPr lang="it-IT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it-IT" b="1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Sanzione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 importo 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fisso e predeterminato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4793542" y="1897038"/>
            <a:ext cx="3268918" cy="3659146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Rettifica tardiva (in aumento</a:t>
            </a: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pPr algn="ctr"/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it-IT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Identica progressione di quella prevista per il ritardato invio del mod. 5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0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Ritardato invio mod. 5 o rettifica tardiva (in aumento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)</a:t>
            </a:r>
            <a:endParaRPr lang="it-IT" sz="2800" b="1" dirty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412770" y="1771346"/>
            <a:ext cx="4640545" cy="64084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  <a:effectLst/>
        </p:spPr>
        <p:txBody>
          <a:bodyPr rtlCol="0" anchor="t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Mod. 5 inviato, o rettificato (in aumento), entro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: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412769" y="2419173"/>
            <a:ext cx="4635653" cy="911830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  <a:effectLst/>
        </p:spPr>
        <p:txBody>
          <a:bodyPr rtlCol="0" anchor="t"/>
          <a:lstStyle/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30 giorni successivi al termine </a:t>
            </a: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  <a:sym typeface="Symbol" panose="05050102010706020507" pitchFamily="18" charset="2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  <a:sym typeface="Symbol" panose="05050102010706020507" pitchFamily="18" charset="2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412770" y="3327061"/>
            <a:ext cx="4640545" cy="1193778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  <a:effectLst/>
        </p:spPr>
        <p:txBody>
          <a:bodyPr rtlCol="0" anchor="t"/>
          <a:lstStyle/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  <a:sym typeface="Symbol" panose="05050102010706020507" pitchFamily="18" charset="2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sym typeface="Symbol" panose="05050102010706020507" pitchFamily="18" charset="2"/>
              </a:rPr>
              <a:t>dal 31° giorno dal termine fino al 31 dicembre dello stesso anno  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417976" y="4502865"/>
            <a:ext cx="4630446" cy="924118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  <a:effectLst/>
        </p:spPr>
        <p:txBody>
          <a:bodyPr rtlCol="0" anchor="t"/>
          <a:lstStyle/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  <a:sym typeface="Symbol" panose="05050102010706020507" pitchFamily="18" charset="2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sym typeface="Symbol" panose="05050102010706020507" pitchFamily="18" charset="2"/>
              </a:rPr>
              <a:t>Oltre il 31 dicembre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7058520" y="1773693"/>
            <a:ext cx="2924117" cy="63183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  <a:effectLst/>
        </p:spPr>
        <p:txBody>
          <a:bodyPr rtlCol="0" anchor="t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Sanzione prevista  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(importi mod. 5/2023)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7063147" y="2412189"/>
            <a:ext cx="2924314" cy="918814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  <a:effectLst/>
        </p:spPr>
        <p:txBody>
          <a:bodyPr rtlCol="0" anchor="t"/>
          <a:lstStyle/>
          <a:p>
            <a:pPr marL="285750" marR="0" lvl="0" indent="-28575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sym typeface="Symbol" panose="05050102010706020507" pitchFamily="18" charset="2"/>
              </a:rPr>
              <a:t>€  97,00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7058520" y="3333082"/>
            <a:ext cx="2924117" cy="118245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  <a:effectLst/>
        </p:spPr>
        <p:txBody>
          <a:bodyPr rtlCol="0" anchor="t"/>
          <a:lstStyle/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  <a:sym typeface="Symbol" panose="05050102010706020507" pitchFamily="18" charset="2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sym typeface="Symbol" panose="05050102010706020507" pitchFamily="18" charset="2"/>
              </a:rPr>
              <a:t>€ 197,00 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7041094" y="4514175"/>
            <a:ext cx="2941543" cy="919741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  <a:effectLst/>
        </p:spPr>
        <p:txBody>
          <a:bodyPr rtlCol="0" anchor="t"/>
          <a:lstStyle/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  <a:sym typeface="Symbol" panose="05050102010706020507" pitchFamily="18" charset="2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€ 297,00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421450" y="5443092"/>
            <a:ext cx="7554825" cy="804373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sym typeface="Symbol" panose="05050102010706020507" pitchFamily="18" charset="2"/>
              </a:rPr>
              <a:t>La rettifica in diminuzione di dati reddituali non è soggetta ad alcuna sanzione</a:t>
            </a:r>
          </a:p>
          <a:p>
            <a:pPr marL="285750" indent="-285750">
              <a:buFontTx/>
              <a:buChar char="-"/>
            </a:pP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70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Omesso </a:t>
            </a:r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invio mod. </a:t>
            </a:r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5</a:t>
            </a:r>
            <a:endParaRPr lang="it-IT" sz="2800" b="1" dirty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1930737" y="1987828"/>
            <a:ext cx="9096654" cy="154694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Sanzione</a:t>
            </a:r>
            <a:r>
              <a:rPr kumimoji="0" lang="it-IT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di importo fisso (importo riferito al mod. 5/2023):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1" baseline="0" dirty="0">
              <a:solidFill>
                <a:prstClr val="black">
                  <a:lumMod val="85000"/>
                  <a:lumOff val="1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€ 494,00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0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996287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2889D6"/>
                </a:solidFill>
                <a:ea typeface="Verdana" panose="020B0604030504040204" pitchFamily="34" charset="0"/>
              </a:rPr>
              <a:t>Casi particolari per la determinazione delle sanzioni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4305001" y="2234490"/>
            <a:ext cx="2953832" cy="68569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Descrizione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4302902" y="2927664"/>
            <a:ext cx="2957412" cy="68569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defRPr/>
            </a:pPr>
            <a:r>
              <a:rPr lang="it-IT" dirty="0">
                <a:solidFill>
                  <a:prstClr val="black">
                    <a:lumMod val="85000"/>
                    <a:lumOff val="15000"/>
                  </a:prstClr>
                </a:solidFill>
              </a:rPr>
              <a:t>P</a:t>
            </a:r>
            <a:r>
              <a:rPr lang="it-IT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raticanti </a:t>
            </a:r>
            <a:r>
              <a:rPr lang="it-IT" dirty="0">
                <a:solidFill>
                  <a:prstClr val="black">
                    <a:lumMod val="85000"/>
                    <a:lumOff val="15000"/>
                  </a:prstClr>
                </a:solidFill>
              </a:rPr>
              <a:t>iscritti alla Cassa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4305001" y="3628212"/>
            <a:ext cx="2955944" cy="68569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defRPr/>
            </a:pPr>
            <a:r>
              <a:rPr lang="it-IT" dirty="0">
                <a:solidFill>
                  <a:prstClr val="black">
                    <a:lumMod val="85000"/>
                    <a:lumOff val="15000"/>
                  </a:prstClr>
                </a:solidFill>
              </a:rPr>
              <a:t>1° o 2° anno di iscrizione all’Albo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4297990" y="4328760"/>
            <a:ext cx="2960846" cy="95647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defRPr/>
            </a:pPr>
            <a:r>
              <a:rPr lang="it-IT" dirty="0">
                <a:solidFill>
                  <a:prstClr val="black">
                    <a:lumMod val="85000"/>
                    <a:lumOff val="15000"/>
                  </a:prstClr>
                </a:solidFill>
              </a:rPr>
              <a:t>Reddito e Volume d’affari IVA pari a zero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7272241" y="2229578"/>
            <a:ext cx="2864004" cy="68569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Sanzione prevista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7267329" y="2932584"/>
            <a:ext cx="2864004" cy="68569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Nessuna sanzione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7267329" y="3630674"/>
            <a:ext cx="2864004" cy="68569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defRPr/>
            </a:pPr>
            <a:r>
              <a:rPr lang="it-IT" dirty="0">
                <a:solidFill>
                  <a:prstClr val="black">
                    <a:lumMod val="85000"/>
                    <a:lumOff val="15000"/>
                  </a:prstClr>
                </a:solidFill>
              </a:rPr>
              <a:t>Nessuna sanzione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7272249" y="4323848"/>
            <a:ext cx="2859084" cy="956472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Sanzione minima prevista per ritardato invio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(€ 97,00 per mod. 5/2023)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302494" y="2229577"/>
            <a:ext cx="1989099" cy="685695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Mod. 5 inviato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(o</a:t>
            </a: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rettificato)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902D702-2FD9-49D9-8A54-63F5ACFA3498}"/>
              </a:ext>
            </a:extLst>
          </p:cNvPr>
          <p:cNvSpPr/>
          <p:nvPr/>
        </p:nvSpPr>
        <p:spPr>
          <a:xfrm>
            <a:off x="2302003" y="2927665"/>
            <a:ext cx="1988972" cy="2352656"/>
          </a:xfrm>
          <a:prstGeom prst="rect">
            <a:avLst/>
          </a:prstGeom>
          <a:solidFill>
            <a:srgbClr val="2889D6">
              <a:alpha val="22000"/>
            </a:srgbClr>
          </a:solidFill>
          <a:ln>
            <a:solidFill>
              <a:srgbClr val="0073B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ritardo ma </a:t>
            </a: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prima della definizione dell’accertamento della sanzione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134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1414830-A008-4AC1-9786-2510434E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SUL SISTEMA SANZIONATORIO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47256" y="777919"/>
            <a:ext cx="1053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889D6"/>
                </a:solidFill>
                <a:ea typeface="Verdana" panose="020B0604030504040204" pitchFamily="34" charset="0"/>
              </a:rPr>
              <a:t>Riepilogo sanzioni dichiarative</a:t>
            </a:r>
            <a:endParaRPr lang="it-IT" sz="2800" b="1" dirty="0">
              <a:solidFill>
                <a:srgbClr val="2889D6"/>
              </a:solidFill>
              <a:ea typeface="Verdana" panose="020B0604030504040204" pitchFamily="34" charset="0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521580"/>
              </p:ext>
            </p:extLst>
          </p:nvPr>
        </p:nvGraphicFramePr>
        <p:xfrm>
          <a:off x="1624084" y="1487604"/>
          <a:ext cx="9089924" cy="4947703"/>
        </p:xfrm>
        <a:graphic>
          <a:graphicData uri="http://schemas.openxmlformats.org/drawingml/2006/table">
            <a:tbl>
              <a:tblPr/>
              <a:tblGrid>
                <a:gridCol w="4025485">
                  <a:extLst>
                    <a:ext uri="{9D8B030D-6E8A-4147-A177-3AD203B41FA5}">
                      <a16:colId xmlns:a16="http://schemas.microsoft.com/office/drawing/2014/main" val="4288548589"/>
                    </a:ext>
                  </a:extLst>
                </a:gridCol>
                <a:gridCol w="1685860">
                  <a:extLst>
                    <a:ext uri="{9D8B030D-6E8A-4147-A177-3AD203B41FA5}">
                      <a16:colId xmlns:a16="http://schemas.microsoft.com/office/drawing/2014/main" val="1475465127"/>
                    </a:ext>
                  </a:extLst>
                </a:gridCol>
                <a:gridCol w="3378579">
                  <a:extLst>
                    <a:ext uri="{9D8B030D-6E8A-4147-A177-3AD203B41FA5}">
                      <a16:colId xmlns:a16="http://schemas.microsoft.com/office/drawing/2014/main" val="2144570151"/>
                    </a:ext>
                  </a:extLst>
                </a:gridCol>
              </a:tblGrid>
              <a:tr h="4690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it-IT" sz="1300" b="1" u="none" strike="noStrike" dirty="0">
                          <a:effectLst/>
                        </a:rPr>
                        <a:t>Irregolarità dichiarativa</a:t>
                      </a:r>
                      <a:endParaRPr lang="it-IT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it-IT" sz="1300" b="1" u="none" strike="noStrike" dirty="0">
                          <a:effectLst/>
                        </a:rPr>
                        <a:t>Sanzione amministrativa</a:t>
                      </a:r>
                      <a:endParaRPr lang="it-IT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it-IT" sz="1300" b="1" u="none" strike="noStrike" dirty="0">
                          <a:effectLst/>
                        </a:rPr>
                        <a:t>Sanzione disciplinare</a:t>
                      </a:r>
                      <a:endParaRPr lang="it-IT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446690"/>
                  </a:ext>
                </a:extLst>
              </a:tr>
              <a:tr h="4690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300" u="none" strike="noStrike" dirty="0">
                          <a:effectLst/>
                        </a:rPr>
                        <a:t>Omesso invio mod. </a:t>
                      </a:r>
                      <a:r>
                        <a:rPr lang="it-IT" sz="1300" u="none" strike="noStrike" dirty="0" smtClean="0">
                          <a:effectLst/>
                        </a:rPr>
                        <a:t>5/2023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 </a:t>
                      </a:r>
                      <a:r>
                        <a:rPr lang="it-IT" sz="1300" u="none" strike="noStrike" dirty="0" smtClean="0">
                          <a:effectLst/>
                        </a:rPr>
                        <a:t>494,00 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it-IT" sz="1300" u="none" strike="noStrike" dirty="0" smtClean="0">
                          <a:effectLst/>
                        </a:rPr>
                        <a:t>Segnalazione </a:t>
                      </a:r>
                      <a:r>
                        <a:rPr lang="it-IT" sz="1300" u="none" strike="noStrike" dirty="0">
                          <a:effectLst/>
                        </a:rPr>
                        <a:t>all'Ordine per procedimento </a:t>
                      </a:r>
                      <a:r>
                        <a:rPr lang="it-IT" sz="1300" u="none" strike="noStrike" dirty="0" smtClean="0">
                          <a:effectLst/>
                        </a:rPr>
                        <a:t>disciplinare, in caso di perdurante omissione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316606"/>
                  </a:ext>
                </a:extLst>
              </a:tr>
              <a:tr h="3928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300" u="none" strike="noStrike" dirty="0">
                          <a:effectLst/>
                        </a:rPr>
                        <a:t>Ritardato invio mod. </a:t>
                      </a:r>
                      <a:r>
                        <a:rPr lang="it-IT" sz="1300" u="none" strike="noStrike" dirty="0" smtClean="0">
                          <a:effectLst/>
                        </a:rPr>
                        <a:t>5/2023 </a:t>
                      </a:r>
                      <a:r>
                        <a:rPr lang="it-IT" sz="1300" u="none" strike="noStrike" dirty="0">
                          <a:effectLst/>
                        </a:rPr>
                        <a:t>entro 30 gg.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  </a:t>
                      </a:r>
                      <a:r>
                        <a:rPr lang="it-IT" sz="1300" u="none" strike="noStrike" dirty="0" smtClean="0">
                          <a:effectLst/>
                        </a:rPr>
                        <a:t>97,00 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849849"/>
                  </a:ext>
                </a:extLst>
              </a:tr>
              <a:tr h="4690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300" u="none" strike="noStrike" dirty="0">
                          <a:effectLst/>
                        </a:rPr>
                        <a:t>Ritardato invio mod. </a:t>
                      </a:r>
                      <a:r>
                        <a:rPr lang="it-IT" sz="1300" u="none" strike="noStrike" dirty="0" smtClean="0">
                          <a:effectLst/>
                        </a:rPr>
                        <a:t>5/2023 </a:t>
                      </a:r>
                      <a:r>
                        <a:rPr lang="it-IT" sz="1300" u="none" strike="noStrike" dirty="0">
                          <a:effectLst/>
                        </a:rPr>
                        <a:t>oltre 30 gg. ma entro il </a:t>
                      </a:r>
                      <a:r>
                        <a:rPr lang="it-IT" sz="1300" u="none" strike="noStrike" dirty="0" smtClean="0">
                          <a:effectLst/>
                        </a:rPr>
                        <a:t>31/12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 </a:t>
                      </a:r>
                      <a:r>
                        <a:rPr lang="it-IT" sz="1300" u="none" strike="noStrike" dirty="0" smtClean="0">
                          <a:effectLst/>
                        </a:rPr>
                        <a:t>197,00 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678422"/>
                  </a:ext>
                </a:extLst>
              </a:tr>
              <a:tr h="3848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300" u="none" strike="noStrike" dirty="0">
                          <a:effectLst/>
                        </a:rPr>
                        <a:t>Ritardato invio mod. </a:t>
                      </a:r>
                      <a:r>
                        <a:rPr lang="it-IT" sz="1300" u="none" strike="noStrike" dirty="0" smtClean="0">
                          <a:effectLst/>
                        </a:rPr>
                        <a:t>5/2023 </a:t>
                      </a:r>
                      <a:r>
                        <a:rPr lang="it-IT" sz="1300" u="none" strike="noStrike" dirty="0">
                          <a:effectLst/>
                        </a:rPr>
                        <a:t>oltre il 31 dicembre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it-IT" sz="1300" u="none" strike="noStrike" dirty="0" smtClean="0">
                          <a:effectLst/>
                        </a:rPr>
                        <a:t>297,00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879437"/>
                  </a:ext>
                </a:extLst>
              </a:tr>
              <a:tr h="469035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it-IT" sz="1300" b="1" u="none" strike="noStrike" dirty="0" smtClean="0">
                          <a:effectLst/>
                        </a:rPr>
                        <a:t>CASI   </a:t>
                      </a:r>
                      <a:r>
                        <a:rPr lang="it-IT" sz="1300" b="1" u="none" strike="noStrike" dirty="0">
                          <a:effectLst/>
                        </a:rPr>
                        <a:t>PARTICOLARI</a:t>
                      </a:r>
                      <a:endParaRPr lang="it-IT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07248"/>
                  </a:ext>
                </a:extLst>
              </a:tr>
              <a:tr h="4690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300" u="none" strike="noStrike" dirty="0">
                          <a:effectLst/>
                        </a:rPr>
                        <a:t>Ritardato invio periodo di praticantato con iscrizione </a:t>
                      </a:r>
                      <a:r>
                        <a:rPr lang="it-IT" sz="1300" u="none" strike="noStrike" dirty="0" smtClean="0">
                          <a:effectLst/>
                        </a:rPr>
                        <a:t>Cassa (*)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300" u="none" strike="noStrike" dirty="0">
                          <a:effectLst/>
                        </a:rPr>
                        <a:t>nessuna sanzione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65792"/>
                  </a:ext>
                </a:extLst>
              </a:tr>
              <a:tr h="441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300" u="none" strike="noStrike" dirty="0">
                          <a:effectLst/>
                        </a:rPr>
                        <a:t>Ritardato invio 1° e 2° anno iscrizione </a:t>
                      </a:r>
                      <a:endParaRPr lang="it-IT" sz="13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1300" u="none" strike="noStrike" dirty="0" smtClean="0">
                          <a:effectLst/>
                        </a:rPr>
                        <a:t>Albo (*)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300" u="none" strike="noStrike" dirty="0">
                          <a:effectLst/>
                        </a:rPr>
                        <a:t>nessuna sanzione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72501"/>
                  </a:ext>
                </a:extLst>
              </a:tr>
              <a:tr h="4690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it-IT" sz="1300" u="none" strike="noStrike" dirty="0">
                          <a:effectLst/>
                        </a:rPr>
                        <a:t>Ritardato invio mod. 5 con reddito e volume IVA pari a </a:t>
                      </a:r>
                      <a:r>
                        <a:rPr lang="it-IT" sz="1300" u="none" strike="noStrike" dirty="0" smtClean="0">
                          <a:effectLst/>
                        </a:rPr>
                        <a:t>ZERO </a:t>
                      </a:r>
                      <a:r>
                        <a:rPr lang="it-IT" sz="1300" u="none" strike="noStrike" dirty="0">
                          <a:effectLst/>
                        </a:rPr>
                        <a:t>(**)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  </a:t>
                      </a:r>
                      <a:r>
                        <a:rPr lang="it-IT" sz="1300" u="none" strike="noStrike" dirty="0" smtClean="0">
                          <a:effectLst/>
                        </a:rPr>
                        <a:t>97,00 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933058"/>
                  </a:ext>
                </a:extLst>
              </a:tr>
              <a:tr h="240531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just" fontAlgn="ctr"/>
                      <a:r>
                        <a:rPr lang="it-IT" sz="1300" u="none" strike="noStrike" dirty="0">
                          <a:effectLst/>
                        </a:rPr>
                        <a:t>*  </a:t>
                      </a:r>
                      <a:r>
                        <a:rPr lang="it-IT" sz="1300" u="none" strike="noStrike" dirty="0" smtClean="0">
                          <a:effectLst/>
                        </a:rPr>
                        <a:t> l'eventuale </a:t>
                      </a:r>
                      <a:r>
                        <a:rPr lang="it-IT" sz="1300" u="none" strike="noStrike" dirty="0">
                          <a:effectLst/>
                        </a:rPr>
                        <a:t>accertamento sanzionatorio per omesso invio viene derubricato a ritardato invio, con annullamento 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247395"/>
                  </a:ext>
                </a:extLst>
              </a:tr>
              <a:tr h="224444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just" fontAlgn="ctr"/>
                      <a:r>
                        <a:rPr lang="it-IT" sz="1300" u="none" strike="noStrike" dirty="0">
                          <a:effectLst/>
                        </a:rPr>
                        <a:t>   </a:t>
                      </a:r>
                      <a:r>
                        <a:rPr lang="it-IT" sz="1300" u="none" strike="noStrike" dirty="0" smtClean="0">
                          <a:effectLst/>
                        </a:rPr>
                        <a:t>  della </a:t>
                      </a:r>
                      <a:r>
                        <a:rPr lang="it-IT" sz="1300" u="none" strike="noStrike" dirty="0">
                          <a:effectLst/>
                        </a:rPr>
                        <a:t>sanzione, se la comunicazione dei dati reddituali viene eseguita prima della definizione dell’accertamento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154783"/>
                  </a:ext>
                </a:extLst>
              </a:tr>
              <a:tr h="224444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just" fontAlgn="ctr"/>
                      <a:r>
                        <a:rPr lang="it-IT" sz="1300" u="none" strike="noStrike" dirty="0">
                          <a:effectLst/>
                        </a:rPr>
                        <a:t>** </a:t>
                      </a:r>
                      <a:r>
                        <a:rPr lang="it-IT" sz="1300" u="none" strike="noStrike" dirty="0" smtClean="0">
                          <a:effectLst/>
                        </a:rPr>
                        <a:t>Sanzione ridotta a € 97,00 anche nel caso di accertamento</a:t>
                      </a:r>
                      <a:r>
                        <a:rPr lang="it-IT" sz="1300" u="none" strike="noStrike" baseline="0" dirty="0" smtClean="0">
                          <a:effectLst/>
                        </a:rPr>
                        <a:t> avviato per </a:t>
                      </a:r>
                      <a:r>
                        <a:rPr lang="it-IT" sz="1300" u="none" strike="noStrike" dirty="0" smtClean="0">
                          <a:effectLst/>
                        </a:rPr>
                        <a:t>omesso invio del mod. 5, purché il</a:t>
                      </a:r>
                      <a:r>
                        <a:rPr lang="it-IT" sz="1300" u="none" strike="noStrike" baseline="0" dirty="0" smtClean="0">
                          <a:effectLst/>
                        </a:rPr>
                        <a:t> professionista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329470"/>
                  </a:ext>
                </a:extLst>
              </a:tr>
              <a:tr h="224444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>
                          <a:effectLst/>
                        </a:rPr>
                        <a:t>    </a:t>
                      </a:r>
                      <a:r>
                        <a:rPr lang="it-IT" sz="1300" u="none" strike="noStrike" dirty="0" smtClean="0">
                          <a:effectLst/>
                        </a:rPr>
                        <a:t>  </a:t>
                      </a:r>
                      <a:r>
                        <a:rPr lang="it-IT" sz="1300" u="none" strike="noStrike" baseline="0" dirty="0" smtClean="0">
                          <a:effectLst/>
                        </a:rPr>
                        <a:t>trasmetta i dati reddituali </a:t>
                      </a:r>
                      <a:r>
                        <a:rPr lang="it-IT" sz="1300" u="none" strike="noStrike" dirty="0" smtClean="0">
                          <a:effectLst/>
                        </a:rPr>
                        <a:t>prima della definizione</a:t>
                      </a:r>
                      <a:r>
                        <a:rPr lang="it-IT" sz="1300" u="none" strike="noStrike" baseline="0" dirty="0" smtClean="0">
                          <a:effectLst/>
                        </a:rPr>
                        <a:t> dell’accertamento e con valori </a:t>
                      </a:r>
                      <a:r>
                        <a:rPr lang="it-IT" sz="1300" u="none" strike="noStrike" dirty="0" smtClean="0">
                          <a:effectLst/>
                        </a:rPr>
                        <a:t>pari </a:t>
                      </a:r>
                      <a:r>
                        <a:rPr lang="it-IT" sz="1300" u="none" strike="noStrike" dirty="0">
                          <a:effectLst/>
                        </a:rPr>
                        <a:t>a </a:t>
                      </a:r>
                      <a:r>
                        <a:rPr lang="it-IT" sz="1300" u="none" strike="noStrike" dirty="0" smtClean="0">
                          <a:effectLst/>
                        </a:rPr>
                        <a:t>zero (redito e volume d’affari IVA).</a:t>
                      </a:r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983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8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2964</TotalTime>
  <Words>3551</Words>
  <Application>Microsoft Office PowerPoint</Application>
  <PresentationFormat>Widescreen</PresentationFormat>
  <Paragraphs>469</Paragraphs>
  <Slides>49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9" baseType="lpstr">
      <vt:lpstr>Arial</vt:lpstr>
      <vt:lpstr>Calibri</vt:lpstr>
      <vt:lpstr>Calibri Light</vt:lpstr>
      <vt:lpstr>Segoe UI Light</vt:lpstr>
      <vt:lpstr>Symbol</vt:lpstr>
      <vt:lpstr>Times New Roman</vt:lpstr>
      <vt:lpstr>Titillium Web</vt:lpstr>
      <vt:lpstr>Verdana</vt:lpstr>
      <vt:lpstr>Wingdings</vt:lpstr>
      <vt:lpstr>Tema di Office</vt:lpstr>
      <vt:lpstr>CORSO DI AGGIORNAMENTO PER GLI ORDINI FORENSI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CENNI SUL SISTEMA SANZIONATORIO</vt:lpstr>
      <vt:lpstr>CORSO DI AGGIORNAMENTO PER GLI ORDINI FORENSI</vt:lpstr>
      <vt:lpstr>CONTROLLI INCROCIATI: PROBLEMATICHE E CASI CONCRETI </vt:lpstr>
      <vt:lpstr>CONTROLLI INCROCIATI: PROBLEMATICHE E CASI CONCRETI</vt:lpstr>
      <vt:lpstr>CONTROLLI INCROCIATI: PROBLEMATICHE E CASI CONCRETI</vt:lpstr>
      <vt:lpstr>CONTROLLI INCROCIATI: PROBLEMATICHE E CASI CONCRETI</vt:lpstr>
      <vt:lpstr>CONTROLLI INCROCIATI: PROBLEMATICHE E CASI CONCRETI</vt:lpstr>
      <vt:lpstr>CONTROLLI INCROCIATI: PROBLEMATICHE E CASI CONCRETI</vt:lpstr>
      <vt:lpstr>CONTROLLI INCROCIATI: PROBLEMATICHE E CASI CONCRETI</vt:lpstr>
      <vt:lpstr>CORSO DI AGGIORNAMENTO PER GLI ORDINI FORENSI</vt:lpstr>
      <vt:lpstr>RAVVEDIMENTO OPEROSO E ACCERTAMENTO PER ADESIONE</vt:lpstr>
      <vt:lpstr>RAVVEDIMENTO OPEROSO E ACCERTAMENTO PER ADESIONE</vt:lpstr>
      <vt:lpstr>RAVVEDIMENTO OPEROSO E ACCERTAMENTO PER ADESIONE</vt:lpstr>
      <vt:lpstr>RAVVEDIMENTO OPEROSO E ACCERTAMENTO PER ADESIONE</vt:lpstr>
      <vt:lpstr>RAVVEDIMENTO OPEROSO E ACCERTAMENTO PER ADESIONE</vt:lpstr>
      <vt:lpstr>RAVVEDIMENTO OPEROSO E ACCERTAMENTO PER ADESIONE</vt:lpstr>
      <vt:lpstr>RAVVEDIMENTO OPEROSO E ACCERTAMENTO PER ADESIONE</vt:lpstr>
      <vt:lpstr>RAVVEDIMENTO OPEROSO E ACCERTAMENTO PER ADESIONE</vt:lpstr>
      <vt:lpstr>RAVVEDIMENTO OPEROSO E ACCERTAMENTO PER ADESIONE</vt:lpstr>
      <vt:lpstr>RAVVEDIMENTO OPEROSO E ACCERTAMENTO PER ADESIONE</vt:lpstr>
      <vt:lpstr>RAVVEDIMENTO OPEROSO E ACCERTAMENTO PER ADESIONE</vt:lpstr>
      <vt:lpstr>RAVVEDIMENTO OPEROSO E ACCERTAMENTO PER ADESIONE</vt:lpstr>
      <vt:lpstr>RAVVEDIMENTO OPEROSO E ACCERTAMENTO PER ADESIONE</vt:lpstr>
      <vt:lpstr>RAVVEDIMENTO OPEROSO E ACCERTAMENTO PER ADESIONE</vt:lpstr>
      <vt:lpstr>CORSO DI AGGIORNAMENTO PER GLI ORDINI FORENSI</vt:lpstr>
      <vt:lpstr>FOCUS SU PROGETTO RECUPERO CREDITI</vt:lpstr>
      <vt:lpstr>FOCUS SU PROGETTO RECUPERO CREDITI</vt:lpstr>
      <vt:lpstr>FOCUS SU PROGETTO RECUPERO CREDITI</vt:lpstr>
      <vt:lpstr>DEFINIZIONE AGEVOLATA EX ART. 1, COMMI 231-252, L. 197/2022</vt:lpstr>
      <vt:lpstr>DEFINIZIONE AGEVOLATA EX ART. 1, COMMI 231-252, L. 197/2022</vt:lpstr>
      <vt:lpstr>DEFINIZIONE AGEVOLATA EX ART. 1, COMMI 231-252, L. 197/2022</vt:lpstr>
      <vt:lpstr>DEFINIZIONE AGEVOLATA EX ART. 1, COMMI 231-252, L. 197/2022</vt:lpstr>
      <vt:lpstr>CORSO DI AGGIORNAMENTO PER GLI ORDINI FORENSI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Katia De Filippi</dc:creator>
  <cp:lastModifiedBy>Roberto Bigi</cp:lastModifiedBy>
  <cp:revision>147</cp:revision>
  <dcterms:created xsi:type="dcterms:W3CDTF">2021-10-06T13:20:06Z</dcterms:created>
  <dcterms:modified xsi:type="dcterms:W3CDTF">2023-07-10T12:52:04Z</dcterms:modified>
</cp:coreProperties>
</file>