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333" r:id="rId3"/>
    <p:sldId id="306" r:id="rId4"/>
    <p:sldId id="317" r:id="rId5"/>
    <p:sldId id="307" r:id="rId6"/>
    <p:sldId id="308" r:id="rId7"/>
    <p:sldId id="309" r:id="rId8"/>
    <p:sldId id="310" r:id="rId9"/>
    <p:sldId id="311" r:id="rId10"/>
    <p:sldId id="312" r:id="rId11"/>
    <p:sldId id="313" r:id="rId12"/>
    <p:sldId id="314" r:id="rId13"/>
    <p:sldId id="315" r:id="rId14"/>
    <p:sldId id="316" r:id="rId15"/>
    <p:sldId id="318" r:id="rId16"/>
    <p:sldId id="319" r:id="rId17"/>
    <p:sldId id="320" r:id="rId18"/>
    <p:sldId id="321" r:id="rId19"/>
    <p:sldId id="322" r:id="rId20"/>
    <p:sldId id="277" r:id="rId21"/>
    <p:sldId id="323" r:id="rId22"/>
    <p:sldId id="324" r:id="rId23"/>
    <p:sldId id="294" r:id="rId24"/>
    <p:sldId id="325" r:id="rId25"/>
    <p:sldId id="305" r:id="rId26"/>
    <p:sldId id="339" r:id="rId27"/>
    <p:sldId id="330" r:id="rId28"/>
    <p:sldId id="331" r:id="rId29"/>
    <p:sldId id="332" r:id="rId30"/>
    <p:sldId id="327" r:id="rId31"/>
    <p:sldId id="328" r:id="rId32"/>
    <p:sldId id="303" r:id="rId33"/>
    <p:sldId id="329" r:id="rId34"/>
    <p:sldId id="326" r:id="rId35"/>
    <p:sldId id="334" r:id="rId36"/>
    <p:sldId id="335" r:id="rId37"/>
    <p:sldId id="336" r:id="rId38"/>
    <p:sldId id="337" r:id="rId39"/>
    <p:sldId id="338" r:id="rId40"/>
  </p:sldIdLst>
  <p:sldSz cx="9144000" cy="6858000" type="screen4x3"/>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589" userDrawn="1">
          <p15:clr>
            <a:srgbClr val="A4A3A4"/>
          </p15:clr>
        </p15:guide>
        <p15:guide id="3" orient="horz" pos="686" userDrawn="1">
          <p15:clr>
            <a:srgbClr val="A4A3A4"/>
          </p15:clr>
        </p15:guide>
        <p15:guide id="4" pos="56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9D6"/>
    <a:srgbClr val="33A0C1"/>
    <a:srgbClr val="022E5F"/>
    <a:srgbClr val="0073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51" autoAdjust="0"/>
  </p:normalViewPr>
  <p:slideViewPr>
    <p:cSldViewPr snapToGrid="0" showGuides="1">
      <p:cViewPr varScale="1">
        <p:scale>
          <a:sx n="94" d="100"/>
          <a:sy n="94" d="100"/>
        </p:scale>
        <p:origin x="1104" y="72"/>
      </p:cViewPr>
      <p:guideLst>
        <p:guide orient="horz" pos="482"/>
        <p:guide pos="589"/>
        <p:guide orient="horz" pos="686"/>
        <p:guide pos="56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71800" cy="499091"/>
          </a:xfrm>
          <a:prstGeom prst="rect">
            <a:avLst/>
          </a:prstGeom>
        </p:spPr>
        <p:txBody>
          <a:bodyPr vert="horz" lIns="91419" tIns="45709" rIns="91419" bIns="45709" rtlCol="0"/>
          <a:lstStyle>
            <a:lvl1pPr algn="l">
              <a:defRPr sz="1200"/>
            </a:lvl1pPr>
          </a:lstStyle>
          <a:p>
            <a:endParaRPr lang="it-IT"/>
          </a:p>
        </p:txBody>
      </p:sp>
      <p:sp>
        <p:nvSpPr>
          <p:cNvPr id="3" name="Segnaposto data 2"/>
          <p:cNvSpPr>
            <a:spLocks noGrp="1"/>
          </p:cNvSpPr>
          <p:nvPr>
            <p:ph type="dt" idx="1"/>
          </p:nvPr>
        </p:nvSpPr>
        <p:spPr>
          <a:xfrm>
            <a:off x="3884614" y="1"/>
            <a:ext cx="2971800" cy="499091"/>
          </a:xfrm>
          <a:prstGeom prst="rect">
            <a:avLst/>
          </a:prstGeom>
        </p:spPr>
        <p:txBody>
          <a:bodyPr vert="horz" lIns="91419" tIns="45709" rIns="91419" bIns="45709" rtlCol="0"/>
          <a:lstStyle>
            <a:lvl1pPr algn="r">
              <a:defRPr sz="1200"/>
            </a:lvl1pPr>
          </a:lstStyle>
          <a:p>
            <a:fld id="{62DA07E9-1DF6-42E5-BFD7-EC417CBFE7B3}" type="datetimeFigureOut">
              <a:rPr lang="it-IT" smtClean="0"/>
              <a:t>10/07/2023</a:t>
            </a:fld>
            <a:endParaRPr lang="it-IT"/>
          </a:p>
        </p:txBody>
      </p:sp>
      <p:sp>
        <p:nvSpPr>
          <p:cNvPr id="4" name="Segnaposto immagine diapositiva 3"/>
          <p:cNvSpPr>
            <a:spLocks noGrp="1" noRot="1" noChangeAspect="1"/>
          </p:cNvSpPr>
          <p:nvPr>
            <p:ph type="sldImg" idx="2"/>
          </p:nvPr>
        </p:nvSpPr>
        <p:spPr>
          <a:xfrm>
            <a:off x="1192213" y="1244600"/>
            <a:ext cx="4473575" cy="3355975"/>
          </a:xfrm>
          <a:prstGeom prst="rect">
            <a:avLst/>
          </a:prstGeom>
          <a:noFill/>
          <a:ln w="12700">
            <a:solidFill>
              <a:prstClr val="black"/>
            </a:solidFill>
          </a:ln>
        </p:spPr>
        <p:txBody>
          <a:bodyPr vert="horz" lIns="91419" tIns="45709" rIns="91419" bIns="45709" rtlCol="0" anchor="ctr"/>
          <a:lstStyle/>
          <a:p>
            <a:endParaRPr lang="it-IT"/>
          </a:p>
        </p:txBody>
      </p:sp>
      <p:sp>
        <p:nvSpPr>
          <p:cNvPr id="5" name="Segnaposto note 4"/>
          <p:cNvSpPr>
            <a:spLocks noGrp="1"/>
          </p:cNvSpPr>
          <p:nvPr>
            <p:ph type="body" sz="quarter" idx="3"/>
          </p:nvPr>
        </p:nvSpPr>
        <p:spPr>
          <a:xfrm>
            <a:off x="685801" y="4787126"/>
            <a:ext cx="5486400" cy="3916740"/>
          </a:xfrm>
          <a:prstGeom prst="rect">
            <a:avLst/>
          </a:prstGeom>
        </p:spPr>
        <p:txBody>
          <a:bodyPr vert="horz" lIns="91419" tIns="45709" rIns="91419" bIns="45709"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448186"/>
            <a:ext cx="2971800" cy="499090"/>
          </a:xfrm>
          <a:prstGeom prst="rect">
            <a:avLst/>
          </a:prstGeom>
        </p:spPr>
        <p:txBody>
          <a:bodyPr vert="horz" lIns="91419" tIns="45709" rIns="91419" bIns="45709"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4" y="9448186"/>
            <a:ext cx="2971800" cy="499090"/>
          </a:xfrm>
          <a:prstGeom prst="rect">
            <a:avLst/>
          </a:prstGeom>
        </p:spPr>
        <p:txBody>
          <a:bodyPr vert="horz" lIns="91419" tIns="45709" rIns="91419" bIns="45709" rtlCol="0" anchor="b"/>
          <a:lstStyle>
            <a:lvl1pPr algn="r">
              <a:defRPr sz="1200"/>
            </a:lvl1pPr>
          </a:lstStyle>
          <a:p>
            <a:fld id="{39CB7C6A-27D7-4B6B-9B5F-651ED6C4BE11}" type="slidenum">
              <a:rPr lang="it-IT" smtClean="0"/>
              <a:t>‹N›</a:t>
            </a:fld>
            <a:endParaRPr lang="it-IT"/>
          </a:p>
        </p:txBody>
      </p:sp>
    </p:spTree>
    <p:extLst>
      <p:ext uri="{BB962C8B-B14F-4D97-AF65-F5344CB8AC3E}">
        <p14:creationId xmlns:p14="http://schemas.microsoft.com/office/powerpoint/2010/main" val="2035872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CB7C6A-27D7-4B6B-9B5F-651ED6C4BE11}" type="slidenum">
              <a:rPr lang="it-IT" smtClean="0"/>
              <a:t>36</a:t>
            </a:fld>
            <a:endParaRPr lang="it-IT" dirty="0"/>
          </a:p>
        </p:txBody>
      </p:sp>
    </p:spTree>
    <p:extLst>
      <p:ext uri="{BB962C8B-B14F-4D97-AF65-F5344CB8AC3E}">
        <p14:creationId xmlns:p14="http://schemas.microsoft.com/office/powerpoint/2010/main" val="36948196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CA5D213-D4E1-4575-A416-150B986E22C6}" type="datetime1">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ACF37FB-DE4E-44CE-A2D9-D6615305B45E}" type="slidenum">
              <a:rPr lang="it-IT" smtClean="0"/>
              <a:t>‹N›</a:t>
            </a:fld>
            <a:endParaRPr lang="it-IT"/>
          </a:p>
        </p:txBody>
      </p:sp>
      <p:pic>
        <p:nvPicPr>
          <p:cNvPr id="7" name="Immagine 6"/>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26483930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70B180-5419-4ECF-8C3A-ED38973C8A30}" type="datetime1">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ACF37FB-DE4E-44CE-A2D9-D6615305B45E}" type="slidenum">
              <a:rPr lang="it-IT" smtClean="0"/>
              <a:t>‹N›</a:t>
            </a:fld>
            <a:endParaRPr lang="it-IT"/>
          </a:p>
        </p:txBody>
      </p:sp>
      <p:pic>
        <p:nvPicPr>
          <p:cNvPr id="7" name="Immagine 6"/>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1005047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49C8966-887B-43BB-B140-EB46EA2BB2A7}" type="datetime1">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ACF37FB-DE4E-44CE-A2D9-D6615305B45E}" type="slidenum">
              <a:rPr lang="it-IT" smtClean="0"/>
              <a:t>‹N›</a:t>
            </a:fld>
            <a:endParaRPr lang="it-IT"/>
          </a:p>
        </p:txBody>
      </p:sp>
    </p:spTree>
    <p:extLst>
      <p:ext uri="{BB962C8B-B14F-4D97-AF65-F5344CB8AC3E}">
        <p14:creationId xmlns:p14="http://schemas.microsoft.com/office/powerpoint/2010/main" val="271530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511B929-56FA-42A3-8EC7-5E323CB18D35}" type="datetime1">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ACF37FB-DE4E-44CE-A2D9-D6615305B45E}" type="slidenum">
              <a:rPr lang="it-IT" smtClean="0"/>
              <a:t>‹N›</a:t>
            </a:fld>
            <a:endParaRPr lang="it-IT"/>
          </a:p>
        </p:txBody>
      </p:sp>
      <p:pic>
        <p:nvPicPr>
          <p:cNvPr id="7" name="Immagine 6"/>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274966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EB185D5-982B-44A1-A885-2D1A41414C23}" type="datetime1">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ACF37FB-DE4E-44CE-A2D9-D6615305B45E}" type="slidenum">
              <a:rPr lang="it-IT" smtClean="0"/>
              <a:t>‹N›</a:t>
            </a:fld>
            <a:endParaRPr lang="it-IT"/>
          </a:p>
        </p:txBody>
      </p:sp>
      <p:pic>
        <p:nvPicPr>
          <p:cNvPr id="7" name="Immagine 6"/>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239087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6A45689-347F-4D4F-8182-ED47FCBBC275}" type="datetime1">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ACF37FB-DE4E-44CE-A2D9-D6615305B45E}" type="slidenum">
              <a:rPr lang="it-IT" smtClean="0"/>
              <a:t>‹N›</a:t>
            </a:fld>
            <a:endParaRPr lang="it-IT"/>
          </a:p>
        </p:txBody>
      </p:sp>
      <p:pic>
        <p:nvPicPr>
          <p:cNvPr id="8" name="Immagine 7"/>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276458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874A257-4458-4694-8E7C-BDB521B63AF4}" type="datetime1">
              <a:rPr lang="it-IT" smtClean="0"/>
              <a:t>10/07/2023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ACF37FB-DE4E-44CE-A2D9-D6615305B45E}" type="slidenum">
              <a:rPr lang="it-IT" smtClean="0"/>
              <a:t>‹N›</a:t>
            </a:fld>
            <a:endParaRPr lang="it-IT"/>
          </a:p>
        </p:txBody>
      </p:sp>
      <p:pic>
        <p:nvPicPr>
          <p:cNvPr id="10" name="Immagine 9"/>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1307454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6E839FC-3C5A-4026-9B41-CC19B47B64FA}" type="datetime1">
              <a:rPr lang="it-IT" smtClean="0"/>
              <a:t>10/07/2023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ACF37FB-DE4E-44CE-A2D9-D6615305B45E}" type="slidenum">
              <a:rPr lang="it-IT" smtClean="0"/>
              <a:t>‹N›</a:t>
            </a:fld>
            <a:endParaRPr lang="it-IT"/>
          </a:p>
        </p:txBody>
      </p:sp>
      <p:pic>
        <p:nvPicPr>
          <p:cNvPr id="6" name="Immagine 5"/>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309463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151F8-A205-4109-8B77-7253D9ACAF53}" type="datetime1">
              <a:rPr lang="it-IT" smtClean="0"/>
              <a:t>10/07/2023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ACF37FB-DE4E-44CE-A2D9-D6615305B45E}" type="slidenum">
              <a:rPr lang="it-IT" smtClean="0"/>
              <a:t>‹N›</a:t>
            </a:fld>
            <a:endParaRPr lang="it-IT"/>
          </a:p>
        </p:txBody>
      </p:sp>
      <p:pic>
        <p:nvPicPr>
          <p:cNvPr id="5" name="Immagine 4"/>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1235598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109D0FB-6E83-4EB4-B4FC-8A7074628AEC}" type="datetime1">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ACF37FB-DE4E-44CE-A2D9-D6615305B45E}" type="slidenum">
              <a:rPr lang="it-IT" smtClean="0"/>
              <a:t>‹N›</a:t>
            </a:fld>
            <a:endParaRPr lang="it-IT"/>
          </a:p>
        </p:txBody>
      </p:sp>
      <p:pic>
        <p:nvPicPr>
          <p:cNvPr id="8" name="Immagine 7"/>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287716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E7C605A-6662-4755-A695-ABE960E764BC}" type="datetime1">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ACF37FB-DE4E-44CE-A2D9-D6615305B45E}" type="slidenum">
              <a:rPr lang="it-IT" smtClean="0"/>
              <a:t>‹N›</a:t>
            </a:fld>
            <a:endParaRPr lang="it-IT"/>
          </a:p>
        </p:txBody>
      </p:sp>
      <p:pic>
        <p:nvPicPr>
          <p:cNvPr id="8" name="Immagine 7"/>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466145" y="-18279"/>
            <a:ext cx="1591830" cy="512549"/>
          </a:xfrm>
          <a:prstGeom prst="rect">
            <a:avLst/>
          </a:prstGeom>
        </p:spPr>
      </p:pic>
    </p:spTree>
    <p:extLst>
      <p:ext uri="{BB962C8B-B14F-4D97-AF65-F5344CB8AC3E}">
        <p14:creationId xmlns:p14="http://schemas.microsoft.com/office/powerpoint/2010/main" val="151360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1FF95-14C3-4D8C-8694-F94D6C8EA858}" type="datetime1">
              <a:rPr lang="it-IT" smtClean="0"/>
              <a:t>10/07/2023</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F37FB-DE4E-44CE-A2D9-D6615305B45E}" type="slidenum">
              <a:rPr lang="it-IT" smtClean="0"/>
              <a:t>‹N›</a:t>
            </a:fld>
            <a:endParaRPr lang="it-IT"/>
          </a:p>
        </p:txBody>
      </p:sp>
    </p:spTree>
    <p:extLst>
      <p:ext uri="{BB962C8B-B14F-4D97-AF65-F5344CB8AC3E}">
        <p14:creationId xmlns:p14="http://schemas.microsoft.com/office/powerpoint/2010/main" val="2300157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assaforense.i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assaforense.i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cassaforense.i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cassaforense.it/media/9336/protocollo-pagamenti-f24-versione-definitiv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www.cassaforense.it/"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assaforense.i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o 11"/>
          <p:cNvGrpSpPr/>
          <p:nvPr/>
        </p:nvGrpSpPr>
        <p:grpSpPr>
          <a:xfrm>
            <a:off x="2718034" y="4108854"/>
            <a:ext cx="3707932" cy="92279"/>
            <a:chOff x="2718036" y="3775046"/>
            <a:chExt cx="3707932" cy="92279"/>
          </a:xfrm>
        </p:grpSpPr>
        <p:sp>
          <p:nvSpPr>
            <p:cNvPr id="13" name="Rettangolo 12">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2286000"/>
            <a:ext cx="7772400" cy="1461407"/>
          </a:xfrm>
        </p:spPr>
        <p:txBody>
          <a:bodyPr>
            <a:noAutofit/>
          </a:bodyPr>
          <a:lstStyle/>
          <a:p>
            <a:r>
              <a:rPr lang="it-IT" sz="1600" b="1" dirty="0">
                <a:solidFill>
                  <a:schemeClr val="accent1"/>
                </a:solidFill>
                <a:latin typeface="Verdana" panose="020B0604030504040204" pitchFamily="34" charset="0"/>
                <a:ea typeface="Verdana" panose="020B0604030504040204" pitchFamily="34" charset="0"/>
              </a:rPr>
              <a:t>CORSO DI AGGIORNAMENTO  10 LUGLIO </a:t>
            </a:r>
            <a:r>
              <a:rPr lang="it-IT" sz="1600" b="1" dirty="0" smtClean="0">
                <a:solidFill>
                  <a:schemeClr val="accent1"/>
                </a:solidFill>
                <a:latin typeface="Verdana" panose="020B0604030504040204" pitchFamily="34" charset="0"/>
                <a:ea typeface="Verdana" panose="020B0604030504040204" pitchFamily="34" charset="0"/>
              </a:rPr>
              <a:t>2023</a:t>
            </a:r>
            <a:br>
              <a:rPr lang="it-IT" sz="1600" b="1" dirty="0" smtClean="0">
                <a:solidFill>
                  <a:schemeClr val="accent1"/>
                </a:solidFill>
                <a:latin typeface="Verdana" panose="020B0604030504040204" pitchFamily="34" charset="0"/>
                <a:ea typeface="Verdana" panose="020B0604030504040204" pitchFamily="34" charset="0"/>
              </a:rPr>
            </a:br>
            <a:r>
              <a:rPr lang="it-IT" sz="1600" b="1" dirty="0">
                <a:solidFill>
                  <a:schemeClr val="accent1"/>
                </a:solidFill>
                <a:latin typeface="Verdana" panose="020B0604030504040204" pitchFamily="34" charset="0"/>
                <a:ea typeface="Verdana" panose="020B0604030504040204" pitchFamily="34" charset="0"/>
              </a:rPr>
              <a:t/>
            </a:r>
            <a:br>
              <a:rPr lang="it-IT" sz="1600" b="1" dirty="0">
                <a:solidFill>
                  <a:schemeClr val="accent1"/>
                </a:solidFill>
                <a:latin typeface="Verdana" panose="020B0604030504040204" pitchFamily="34" charset="0"/>
                <a:ea typeface="Verdana" panose="020B0604030504040204" pitchFamily="34" charset="0"/>
              </a:rPr>
            </a:br>
            <a:r>
              <a:rPr lang="it-IT" sz="1600" b="1" dirty="0">
                <a:solidFill>
                  <a:schemeClr val="tx1">
                    <a:lumMod val="85000"/>
                    <a:lumOff val="15000"/>
                  </a:schemeClr>
                </a:solidFill>
                <a:latin typeface="Verdana" panose="020B0604030504040204" pitchFamily="34" charset="0"/>
                <a:ea typeface="Verdana" panose="020B0604030504040204" pitchFamily="34" charset="0"/>
              </a:rPr>
              <a:t/>
            </a:r>
            <a:br>
              <a:rPr lang="it-IT" sz="1600" b="1" dirty="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MOD 5, ISCRIZIONI E CONTRIBUTI </a:t>
            </a:r>
            <a:r>
              <a:rPr lang="it-IT" sz="1600" b="1" dirty="0">
                <a:solidFill>
                  <a:schemeClr val="tx1">
                    <a:lumMod val="85000"/>
                    <a:lumOff val="15000"/>
                  </a:schemeClr>
                </a:solidFill>
                <a:latin typeface="Verdana" panose="020B0604030504040204" pitchFamily="34" charset="0"/>
                <a:ea typeface="Verdana" panose="020B0604030504040204" pitchFamily="34" charset="0"/>
              </a:rPr>
              <a:t/>
            </a:r>
            <a:br>
              <a:rPr lang="it-IT" sz="1600" b="1" dirty="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b="1" dirty="0" smtClean="0">
                <a:solidFill>
                  <a:schemeClr val="accent1"/>
                </a:solidFill>
                <a:latin typeface="Verdana" panose="020B0604030504040204" pitchFamily="34" charset="0"/>
                <a:ea typeface="Verdana" panose="020B0604030504040204" pitchFamily="34" charset="0"/>
              </a:rPr>
              <a:t>Relatore: Paola Ilarioni </a:t>
            </a:r>
            <a:endParaRPr lang="it-IT" sz="1600" dirty="0">
              <a:solidFill>
                <a:schemeClr val="accent1"/>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587259" y="6116206"/>
            <a:ext cx="2057400" cy="365125"/>
          </a:xfrm>
        </p:spPr>
        <p:txBody>
          <a:bodyPr/>
          <a:lstStyle/>
          <a:p>
            <a:fld id="{6ACF37FB-DE4E-44CE-A2D9-D6615305B45E}" type="slidenum">
              <a:rPr lang="it-IT" smtClean="0"/>
              <a:t>1</a:t>
            </a:fld>
            <a:endParaRPr lang="it-IT"/>
          </a:p>
        </p:txBody>
      </p:sp>
      <p:sp>
        <p:nvSpPr>
          <p:cNvPr id="3" name="Rettangolo 2"/>
          <p:cNvSpPr/>
          <p:nvPr/>
        </p:nvSpPr>
        <p:spPr>
          <a:xfrm>
            <a:off x="2286000" y="2967335"/>
            <a:ext cx="4572000" cy="369332"/>
          </a:xfrm>
          <a:prstGeom prst="rect">
            <a:avLst/>
          </a:prstGeom>
        </p:spPr>
        <p:txBody>
          <a:bodyPr>
            <a:spAutoFit/>
          </a:bodyPr>
          <a:lstStyle/>
          <a:p>
            <a:r>
              <a:rPr lang="it-IT" dirty="0"/>
              <a:t> </a:t>
            </a:r>
          </a:p>
        </p:txBody>
      </p:sp>
    </p:spTree>
    <p:extLst>
      <p:ext uri="{BB962C8B-B14F-4D97-AF65-F5344CB8AC3E}">
        <p14:creationId xmlns:p14="http://schemas.microsoft.com/office/powerpoint/2010/main" val="3606200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466344"/>
            <a:ext cx="7886700" cy="896112"/>
          </a:xfrm>
        </p:spPr>
        <p:txBody>
          <a:bodyPr>
            <a:normAutofit fontScale="90000"/>
          </a:bodyPr>
          <a:lstStyle/>
          <a:p>
            <a:pPr algn="ct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Retrodatazione </a:t>
            </a:r>
            <a:r>
              <a:rPr lang="it-IT" sz="1800" b="1" dirty="0">
                <a:solidFill>
                  <a:schemeClr val="tx1">
                    <a:lumMod val="85000"/>
                    <a:lumOff val="15000"/>
                  </a:schemeClr>
                </a:solidFill>
                <a:latin typeface="Verdana" panose="020B0604030504040204" pitchFamily="34" charset="0"/>
                <a:ea typeface="Verdana" panose="020B0604030504040204" pitchFamily="34" charset="0"/>
              </a:rPr>
              <a:t>della iscrizione alla Cassa</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3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Finalità </a:t>
            </a:r>
            <a:endParaRPr lang="it-IT" sz="1800" dirty="0">
              <a:solidFill>
                <a:schemeClr val="accent1"/>
              </a:solidFill>
            </a:endParaRPr>
          </a:p>
        </p:txBody>
      </p:sp>
      <p:sp>
        <p:nvSpPr>
          <p:cNvPr id="3" name="Segnaposto contenuto 2"/>
          <p:cNvSpPr>
            <a:spLocks noGrp="1"/>
          </p:cNvSpPr>
          <p:nvPr>
            <p:ph idx="1"/>
          </p:nvPr>
        </p:nvSpPr>
        <p:spPr>
          <a:xfrm>
            <a:off x="571500" y="1826532"/>
            <a:ext cx="7886700" cy="4682899"/>
          </a:xfrm>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 </a:t>
            </a:r>
            <a:r>
              <a:rPr lang="it-IT" sz="1600" b="1" dirty="0" smtClean="0">
                <a:solidFill>
                  <a:schemeClr val="accent1"/>
                </a:solidFill>
                <a:latin typeface="Verdana" panose="020B0604030504040204" pitchFamily="34" charset="0"/>
                <a:ea typeface="Verdana" panose="020B0604030504040204" pitchFamily="34" charset="0"/>
              </a:rPr>
              <a:t>retrodatazione</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u="sng" dirty="0" smtClean="0">
                <a:solidFill>
                  <a:schemeClr val="tx1">
                    <a:lumMod val="85000"/>
                    <a:lumOff val="15000"/>
                  </a:schemeClr>
                </a:solidFill>
                <a:latin typeface="Verdana" panose="020B0604030504040204" pitchFamily="34" charset="0"/>
                <a:ea typeface="Verdana" panose="020B0604030504040204" pitchFamily="34" charset="0"/>
              </a:rPr>
              <a:t>anticipa la data di decorrenza </a:t>
            </a:r>
            <a:r>
              <a:rPr lang="it-IT" sz="1600" u="sng" dirty="0">
                <a:solidFill>
                  <a:schemeClr val="tx1">
                    <a:lumMod val="85000"/>
                    <a:lumOff val="15000"/>
                  </a:schemeClr>
                </a:solidFill>
                <a:latin typeface="Verdana" panose="020B0604030504040204" pitchFamily="34" charset="0"/>
                <a:ea typeface="Verdana" panose="020B0604030504040204" pitchFamily="34" charset="0"/>
              </a:rPr>
              <a:t>della iscrizione </a:t>
            </a:r>
            <a:r>
              <a:rPr lang="it-IT" sz="1600" dirty="0">
                <a:solidFill>
                  <a:schemeClr val="tx1">
                    <a:lumMod val="85000"/>
                    <a:lumOff val="15000"/>
                  </a:schemeClr>
                </a:solidFill>
                <a:latin typeface="Verdana" panose="020B0604030504040204" pitchFamily="34" charset="0"/>
                <a:ea typeface="Verdana" panose="020B0604030504040204" pitchFamily="34" charset="0"/>
              </a:rPr>
              <a:t>alla Cassa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 gli anni sono considerati, a tutti gli effetti, anni di anzianità contributiva </a:t>
            </a:r>
            <a:r>
              <a:rPr lang="it-IT" sz="1600" dirty="0">
                <a:solidFill>
                  <a:schemeClr val="tx1">
                    <a:lumMod val="85000"/>
                    <a:lumOff val="15000"/>
                  </a:schemeClr>
                </a:solidFill>
                <a:latin typeface="Verdana" panose="020B0604030504040204" pitchFamily="34" charset="0"/>
                <a:ea typeface="Verdana" panose="020B0604030504040204" pitchFamily="34" charset="0"/>
              </a:rPr>
              <a:t>ai fini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previdenziali.</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b="1" dirty="0" smtClean="0">
                <a:solidFill>
                  <a:srgbClr val="0070C0"/>
                </a:solidFill>
                <a:latin typeface="Verdana" panose="020B0604030504040204" pitchFamily="34" charset="0"/>
                <a:ea typeface="Verdana" panose="020B0604030504040204" pitchFamily="34" charset="0"/>
              </a:rPr>
              <a:t>            Differenze con altri istituti facoltativi/volontari</a:t>
            </a:r>
            <a:endParaRPr lang="it-IT" sz="1600" b="1" dirty="0">
              <a:solidFill>
                <a:srgbClr val="0070C0"/>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Differisce dal </a:t>
            </a:r>
            <a:r>
              <a:rPr lang="it-IT" sz="1600" b="1" dirty="0" smtClean="0">
                <a:solidFill>
                  <a:schemeClr val="accent1"/>
                </a:solidFill>
                <a:latin typeface="Verdana" panose="020B0604030504040204" pitchFamily="34" charset="0"/>
                <a:ea typeface="Verdana" panose="020B0604030504040204" pitchFamily="34" charset="0"/>
              </a:rPr>
              <a:t>riscatto</a:t>
            </a:r>
            <a:r>
              <a:rPr lang="it-IT" sz="1600" dirty="0" smtClean="0">
                <a:solidFill>
                  <a:schemeClr val="accent1"/>
                </a:solidFill>
                <a:latin typeface="Verdana" panose="020B0604030504040204" pitchFamily="34" charset="0"/>
                <a:ea typeface="Verdana" panose="020B0604030504040204" pitchFamily="34" charset="0"/>
              </a:rPr>
              <a:t> </a:t>
            </a:r>
            <a:r>
              <a:rPr lang="it-IT" sz="1600" dirty="0" smtClean="0">
                <a:latin typeface="Verdana" panose="020B0604030504040204" pitchFamily="34" charset="0"/>
                <a:ea typeface="Verdana" panose="020B0604030504040204" pitchFamily="34" charset="0"/>
              </a:rPr>
              <a:t>che n</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on modifica la data di decorrenza di iscrizione  </a:t>
            </a:r>
            <a:r>
              <a:rPr lang="it-IT" sz="1600" dirty="0">
                <a:solidFill>
                  <a:schemeClr val="tx1">
                    <a:lumMod val="85000"/>
                    <a:lumOff val="15000"/>
                  </a:schemeClr>
                </a:solidFill>
                <a:latin typeface="Verdana" panose="020B0604030504040204" pitchFamily="34" charset="0"/>
                <a:ea typeface="Verdana" panose="020B0604030504040204" pitchFamily="34" charset="0"/>
              </a:rPr>
              <a:t>alla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Cassa ma aggiunge anni di anzianità ai fini previdenziali.</a:t>
            </a:r>
          </a:p>
          <a:p>
            <a:pPr marL="0" indent="0" algn="just">
              <a:buNone/>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Differisce dall’</a:t>
            </a:r>
            <a:r>
              <a:rPr lang="it-IT" sz="1600" b="1" dirty="0" smtClean="0">
                <a:solidFill>
                  <a:srgbClr val="0070C0"/>
                </a:solidFill>
                <a:latin typeface="Verdana" panose="020B0604030504040204" pitchFamily="34" charset="0"/>
                <a:ea typeface="Verdana" panose="020B0604030504040204" pitchFamily="34" charset="0"/>
              </a:rPr>
              <a:t>integrazione al minimo </a:t>
            </a:r>
            <a:r>
              <a:rPr lang="it-IT" sz="1600" dirty="0" smtClean="0">
                <a:latin typeface="Verdana" panose="020B0604030504040204" pitchFamily="34" charset="0"/>
                <a:ea typeface="Verdana" panose="020B0604030504040204" pitchFamily="34" charset="0"/>
              </a:rPr>
              <a:t>che consente per i primi otto anni di iscrizione alla Cassa, ai percettori di reddito professionale inferiore ad euro 10.300,00 di versare il contributo al fine del riconoscimento dell’intera annualità ai fini previdenziali.</a:t>
            </a:r>
          </a:p>
          <a:p>
            <a:pPr marL="0" indent="0" algn="just">
              <a:buNone/>
            </a:pPr>
            <a:endParaRPr lang="it-IT" sz="1600" dirty="0" smtClean="0">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Differisce dal </a:t>
            </a:r>
            <a:r>
              <a:rPr lang="it-IT" sz="1600" b="1" dirty="0" smtClean="0">
                <a:solidFill>
                  <a:srgbClr val="0070C0"/>
                </a:solidFill>
                <a:latin typeface="Verdana" panose="020B0604030504040204" pitchFamily="34" charset="0"/>
                <a:ea typeface="Verdana" panose="020B0604030504040204" pitchFamily="34" charset="0"/>
              </a:rPr>
              <a:t>contributo soggettivo modulare </a:t>
            </a:r>
            <a:r>
              <a:rPr lang="it-IT" sz="1600" dirty="0" smtClean="0">
                <a:latin typeface="Verdana" panose="020B0604030504040204" pitchFamily="34" charset="0"/>
                <a:ea typeface="Verdana" panose="020B0604030504040204" pitchFamily="34" charset="0"/>
              </a:rPr>
              <a:t>che consente su base volontaria di incrementare il montante individuale su cui calcolare una quota aggiuntiva al trattamento pensionistico.  </a:t>
            </a:r>
          </a:p>
        </p:txBody>
      </p:sp>
      <p:sp>
        <p:nvSpPr>
          <p:cNvPr id="4" name="Segnaposto numero diapositiva 3"/>
          <p:cNvSpPr>
            <a:spLocks noGrp="1"/>
          </p:cNvSpPr>
          <p:nvPr>
            <p:ph type="sldNum" sz="quarter" idx="12"/>
          </p:nvPr>
        </p:nvSpPr>
        <p:spPr>
          <a:xfrm>
            <a:off x="6457950" y="6176963"/>
            <a:ext cx="2057400" cy="365125"/>
          </a:xfrm>
        </p:spPr>
        <p:txBody>
          <a:bodyPr/>
          <a:lstStyle/>
          <a:p>
            <a:fld id="{6ACF37FB-DE4E-44CE-A2D9-D6615305B45E}" type="slidenum">
              <a:rPr lang="it-IT" smtClean="0"/>
              <a:t>10</a:t>
            </a:fld>
            <a:endParaRPr lang="it-IT" dirty="0"/>
          </a:p>
        </p:txBody>
      </p:sp>
    </p:spTree>
    <p:extLst>
      <p:ext uri="{BB962C8B-B14F-4D97-AF65-F5344CB8AC3E}">
        <p14:creationId xmlns:p14="http://schemas.microsoft.com/office/powerpoint/2010/main" val="1045550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6620" y="636814"/>
            <a:ext cx="7788729" cy="1053875"/>
          </a:xfrm>
        </p:spPr>
        <p:txBody>
          <a:bodyPr>
            <a:normAutofit fontScale="90000"/>
          </a:bodyPr>
          <a:lstStyle/>
          <a:p>
            <a:pPr algn="ctr"/>
            <a:r>
              <a:rPr lang="it-IT" sz="1800" b="1" dirty="0">
                <a:solidFill>
                  <a:schemeClr val="tx1">
                    <a:lumMod val="85000"/>
                    <a:lumOff val="15000"/>
                  </a:schemeClr>
                </a:solidFill>
                <a:latin typeface="Verdana" panose="020B0604030504040204" pitchFamily="34" charset="0"/>
                <a:ea typeface="Verdana" panose="020B0604030504040204" pitchFamily="34" charset="0"/>
              </a:rPr>
              <a:t>Iscrizione </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ultraquarantenni</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4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Richiesta</a:t>
            </a:r>
            <a:endParaRPr lang="it-IT" sz="1800" dirty="0">
              <a:solidFill>
                <a:schemeClr val="accent1"/>
              </a:solidFill>
            </a:endParaRPr>
          </a:p>
        </p:txBody>
      </p:sp>
      <p:sp>
        <p:nvSpPr>
          <p:cNvPr id="3" name="Segnaposto contenuto 2"/>
          <p:cNvSpPr>
            <a:spLocks noGrp="1"/>
          </p:cNvSpPr>
          <p:nvPr>
            <p:ph idx="1"/>
          </p:nvPr>
        </p:nvSpPr>
        <p:spPr>
          <a:xfrm>
            <a:off x="628650" y="1796143"/>
            <a:ext cx="7886700" cy="3928001"/>
          </a:xfrm>
        </p:spPr>
        <p:txBody>
          <a:bodyPr>
            <a:normAutofit lnSpcReduction="10000"/>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L’art. 4 del Regolamento Unico della Previdenza Forense prevede un istituto particolare per gli </a:t>
            </a:r>
            <a:r>
              <a:rPr lang="it-IT" sz="1600" dirty="0" smtClean="0">
                <a:solidFill>
                  <a:schemeClr val="accent1"/>
                </a:solidFill>
                <a:latin typeface="Verdana" panose="020B0604030504040204" pitchFamily="34" charset="0"/>
                <a:ea typeface="Verdana" panose="020B0604030504040204" pitchFamily="34" charset="0"/>
              </a:rPr>
              <a:t>ultraquarantenni,</a:t>
            </a:r>
          </a:p>
          <a:p>
            <a:pPr marL="0" indent="0" algn="just">
              <a:buNone/>
            </a:pPr>
            <a:endParaRPr lang="it-IT" sz="1600" dirty="0" smtClean="0">
              <a:solidFill>
                <a:schemeClr val="accent1"/>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l’</a:t>
            </a:r>
            <a:r>
              <a:rPr lang="it-IT" sz="1600" dirty="0" smtClean="0">
                <a:solidFill>
                  <a:schemeClr val="accent1"/>
                </a:solidFill>
                <a:latin typeface="Verdana" panose="020B0604030504040204" pitchFamily="34" charset="0"/>
                <a:ea typeface="Verdana" panose="020B0604030504040204" pitchFamily="34" charset="0"/>
              </a:rPr>
              <a:t>avvocato</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e il </a:t>
            </a:r>
            <a:r>
              <a:rPr lang="it-IT" sz="1600" dirty="0" smtClean="0">
                <a:solidFill>
                  <a:schemeClr val="accent1"/>
                </a:solidFill>
                <a:latin typeface="Verdana" panose="020B0604030504040204" pitchFamily="34" charset="0"/>
                <a:ea typeface="Verdana" panose="020B0604030504040204" pitchFamily="34" charset="0"/>
              </a:rPr>
              <a:t>praticante con o senza abilitazione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che, con età maggiore ai 40 anni alla data decorrenza dell’iscrizione alla Cassa ne fa richiesta </a:t>
            </a:r>
            <a:r>
              <a:rPr lang="it-IT" sz="1600" dirty="0" smtClean="0">
                <a:solidFill>
                  <a:schemeClr val="accent1"/>
                </a:solidFill>
                <a:latin typeface="Verdana" panose="020B0604030504040204" pitchFamily="34" charset="0"/>
                <a:ea typeface="Verdana" panose="020B0604030504040204" pitchFamily="34" charset="0"/>
              </a:rPr>
              <a:t>entro </a:t>
            </a:r>
            <a:r>
              <a:rPr lang="it-IT" sz="1600" dirty="0">
                <a:solidFill>
                  <a:schemeClr val="accent1"/>
                </a:solidFill>
                <a:latin typeface="Verdana" panose="020B0604030504040204" pitchFamily="34" charset="0"/>
                <a:ea typeface="Verdana" panose="020B0604030504040204" pitchFamily="34" charset="0"/>
              </a:rPr>
              <a:t>6 mesi </a:t>
            </a:r>
            <a:r>
              <a:rPr lang="it-IT" sz="1600" dirty="0">
                <a:solidFill>
                  <a:schemeClr val="tx1">
                    <a:lumMod val="85000"/>
                    <a:lumOff val="15000"/>
                  </a:schemeClr>
                </a:solidFill>
                <a:latin typeface="Verdana" panose="020B0604030504040204" pitchFamily="34" charset="0"/>
                <a:ea typeface="Verdana" panose="020B0604030504040204" pitchFamily="34" charset="0"/>
              </a:rPr>
              <a:t>dalla comunicazione di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iscrizione,  </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accent1"/>
                </a:solidFill>
                <a:latin typeface="Verdana" panose="020B0604030504040204" pitchFamily="34" charset="0"/>
                <a:ea typeface="Verdana" panose="020B0604030504040204" pitchFamily="34" charset="0"/>
              </a:rPr>
              <a:t>mediante il modulo</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reperibile sul sito  </a:t>
            </a:r>
            <a:r>
              <a:rPr lang="it-IT" sz="1600" dirty="0" smtClean="0">
                <a:solidFill>
                  <a:schemeClr val="tx1">
                    <a:lumMod val="85000"/>
                    <a:lumOff val="15000"/>
                  </a:schemeClr>
                </a:solidFill>
                <a:latin typeface="Verdana" panose="020B0604030504040204" pitchFamily="34" charset="0"/>
                <a:ea typeface="Verdana" panose="020B0604030504040204" pitchFamily="34" charset="0"/>
                <a:hlinkClick r:id="rId2"/>
              </a:rPr>
              <a:t>www.cassaforense.it</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nella sezione accessi riservati utilizzando il proprio codice meccanografico e  codice Pin </a:t>
            </a:r>
            <a:r>
              <a:rPr lang="it-IT" sz="1600" dirty="0" smtClean="0">
                <a:solidFill>
                  <a:schemeClr val="accent1"/>
                </a:solidFill>
                <a:latin typeface="Verdana" panose="020B0604030504040204" pitchFamily="34" charset="0"/>
                <a:ea typeface="Verdana" panose="020B0604030504040204" pitchFamily="34" charset="0"/>
              </a:rPr>
              <a:t>da inviare telematicamente.</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Il costo del beneficio della </a:t>
            </a:r>
            <a:r>
              <a:rPr lang="it-IT" sz="1600" dirty="0">
                <a:solidFill>
                  <a:schemeClr val="accent1"/>
                </a:solidFill>
                <a:latin typeface="Verdana" panose="020B0604030504040204" pitchFamily="34" charset="0"/>
                <a:ea typeface="Verdana" panose="020B0604030504040204" pitchFamily="34" charset="0"/>
              </a:rPr>
              <a:t>speciale contribuzione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è pari </a:t>
            </a:r>
            <a:r>
              <a:rPr lang="it-IT" sz="1600" dirty="0">
                <a:solidFill>
                  <a:schemeClr val="tx1">
                    <a:lumMod val="85000"/>
                    <a:lumOff val="15000"/>
                  </a:schemeClr>
                </a:solidFill>
                <a:latin typeface="Verdana" panose="020B0604030504040204" pitchFamily="34" charset="0"/>
                <a:ea typeface="Verdana" panose="020B0604030504040204" pitchFamily="34" charset="0"/>
              </a:rPr>
              <a:t>al doppio dei contributi minimi, soggettivo ed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integrativo dell’anno di decorrenza dell’iscrizione. Iscrizione Cassa 2023 </a:t>
            </a:r>
            <a:r>
              <a:rPr lang="it-IT" sz="1600" u="sng" dirty="0" smtClean="0">
                <a:solidFill>
                  <a:schemeClr val="tx1">
                    <a:lumMod val="85000"/>
                    <a:lumOff val="15000"/>
                  </a:schemeClr>
                </a:solidFill>
                <a:latin typeface="Verdana" panose="020B0604030504040204" pitchFamily="34" charset="0"/>
                <a:ea typeface="Verdana" panose="020B0604030504040204" pitchFamily="34" charset="0"/>
              </a:rPr>
              <a:t>costo per anno</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(€ 3.185,00 </a:t>
            </a:r>
            <a:r>
              <a:rPr lang="it-IT" sz="1600" dirty="0">
                <a:solidFill>
                  <a:schemeClr val="tx1">
                    <a:lumMod val="85000"/>
                    <a:lumOff val="15000"/>
                  </a:schemeClr>
                </a:solidFill>
                <a:latin typeface="Verdana" panose="020B0604030504040204" pitchFamily="34" charset="0"/>
                <a:ea typeface="Verdana" panose="020B0604030504040204" pitchFamily="34" charset="0"/>
              </a:rPr>
              <a:t>+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€ 770,00 = € 3.955,00 </a:t>
            </a:r>
            <a:r>
              <a:rPr lang="it-IT" sz="1600" dirty="0">
                <a:solidFill>
                  <a:schemeClr val="tx1">
                    <a:lumMod val="85000"/>
                    <a:lumOff val="15000"/>
                  </a:schemeClr>
                </a:solidFill>
                <a:latin typeface="Verdana" panose="020B0604030504040204" pitchFamily="34" charset="0"/>
                <a:ea typeface="Verdana" panose="020B0604030504040204" pitchFamily="34" charset="0"/>
              </a:rPr>
              <a:t>x 2 = €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7.910,00</a:t>
            </a:r>
            <a:r>
              <a:rPr lang="it-IT" sz="1600" dirty="0">
                <a:solidFill>
                  <a:schemeClr val="tx1">
                    <a:lumMod val="85000"/>
                    <a:lumOff val="15000"/>
                  </a:schemeClr>
                </a:solidFill>
                <a:latin typeface="Verdana" panose="020B0604030504040204" pitchFamily="34" charset="0"/>
                <a:ea typeface="Verdana" panose="020B0604030504040204" pitchFamily="34" charset="0"/>
              </a:rPr>
              <a:t>. </a:t>
            </a:r>
          </a:p>
          <a:p>
            <a:pPr marL="0" indent="0">
              <a:buNone/>
            </a:pPr>
            <a:endParaRPr lang="it-IT" sz="1600" dirty="0"/>
          </a:p>
        </p:txBody>
      </p:sp>
      <p:sp>
        <p:nvSpPr>
          <p:cNvPr id="4" name="Segnaposto numero diapositiva 3"/>
          <p:cNvSpPr>
            <a:spLocks noGrp="1"/>
          </p:cNvSpPr>
          <p:nvPr>
            <p:ph type="sldNum" sz="quarter" idx="12"/>
          </p:nvPr>
        </p:nvSpPr>
        <p:spPr>
          <a:xfrm>
            <a:off x="6457950" y="6176963"/>
            <a:ext cx="2057400" cy="365125"/>
          </a:xfrm>
        </p:spPr>
        <p:txBody>
          <a:bodyPr/>
          <a:lstStyle/>
          <a:p>
            <a:fld id="{6ACF37FB-DE4E-44CE-A2D9-D6615305B45E}" type="slidenum">
              <a:rPr lang="it-IT" smtClean="0"/>
              <a:t>11</a:t>
            </a:fld>
            <a:endParaRPr lang="it-IT" dirty="0"/>
          </a:p>
        </p:txBody>
      </p:sp>
    </p:spTree>
    <p:extLst>
      <p:ext uri="{BB962C8B-B14F-4D97-AF65-F5344CB8AC3E}">
        <p14:creationId xmlns:p14="http://schemas.microsoft.com/office/powerpoint/2010/main" val="1469082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A </a:t>
            </a:r>
            <a:r>
              <a:rPr lang="it-IT" sz="1600" dirty="0">
                <a:solidFill>
                  <a:schemeClr val="tx1">
                    <a:lumMod val="85000"/>
                    <a:lumOff val="15000"/>
                  </a:schemeClr>
                </a:solidFill>
                <a:latin typeface="Verdana" panose="020B0604030504040204" pitchFamily="34" charset="0"/>
                <a:ea typeface="Verdana" panose="020B0604030504040204" pitchFamily="34" charset="0"/>
              </a:rPr>
              <a:t>pena di decadenza dal diritto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l’avvocato e/o il praticante deve </a:t>
            </a:r>
            <a:r>
              <a:rPr lang="it-IT" sz="1600" dirty="0">
                <a:solidFill>
                  <a:schemeClr val="tx1">
                    <a:lumMod val="85000"/>
                    <a:lumOff val="15000"/>
                  </a:schemeClr>
                </a:solidFill>
                <a:latin typeface="Verdana" panose="020B0604030504040204" pitchFamily="34" charset="0"/>
                <a:ea typeface="Verdana" panose="020B0604030504040204" pitchFamily="34" charset="0"/>
              </a:rPr>
              <a:t>versare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entro </a:t>
            </a:r>
            <a:r>
              <a:rPr lang="it-IT" sz="1600" dirty="0" smtClean="0">
                <a:solidFill>
                  <a:schemeClr val="accent1"/>
                </a:solidFill>
                <a:latin typeface="Verdana" panose="020B0604030504040204" pitchFamily="34" charset="0"/>
                <a:ea typeface="Verdana" panose="020B0604030504040204" pitchFamily="34" charset="0"/>
              </a:rPr>
              <a:t>6 mesi la speciale contribuzione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richiesta,</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nello stesso termine dei </a:t>
            </a:r>
            <a:r>
              <a:rPr lang="it-IT" sz="1600" dirty="0" smtClean="0">
                <a:solidFill>
                  <a:schemeClr val="accent1"/>
                </a:solidFill>
                <a:latin typeface="Verdana" panose="020B0604030504040204" pitchFamily="34" charset="0"/>
                <a:ea typeface="Verdana" panose="020B0604030504040204" pitchFamily="34" charset="0"/>
              </a:rPr>
              <a:t>6 mesi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può chiedere il pagamento dilazionato al massimo in 3 rate con l’interesse annuale del 5%; la riscossione avviene in tre anni consecutivi alle scadenze del 31 ottobre. </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endParaRPr lang="it-IT" dirty="0"/>
          </a:p>
        </p:txBody>
      </p:sp>
      <p:sp>
        <p:nvSpPr>
          <p:cNvPr id="4" name="Titolo 1">
            <a:extLst>
              <a:ext uri="{FF2B5EF4-FFF2-40B4-BE49-F238E27FC236}">
                <a16:creationId xmlns:a16="http://schemas.microsoft.com/office/drawing/2014/main" id="{193A4199-B07E-4E33-B825-55B5DAFE8030}"/>
              </a:ext>
            </a:extLst>
          </p:cNvPr>
          <p:cNvSpPr>
            <a:spLocks noGrp="1"/>
          </p:cNvSpPr>
          <p:nvPr>
            <p:ph type="title"/>
          </p:nvPr>
        </p:nvSpPr>
        <p:spPr/>
        <p:txBody>
          <a:bodyPr>
            <a:normAutofit fontScale="90000"/>
          </a:bodyPr>
          <a:lstStyle/>
          <a:p>
            <a:pPr algn="ctr"/>
            <a:r>
              <a:rPr lang="it-IT" sz="22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22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Iscrizione ultraquarantenni</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4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Perfezionamento</a:t>
            </a:r>
            <a:endParaRPr lang="it-IT" sz="1800" b="1" dirty="0">
              <a:solidFill>
                <a:schemeClr val="accent1"/>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457950" y="6176963"/>
            <a:ext cx="2057400" cy="365125"/>
          </a:xfrm>
        </p:spPr>
        <p:txBody>
          <a:bodyPr/>
          <a:lstStyle/>
          <a:p>
            <a:fld id="{6ACF37FB-DE4E-44CE-A2D9-D6615305B45E}" type="slidenum">
              <a:rPr lang="it-IT" smtClean="0"/>
              <a:t>12</a:t>
            </a:fld>
            <a:endParaRPr lang="it-IT" dirty="0"/>
          </a:p>
        </p:txBody>
      </p:sp>
    </p:spTree>
    <p:extLst>
      <p:ext uri="{BB962C8B-B14F-4D97-AF65-F5344CB8AC3E}">
        <p14:creationId xmlns:p14="http://schemas.microsoft.com/office/powerpoint/2010/main" val="815654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1800" b="1" dirty="0">
                <a:solidFill>
                  <a:schemeClr val="tx1">
                    <a:lumMod val="85000"/>
                    <a:lumOff val="15000"/>
                  </a:schemeClr>
                </a:solidFill>
                <a:latin typeface="Verdana" panose="020B0604030504040204" pitchFamily="34" charset="0"/>
                <a:ea typeface="Verdana" panose="020B0604030504040204" pitchFamily="34" charset="0"/>
              </a:rPr>
              <a:t>Iscrizione ultraquarantenni</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4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Finalità</a:t>
            </a:r>
            <a:endParaRPr lang="it-IT" sz="1800" dirty="0">
              <a:solidFill>
                <a:schemeClr val="accent1"/>
              </a:solidFill>
            </a:endParaRPr>
          </a:p>
        </p:txBody>
      </p:sp>
      <p:sp>
        <p:nvSpPr>
          <p:cNvPr id="3" name="Segnaposto contenuto 2"/>
          <p:cNvSpPr>
            <a:spLocks noGrp="1"/>
          </p:cNvSpPr>
          <p:nvPr>
            <p:ph idx="1"/>
          </p:nvPr>
        </p:nvSpPr>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Consente di accedere alle </a:t>
            </a:r>
            <a:r>
              <a:rPr lang="it-IT" sz="1600" dirty="0" smtClean="0">
                <a:solidFill>
                  <a:schemeClr val="accent1"/>
                </a:solidFill>
                <a:latin typeface="Verdana" panose="020B0604030504040204" pitchFamily="34" charset="0"/>
                <a:ea typeface="Verdana" panose="020B0604030504040204" pitchFamily="34" charset="0"/>
              </a:rPr>
              <a:t>pensioni </a:t>
            </a:r>
            <a:r>
              <a:rPr lang="it-IT" sz="1600" dirty="0">
                <a:solidFill>
                  <a:schemeClr val="accent1"/>
                </a:solidFill>
                <a:latin typeface="Verdana" panose="020B0604030504040204" pitchFamily="34" charset="0"/>
                <a:ea typeface="Verdana" panose="020B0604030504040204" pitchFamily="34" charset="0"/>
              </a:rPr>
              <a:t>di inabilità e </a:t>
            </a:r>
            <a:r>
              <a:rPr lang="it-IT" sz="1600" dirty="0" smtClean="0">
                <a:solidFill>
                  <a:schemeClr val="accent1"/>
                </a:solidFill>
                <a:latin typeface="Verdana" panose="020B0604030504040204" pitchFamily="34" charset="0"/>
                <a:ea typeface="Verdana" panose="020B0604030504040204" pitchFamily="34" charset="0"/>
              </a:rPr>
              <a:t>invalidità;</a:t>
            </a: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dirty="0">
                <a:solidFill>
                  <a:schemeClr val="tx1">
                    <a:lumMod val="85000"/>
                    <a:lumOff val="15000"/>
                  </a:schemeClr>
                </a:solidFill>
                <a:latin typeface="Verdana" panose="020B0604030504040204" pitchFamily="34" charset="0"/>
                <a:ea typeface="Verdana" panose="020B0604030504040204" pitchFamily="34" charset="0"/>
              </a:rPr>
              <a:t>l’iscrizione si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considera avvenuta </a:t>
            </a:r>
            <a:r>
              <a:rPr lang="it-IT" sz="1600" dirty="0">
                <a:solidFill>
                  <a:schemeClr val="tx1">
                    <a:lumMod val="85000"/>
                    <a:lumOff val="15000"/>
                  </a:schemeClr>
                </a:solidFill>
                <a:latin typeface="Verdana" panose="020B0604030504040204" pitchFamily="34" charset="0"/>
                <a:ea typeface="Verdana" panose="020B0604030504040204" pitchFamily="34" charset="0"/>
              </a:rPr>
              <a:t>in data anteriore al quarantesimo anno di età, requisito necessario per il riconoscimento del trattamento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pensionistico, concorrendo gli altri requisiti;</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Consente per il coniuge superstite di accedere alla </a:t>
            </a:r>
            <a:r>
              <a:rPr lang="it-IT" sz="1600" dirty="0">
                <a:solidFill>
                  <a:schemeClr val="accent1"/>
                </a:solidFill>
                <a:latin typeface="Verdana" panose="020B0604030504040204" pitchFamily="34" charset="0"/>
                <a:ea typeface="Verdana" panose="020B0604030504040204" pitchFamily="34" charset="0"/>
              </a:rPr>
              <a:t>pensione </a:t>
            </a:r>
            <a:r>
              <a:rPr lang="it-IT" sz="1600" dirty="0" smtClean="0">
                <a:solidFill>
                  <a:schemeClr val="accent1"/>
                </a:solidFill>
                <a:latin typeface="Verdana" panose="020B0604030504040204" pitchFamily="34" charset="0"/>
                <a:ea typeface="Verdana" panose="020B0604030504040204" pitchFamily="34" charset="0"/>
              </a:rPr>
              <a:t>indiretta;</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dirty="0">
                <a:solidFill>
                  <a:schemeClr val="tx1">
                    <a:lumMod val="85000"/>
                    <a:lumOff val="15000"/>
                  </a:schemeClr>
                </a:solidFill>
                <a:latin typeface="Verdana" panose="020B0604030504040204" pitchFamily="34" charset="0"/>
                <a:ea typeface="Verdana" panose="020B0604030504040204" pitchFamily="34" charset="0"/>
              </a:rPr>
              <a:t>l’iscrizione si considera avvenuta in data anteriore al quarantesimo anno di età, requisito necessario per il riconoscimento del trattamento pensionistico al coniuge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superstite, concorrendo gli altri requisiti;</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endParaRPr lang="it-IT" sz="1600" b="1"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Consente per </a:t>
            </a:r>
            <a:r>
              <a:rPr lang="it-IT" sz="1600" dirty="0">
                <a:solidFill>
                  <a:schemeClr val="tx1">
                    <a:lumMod val="85000"/>
                    <a:lumOff val="15000"/>
                  </a:schemeClr>
                </a:solidFill>
                <a:latin typeface="Verdana" panose="020B0604030504040204" pitchFamily="34" charset="0"/>
                <a:ea typeface="Verdana" panose="020B0604030504040204" pitchFamily="34" charset="0"/>
              </a:rPr>
              <a:t>le </a:t>
            </a:r>
            <a:r>
              <a:rPr lang="it-IT" sz="1600" dirty="0">
                <a:solidFill>
                  <a:schemeClr val="accent1"/>
                </a:solidFill>
                <a:latin typeface="Verdana" panose="020B0604030504040204" pitchFamily="34" charset="0"/>
                <a:ea typeface="Verdana" panose="020B0604030504040204" pitchFamily="34" charset="0"/>
              </a:rPr>
              <a:t>pensioni di vecchiaia</a:t>
            </a:r>
            <a:r>
              <a:rPr lang="it-IT" sz="1600" dirty="0">
                <a:solidFill>
                  <a:schemeClr val="tx1">
                    <a:lumMod val="85000"/>
                    <a:lumOff val="15000"/>
                  </a:schemeClr>
                </a:solidFill>
                <a:latin typeface="Verdana" panose="020B0604030504040204" pitchFamily="34" charset="0"/>
                <a:ea typeface="Verdana" panose="020B0604030504040204" pitchFamily="34" charset="0"/>
              </a:rPr>
              <a:t> di completare l’anzianità minima necessaria per il diritto alla pensione di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vecchiaia, non anche al fine del calcolo (esempio 4 anni di beneficio concorrono al raggiungimento dei 35 anni di contribuzione ma il calcolo viene effettuato su 31) </a:t>
            </a:r>
            <a:endParaRPr lang="it-IT" dirty="0"/>
          </a:p>
        </p:txBody>
      </p:sp>
      <p:sp>
        <p:nvSpPr>
          <p:cNvPr id="4" name="Segnaposto numero diapositiva 3"/>
          <p:cNvSpPr>
            <a:spLocks noGrp="1"/>
          </p:cNvSpPr>
          <p:nvPr>
            <p:ph type="sldNum" sz="quarter" idx="12"/>
          </p:nvPr>
        </p:nvSpPr>
        <p:spPr>
          <a:xfrm>
            <a:off x="6457950" y="6176963"/>
            <a:ext cx="2057400" cy="365125"/>
          </a:xfrm>
        </p:spPr>
        <p:txBody>
          <a:bodyPr/>
          <a:lstStyle/>
          <a:p>
            <a:fld id="{6ACF37FB-DE4E-44CE-A2D9-D6615305B45E}" type="slidenum">
              <a:rPr lang="it-IT" smtClean="0"/>
              <a:t>13</a:t>
            </a:fld>
            <a:endParaRPr lang="it-IT" dirty="0"/>
          </a:p>
        </p:txBody>
      </p:sp>
    </p:spTree>
    <p:extLst>
      <p:ext uri="{BB962C8B-B14F-4D97-AF65-F5344CB8AC3E}">
        <p14:creationId xmlns:p14="http://schemas.microsoft.com/office/powerpoint/2010/main" val="426160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3150481"/>
            <a:ext cx="7772400" cy="557038"/>
          </a:xfrm>
        </p:spPr>
        <p:txBody>
          <a:bodyPr>
            <a:normAutofit/>
          </a:bodyPr>
          <a:lstStyle/>
          <a:p>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CANCELLAZIONE DALLA CASSA</a:t>
            </a:r>
            <a:endParaRPr lang="it-IT" sz="1600" b="1"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3" name="Gruppo 2"/>
          <p:cNvGrpSpPr/>
          <p:nvPr/>
        </p:nvGrpSpPr>
        <p:grpSpPr>
          <a:xfrm>
            <a:off x="2718036" y="3775046"/>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535024" y="6217805"/>
            <a:ext cx="2057400" cy="365125"/>
          </a:xfrm>
        </p:spPr>
        <p:txBody>
          <a:bodyPr/>
          <a:lstStyle/>
          <a:p>
            <a:fld id="{6ACF37FB-DE4E-44CE-A2D9-D6615305B45E}" type="slidenum">
              <a:rPr lang="it-IT" smtClean="0"/>
              <a:t>14</a:t>
            </a:fld>
            <a:endParaRPr lang="it-IT"/>
          </a:p>
        </p:txBody>
      </p:sp>
    </p:spTree>
    <p:extLst>
      <p:ext uri="{BB962C8B-B14F-4D97-AF65-F5344CB8AC3E}">
        <p14:creationId xmlns:p14="http://schemas.microsoft.com/office/powerpoint/2010/main" val="1276626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55915"/>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Cancellazione dalla Cassa Avvocato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smtClean="0">
                <a:solidFill>
                  <a:schemeClr val="accent5">
                    <a:lumMod val="75000"/>
                  </a:schemeClr>
                </a:solidFill>
                <a:latin typeface="Verdana" panose="020B0604030504040204" pitchFamily="34" charset="0"/>
                <a:ea typeface="Verdana" panose="020B0604030504040204" pitchFamily="34" charset="0"/>
              </a:rPr>
              <a:t>Art. 6  Regolamento Unico della Previdenza Forense</a:t>
            </a:r>
            <a:endParaRPr lang="it-IT" sz="1600" dirty="0">
              <a:solidFill>
                <a:schemeClr val="accent5">
                  <a:lumMod val="75000"/>
                </a:schemeClr>
              </a:solidFill>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p:txBody>
          <a:bodyPr>
            <a:normAutofit/>
          </a:bodyPr>
          <a:lstStyle/>
          <a:p>
            <a:pPr marL="0" indent="0">
              <a:buNone/>
            </a:pPr>
            <a:endParaRPr lang="it-IT" sz="1600" b="1" dirty="0" smtClean="0">
              <a:latin typeface="Verdana" panose="020B0604030504040204" pitchFamily="34" charset="0"/>
              <a:ea typeface="Verdana" panose="020B0604030504040204" pitchFamily="34" charset="0"/>
            </a:endParaRPr>
          </a:p>
          <a:p>
            <a:pPr marL="0" lvl="0" indent="0" defTabSz="457200">
              <a:lnSpc>
                <a:spcPct val="100000"/>
              </a:lnSpc>
              <a:spcBef>
                <a:spcPts val="0"/>
              </a:spcBef>
              <a:buNone/>
            </a:pPr>
            <a:r>
              <a:rPr lang="it-IT" sz="1600" dirty="0">
                <a:solidFill>
                  <a:prstClr val="black">
                    <a:lumMod val="85000"/>
                    <a:lumOff val="15000"/>
                  </a:prstClr>
                </a:solidFill>
                <a:latin typeface="Verdana" panose="020B0604030504040204" pitchFamily="34" charset="0"/>
                <a:ea typeface="Verdana" panose="020B0604030504040204" pitchFamily="34" charset="0"/>
              </a:rPr>
              <a:t>La cancellazione dalla Cassa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viene deliberata d’ufficio:</a:t>
            </a:r>
          </a:p>
          <a:p>
            <a:pPr marL="0" lvl="0" indent="0"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defTabSz="457200">
              <a:lnSpc>
                <a:spcPct val="100000"/>
              </a:lnSpc>
              <a:spcBef>
                <a:spcPts val="0"/>
              </a:spcBef>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a decorrere dalla data di ultima cancellazione </a:t>
            </a:r>
            <a:r>
              <a:rPr lang="it-IT" sz="1600" dirty="0">
                <a:solidFill>
                  <a:prstClr val="black">
                    <a:lumMod val="85000"/>
                    <a:lumOff val="15000"/>
                  </a:prstClr>
                </a:solidFill>
                <a:latin typeface="Verdana" panose="020B0604030504040204" pitchFamily="34" charset="0"/>
                <a:ea typeface="Verdana" panose="020B0604030504040204" pitchFamily="34" charset="0"/>
              </a:rPr>
              <a:t>dell’iscritto da tutti gli Albi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forensi;</a:t>
            </a:r>
          </a:p>
          <a:p>
            <a:pPr marL="342900" lvl="0" indent="-342900" algn="just" defTabSz="457200">
              <a:lnSpc>
                <a:spcPct val="100000"/>
              </a:lnSpc>
              <a:spcBef>
                <a:spcPts val="0"/>
              </a:spcBef>
              <a:buFont typeface="+mj-lt"/>
              <a:buAutoNum type="arabi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a decorrere  dalla data di  </a:t>
            </a:r>
            <a:r>
              <a:rPr lang="it-IT" sz="1600" dirty="0">
                <a:solidFill>
                  <a:prstClr val="black">
                    <a:lumMod val="85000"/>
                    <a:lumOff val="15000"/>
                  </a:prstClr>
                </a:solidFill>
                <a:latin typeface="Verdana" panose="020B0604030504040204" pitchFamily="34" charset="0"/>
                <a:ea typeface="Verdana" panose="020B0604030504040204" pitchFamily="34" charset="0"/>
              </a:rPr>
              <a:t>sospensione volontaria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richiesta ai sensi dell’art</a:t>
            </a:r>
            <a:r>
              <a:rPr lang="it-IT" sz="1600" dirty="0">
                <a:solidFill>
                  <a:prstClr val="black">
                    <a:lumMod val="85000"/>
                    <a:lumOff val="15000"/>
                  </a:prstClr>
                </a:solidFill>
                <a:latin typeface="Verdana" panose="020B0604030504040204" pitchFamily="34" charset="0"/>
                <a:ea typeface="Verdana" panose="020B0604030504040204" pitchFamily="34" charset="0"/>
              </a:rPr>
              <a:t>. 20 comma 2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della </a:t>
            </a:r>
            <a:r>
              <a:rPr lang="it-IT" sz="1600" dirty="0">
                <a:solidFill>
                  <a:prstClr val="black">
                    <a:lumMod val="85000"/>
                    <a:lumOff val="15000"/>
                  </a:prstClr>
                </a:solidFill>
                <a:latin typeface="Verdana" panose="020B0604030504040204" pitchFamily="34" charset="0"/>
                <a:ea typeface="Verdana" panose="020B0604030504040204" pitchFamily="34" charset="0"/>
              </a:rPr>
              <a:t>Legge n.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247/2012;</a:t>
            </a:r>
          </a:p>
          <a:p>
            <a:pPr marL="342900" lvl="0" indent="-342900" algn="just" defTabSz="457200">
              <a:lnSpc>
                <a:spcPct val="100000"/>
              </a:lnSpc>
              <a:spcBef>
                <a:spcPts val="0"/>
              </a:spcBef>
              <a:buFont typeface="+mj-lt"/>
              <a:buAutoNum type="arabicParen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a decorrere dalla data di sospensione obbligatoria richiesta ai sensi dell’art. 20 comma 1 della Legge n.247/2012, salva espressa volontà di mantenere l’iscrizione alla Cassa (art. 81 Regolamento Unico della previdenza Forense) </a:t>
            </a: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defTabSz="457200">
              <a:lnSpc>
                <a:spcPct val="100000"/>
              </a:lnSpc>
              <a:spcBef>
                <a:spcPts val="0"/>
              </a:spcBef>
              <a:buFont typeface="+mj-lt"/>
              <a:buAutoNum type="arabicPeriod"/>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lvl="0" indent="0" defTabSz="457200">
              <a:lnSpc>
                <a:spcPct val="100000"/>
              </a:lnSpc>
              <a:spcBef>
                <a:spcPts val="0"/>
              </a:spcBef>
              <a:buNone/>
            </a:pPr>
            <a:endParaRPr lang="it-IT" sz="17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defTabSz="457200">
              <a:lnSpc>
                <a:spcPct val="100000"/>
              </a:lnSpc>
              <a:spcBef>
                <a:spcPts val="0"/>
              </a:spcBef>
              <a:buFontTx/>
              <a:buAutoNum type="alphaL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indent="0">
              <a:buNone/>
            </a:pPr>
            <a:endParaRPr lang="it-IT" dirty="0"/>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15</a:t>
            </a:fld>
            <a:endParaRPr lang="it-IT" dirty="0"/>
          </a:p>
        </p:txBody>
      </p:sp>
    </p:spTree>
    <p:extLst>
      <p:ext uri="{BB962C8B-B14F-4D97-AF65-F5344CB8AC3E}">
        <p14:creationId xmlns:p14="http://schemas.microsoft.com/office/powerpoint/2010/main" val="2299910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fontScale="90000"/>
          </a:bodyPr>
          <a:lstStyle/>
          <a:p>
            <a:pPr algn="ctr"/>
            <a:r>
              <a:rPr lang="it-IT" sz="1800" b="1" dirty="0" smtClean="0">
                <a:latin typeface="Verdana" panose="020B0604030504040204" pitchFamily="34" charset="0"/>
                <a:ea typeface="Verdana" panose="020B0604030504040204" pitchFamily="34" charset="0"/>
              </a:rPr>
              <a:t/>
            </a:r>
            <a:br>
              <a:rPr lang="it-IT" sz="1800" b="1" dirty="0" smtClean="0">
                <a:latin typeface="Verdana" panose="020B0604030504040204" pitchFamily="34" charset="0"/>
                <a:ea typeface="Verdana" panose="020B0604030504040204" pitchFamily="34" charset="0"/>
              </a:rPr>
            </a:br>
            <a:r>
              <a:rPr lang="it-IT" sz="1800" b="1" dirty="0" smtClean="0">
                <a:latin typeface="Verdana" panose="020B0604030504040204" pitchFamily="34" charset="0"/>
                <a:ea typeface="Verdana" panose="020B0604030504040204" pitchFamily="34" charset="0"/>
              </a:rPr>
              <a:t>Cancellazione </a:t>
            </a:r>
            <a:r>
              <a:rPr lang="it-IT" sz="1800" b="1" dirty="0">
                <a:latin typeface="Verdana" panose="020B0604030504040204" pitchFamily="34" charset="0"/>
                <a:ea typeface="Verdana" panose="020B0604030504040204" pitchFamily="34" charset="0"/>
              </a:rPr>
              <a:t>dalla Cassa Avvocato </a:t>
            </a:r>
            <a:r>
              <a:rPr lang="it-IT" sz="1800" b="1" dirty="0" smtClean="0">
                <a:latin typeface="Verdana" panose="020B0604030504040204" pitchFamily="34" charset="0"/>
                <a:ea typeface="Verdana" panose="020B0604030504040204" pitchFamily="34" charset="0"/>
              </a:rPr>
              <a:t>iscritto in un Elenco Speciale</a:t>
            </a:r>
            <a:r>
              <a:rPr lang="it-IT" sz="1800" b="1" dirty="0">
                <a:latin typeface="Verdana" panose="020B0604030504040204" pitchFamily="34" charset="0"/>
                <a:ea typeface="Verdana" panose="020B0604030504040204" pitchFamily="34" charset="0"/>
              </a:rPr>
              <a:t/>
            </a:r>
            <a:br>
              <a:rPr lang="it-IT" sz="1800" b="1" dirty="0">
                <a:latin typeface="Verdana" panose="020B0604030504040204" pitchFamily="34" charset="0"/>
                <a:ea typeface="Verdana" panose="020B0604030504040204" pitchFamily="34" charset="0"/>
              </a:rPr>
            </a:br>
            <a:r>
              <a:rPr lang="it-IT" sz="1800" b="1" dirty="0">
                <a:latin typeface="Verdana" panose="020B0604030504040204" pitchFamily="34" charset="0"/>
                <a:ea typeface="Verdana" panose="020B0604030504040204" pitchFamily="34" charset="0"/>
              </a:rPr>
              <a:t/>
            </a:r>
            <a:br>
              <a:rPr lang="it-IT" sz="1800" b="1" dirty="0">
                <a:latin typeface="Verdana" panose="020B0604030504040204" pitchFamily="34" charset="0"/>
                <a:ea typeface="Verdana" panose="020B0604030504040204" pitchFamily="34" charset="0"/>
              </a:rPr>
            </a:br>
            <a:r>
              <a:rPr lang="it-IT" sz="1800" dirty="0">
                <a:solidFill>
                  <a:schemeClr val="accent5">
                    <a:lumMod val="75000"/>
                  </a:schemeClr>
                </a:solidFill>
                <a:latin typeface="Verdana" panose="020B0604030504040204" pitchFamily="34" charset="0"/>
                <a:ea typeface="Verdana" panose="020B0604030504040204" pitchFamily="34" charset="0"/>
              </a:rPr>
              <a:t>Art. 6  Regolamento Unico della Previdenza </a:t>
            </a:r>
            <a:r>
              <a:rPr lang="it-IT" sz="1800" dirty="0" smtClean="0">
                <a:solidFill>
                  <a:schemeClr val="accent5">
                    <a:lumMod val="75000"/>
                  </a:schemeClr>
                </a:solidFill>
                <a:latin typeface="Verdana" panose="020B0604030504040204" pitchFamily="34" charset="0"/>
                <a:ea typeface="Verdana" panose="020B0604030504040204" pitchFamily="34" charset="0"/>
              </a:rPr>
              <a:t>Forense</a:t>
            </a:r>
            <a:r>
              <a:rPr lang="it-IT" sz="1800" b="1" dirty="0" smtClean="0">
                <a:latin typeface="Verdana" panose="020B0604030504040204" pitchFamily="34" charset="0"/>
                <a:ea typeface="Verdana" panose="020B0604030504040204" pitchFamily="34" charset="0"/>
              </a:rPr>
              <a:t> </a:t>
            </a:r>
            <a:br>
              <a:rPr lang="it-IT" sz="1800" b="1" dirty="0" smtClean="0">
                <a:latin typeface="Verdana" panose="020B0604030504040204" pitchFamily="34" charset="0"/>
                <a:ea typeface="Verdana" panose="020B0604030504040204" pitchFamily="34" charset="0"/>
              </a:rPr>
            </a:br>
            <a:r>
              <a:rPr lang="it-IT" sz="1800" b="1" dirty="0" smtClean="0">
                <a:latin typeface="Verdana" panose="020B0604030504040204" pitchFamily="34" charset="0"/>
                <a:ea typeface="Verdana" panose="020B0604030504040204" pitchFamily="34" charset="0"/>
              </a:rPr>
              <a:t/>
            </a:r>
            <a:br>
              <a:rPr lang="it-IT" sz="1800" b="1" dirty="0" smtClean="0">
                <a:latin typeface="Verdana" panose="020B0604030504040204" pitchFamily="34" charset="0"/>
                <a:ea typeface="Verdana" panose="020B0604030504040204" pitchFamily="34" charset="0"/>
              </a:rPr>
            </a:br>
            <a:endParaRPr lang="it-IT" sz="1800" b="1" i="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p:txBody>
          <a:bodyPr>
            <a:normAutofit/>
          </a:bodyPr>
          <a:lstStyle/>
          <a:p>
            <a:pPr marL="0" indent="0">
              <a:buNone/>
            </a:pPr>
            <a:endParaRPr lang="it-IT" sz="1600" b="1" dirty="0" smtClean="0">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a:solidFill>
                  <a:prstClr val="black">
                    <a:lumMod val="85000"/>
                    <a:lumOff val="15000"/>
                  </a:prstClr>
                </a:solidFill>
                <a:latin typeface="Verdana" panose="020B0604030504040204" pitchFamily="34" charset="0"/>
                <a:ea typeface="Verdana" panose="020B0604030504040204" pitchFamily="34" charset="0"/>
              </a:rPr>
              <a:t>La cancellazione dalla Cassa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viene deliberata d’ufficio a seguito di cancellazione dall’Albo ordinario per:</a:t>
            </a:r>
          </a:p>
          <a:p>
            <a:pPr marL="0" lvl="0" indent="0"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defTabSz="457200">
              <a:lnSpc>
                <a:spcPct val="100000"/>
              </a:lnSpc>
              <a:spcBef>
                <a:spcPts val="0"/>
              </a:spcBef>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iscrizione nell’elenco speciale annesso all’Albo ordinario degli </a:t>
            </a:r>
            <a:r>
              <a:rPr lang="it-IT" sz="1600" dirty="0" smtClean="0">
                <a:solidFill>
                  <a:schemeClr val="accent1"/>
                </a:solidFill>
                <a:latin typeface="Verdana" panose="020B0604030504040204" pitchFamily="34" charset="0"/>
                <a:ea typeface="Verdana" panose="020B0604030504040204" pitchFamily="34" charset="0"/>
              </a:rPr>
              <a:t>Avvocati docenti universitari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nel limitato periodo del regime contrattuale del tempo pieno;</a:t>
            </a:r>
          </a:p>
          <a:p>
            <a:pPr marL="342900" lvl="0" indent="-342900" algn="just" defTabSz="457200">
              <a:lnSpc>
                <a:spcPct val="100000"/>
              </a:lnSpc>
              <a:spcBef>
                <a:spcPts val="0"/>
              </a:spcBef>
              <a:buFont typeface="+mj-lt"/>
              <a:buAutoNum type="arabi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iscrizione </a:t>
            </a:r>
            <a:r>
              <a:rPr lang="it-IT" sz="1600" dirty="0">
                <a:solidFill>
                  <a:prstClr val="black">
                    <a:lumMod val="85000"/>
                    <a:lumOff val="15000"/>
                  </a:prstClr>
                </a:solidFill>
                <a:latin typeface="Verdana" panose="020B0604030504040204" pitchFamily="34" charset="0"/>
                <a:ea typeface="Verdana" panose="020B0604030504040204" pitchFamily="34" charset="0"/>
              </a:rPr>
              <a:t>nell’elenco speciale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per gli </a:t>
            </a:r>
            <a:r>
              <a:rPr lang="it-IT" sz="1600" dirty="0">
                <a:solidFill>
                  <a:prstClr val="black">
                    <a:lumMod val="85000"/>
                    <a:lumOff val="15000"/>
                  </a:prstClr>
                </a:solidFill>
                <a:latin typeface="Verdana" panose="020B0604030504040204" pitchFamily="34" charset="0"/>
                <a:ea typeface="Verdana" panose="020B0604030504040204" pitchFamily="34" charset="0"/>
              </a:rPr>
              <a:t>avvocati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che esercitano </a:t>
            </a:r>
            <a:r>
              <a:rPr lang="it-IT" sz="1600" dirty="0" smtClean="0">
                <a:solidFill>
                  <a:schemeClr val="accent1"/>
                </a:solidFill>
                <a:latin typeface="Verdana" panose="020B0604030504040204" pitchFamily="34" charset="0"/>
                <a:ea typeface="Verdana" panose="020B0604030504040204" pitchFamily="34" charset="0"/>
              </a:rPr>
              <a:t>attività legale per conto degli Enti Pubblici.</a:t>
            </a:r>
            <a:endParaRPr lang="it-IT" sz="1600" dirty="0">
              <a:solidFill>
                <a:schemeClr val="accent1"/>
              </a:solidFill>
              <a:latin typeface="Verdana" panose="020B0604030504040204" pitchFamily="34" charset="0"/>
              <a:ea typeface="Verdana" panose="020B0604030504040204" pitchFamily="34" charset="0"/>
            </a:endParaRPr>
          </a:p>
          <a:p>
            <a:pPr marL="342900" lvl="0" indent="-342900" defTabSz="457200">
              <a:lnSpc>
                <a:spcPct val="100000"/>
              </a:lnSpc>
              <a:spcBef>
                <a:spcPts val="0"/>
              </a:spcBef>
              <a:buFontTx/>
              <a:buAutoNum type="alphaL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lvl="0" indent="0" defTabSz="457200">
              <a:lnSpc>
                <a:spcPct val="100000"/>
              </a:lnSpc>
              <a:spcBef>
                <a:spcPts val="0"/>
              </a:spcBef>
              <a:buNone/>
            </a:pPr>
            <a:endParaRPr lang="it-IT" sz="1700" dirty="0">
              <a:solidFill>
                <a:prstClr val="black">
                  <a:lumMod val="85000"/>
                  <a:lumOff val="15000"/>
                </a:prstClr>
              </a:solidFill>
              <a:latin typeface="Verdana" panose="020B0604030504040204" pitchFamily="34" charset="0"/>
              <a:ea typeface="Verdana" panose="020B0604030504040204" pitchFamily="34" charset="0"/>
            </a:endParaRPr>
          </a:p>
          <a:p>
            <a:pPr marL="0" indent="0">
              <a:buNone/>
            </a:pPr>
            <a:endParaRPr lang="it-IT" dirty="0"/>
          </a:p>
        </p:txBody>
      </p:sp>
      <p:sp>
        <p:nvSpPr>
          <p:cNvPr id="4" name="Segnaposto numero diapositiva 3"/>
          <p:cNvSpPr>
            <a:spLocks noGrp="1"/>
          </p:cNvSpPr>
          <p:nvPr>
            <p:ph type="sldNum" sz="quarter" idx="12"/>
          </p:nvPr>
        </p:nvSpPr>
        <p:spPr>
          <a:xfrm>
            <a:off x="6485082" y="6185189"/>
            <a:ext cx="2057400" cy="365125"/>
          </a:xfrm>
        </p:spPr>
        <p:txBody>
          <a:bodyPr/>
          <a:lstStyle/>
          <a:p>
            <a:fld id="{6ACF37FB-DE4E-44CE-A2D9-D6615305B45E}" type="slidenum">
              <a:rPr lang="it-IT" smtClean="0"/>
              <a:t>16</a:t>
            </a:fld>
            <a:endParaRPr lang="it-IT" dirty="0"/>
          </a:p>
        </p:txBody>
      </p:sp>
    </p:spTree>
    <p:extLst>
      <p:ext uri="{BB962C8B-B14F-4D97-AF65-F5344CB8AC3E}">
        <p14:creationId xmlns:p14="http://schemas.microsoft.com/office/powerpoint/2010/main" val="2984964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918729"/>
          </a:xfrm>
        </p:spPr>
        <p:txBody>
          <a:bodyPr>
            <a:normAutofit/>
          </a:bodyPr>
          <a:lstStyle/>
          <a:p>
            <a:pPr algn="ctr"/>
            <a:r>
              <a:rPr lang="it-IT" sz="1600" b="1" dirty="0">
                <a:latin typeface="Verdana" panose="020B0604030504040204" pitchFamily="34" charset="0"/>
                <a:ea typeface="Verdana" panose="020B0604030504040204" pitchFamily="34" charset="0"/>
              </a:rPr>
              <a:t>Cancellazione dalla Cassa </a:t>
            </a:r>
            <a:r>
              <a:rPr lang="it-IT" sz="1600" b="1" dirty="0" smtClean="0">
                <a:latin typeface="Verdana" panose="020B0604030504040204" pitchFamily="34" charset="0"/>
                <a:ea typeface="Verdana" panose="020B0604030504040204" pitchFamily="34" charset="0"/>
              </a:rPr>
              <a:t>Forense</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b="1" dirty="0" smtClean="0">
                <a:solidFill>
                  <a:schemeClr val="accent1"/>
                </a:solidFill>
                <a:latin typeface="Verdana" panose="020B0604030504040204" pitchFamily="34" charset="0"/>
                <a:ea typeface="Verdana" panose="020B0604030504040204" pitchFamily="34" charset="0"/>
              </a:rPr>
              <a:t>Avvocato</a:t>
            </a:r>
            <a:endParaRPr lang="it-IT" sz="1600" dirty="0">
              <a:solidFill>
                <a:schemeClr val="accent1"/>
              </a:solidFill>
            </a:endParaRPr>
          </a:p>
        </p:txBody>
      </p:sp>
      <p:sp>
        <p:nvSpPr>
          <p:cNvPr id="5" name="Ovale 4"/>
          <p:cNvSpPr/>
          <p:nvPr/>
        </p:nvSpPr>
        <p:spPr>
          <a:xfrm>
            <a:off x="499051" y="2595418"/>
            <a:ext cx="2747069" cy="1295650"/>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dirty="0">
                <a:latin typeface="Verdana" panose="020B0604030504040204" pitchFamily="34" charset="0"/>
                <a:ea typeface="Verdana" panose="020B0604030504040204" pitchFamily="34" charset="0"/>
              </a:rPr>
              <a:t>d</a:t>
            </a:r>
            <a:r>
              <a:rPr lang="it-IT" sz="1600" dirty="0" smtClean="0">
                <a:latin typeface="Verdana" panose="020B0604030504040204" pitchFamily="34" charset="0"/>
                <a:ea typeface="Verdana" panose="020B0604030504040204" pitchFamily="34" charset="0"/>
              </a:rPr>
              <a:t>alla data di ultima cancellazione da tutti gli Albi forensi </a:t>
            </a:r>
            <a:endParaRPr lang="it-IT" sz="1600" dirty="0">
              <a:latin typeface="Verdana" panose="020B0604030504040204" pitchFamily="34" charset="0"/>
              <a:ea typeface="Verdana" panose="020B0604030504040204" pitchFamily="34" charset="0"/>
            </a:endParaRPr>
          </a:p>
        </p:txBody>
      </p:sp>
      <p:sp>
        <p:nvSpPr>
          <p:cNvPr id="6" name="Ovale 5"/>
          <p:cNvSpPr/>
          <p:nvPr/>
        </p:nvSpPr>
        <p:spPr>
          <a:xfrm>
            <a:off x="499051" y="4204607"/>
            <a:ext cx="2747069" cy="1353904"/>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dirty="0">
                <a:latin typeface="Verdana" panose="020B0604030504040204" pitchFamily="34" charset="0"/>
                <a:ea typeface="Verdana" panose="020B0604030504040204" pitchFamily="34" charset="0"/>
              </a:rPr>
              <a:t>d</a:t>
            </a:r>
            <a:r>
              <a:rPr lang="it-IT" sz="1600" dirty="0" smtClean="0">
                <a:latin typeface="Verdana" panose="020B0604030504040204" pitchFamily="34" charset="0"/>
                <a:ea typeface="Verdana" panose="020B0604030504040204" pitchFamily="34" charset="0"/>
              </a:rPr>
              <a:t>alla data di sospensione obbligatoria o volontaria  dall’Albo</a:t>
            </a:r>
            <a:endParaRPr lang="it-IT" sz="1600" dirty="0">
              <a:latin typeface="Verdana" panose="020B0604030504040204" pitchFamily="34" charset="0"/>
              <a:ea typeface="Verdana" panose="020B0604030504040204" pitchFamily="34" charset="0"/>
            </a:endParaRPr>
          </a:p>
        </p:txBody>
      </p:sp>
      <p:sp>
        <p:nvSpPr>
          <p:cNvPr id="7" name="Ovale 6"/>
          <p:cNvSpPr/>
          <p:nvPr/>
        </p:nvSpPr>
        <p:spPr>
          <a:xfrm>
            <a:off x="5037364" y="1307326"/>
            <a:ext cx="2898322" cy="903517"/>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b="1" dirty="0" smtClean="0">
                <a:solidFill>
                  <a:schemeClr val="accent1"/>
                </a:solidFill>
                <a:latin typeface="Verdana" panose="020B0604030504040204" pitchFamily="34" charset="0"/>
                <a:ea typeface="Verdana" panose="020B0604030504040204" pitchFamily="34" charset="0"/>
              </a:rPr>
              <a:t>Effetti </a:t>
            </a:r>
          </a:p>
          <a:p>
            <a:pPr algn="ctr"/>
            <a:r>
              <a:rPr lang="it-IT" sz="1600" dirty="0" smtClean="0">
                <a:latin typeface="Verdana" panose="020B0604030504040204" pitchFamily="34" charset="0"/>
                <a:ea typeface="Verdana" panose="020B0604030504040204" pitchFamily="34" charset="0"/>
              </a:rPr>
              <a:t>cancellazione:</a:t>
            </a:r>
            <a:endParaRPr lang="it-IT" sz="1600" dirty="0">
              <a:latin typeface="Verdana" panose="020B0604030504040204" pitchFamily="34" charset="0"/>
              <a:ea typeface="Verdana" panose="020B0604030504040204" pitchFamily="34" charset="0"/>
            </a:endParaRPr>
          </a:p>
        </p:txBody>
      </p:sp>
      <p:sp>
        <p:nvSpPr>
          <p:cNvPr id="8" name="Ovale 7"/>
          <p:cNvSpPr/>
          <p:nvPr/>
        </p:nvSpPr>
        <p:spPr>
          <a:xfrm>
            <a:off x="4809744" y="2367344"/>
            <a:ext cx="3553783" cy="1612486"/>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1600" dirty="0" smtClean="0">
              <a:latin typeface="Verdana" panose="020B0604030504040204" pitchFamily="34" charset="0"/>
              <a:ea typeface="Verdana" panose="020B0604030504040204" pitchFamily="34" charset="0"/>
            </a:endParaRPr>
          </a:p>
          <a:p>
            <a:pPr algn="ctr"/>
            <a:r>
              <a:rPr lang="it-IT" sz="1600" dirty="0" err="1" smtClean="0">
                <a:latin typeface="Verdana" panose="020B0604030504040204" pitchFamily="34" charset="0"/>
                <a:ea typeface="Verdana" panose="020B0604030504040204" pitchFamily="34" charset="0"/>
              </a:rPr>
              <a:t>Infrazionabilità</a:t>
            </a:r>
            <a:r>
              <a:rPr lang="it-IT" sz="1600" dirty="0" smtClean="0">
                <a:latin typeface="Verdana" panose="020B0604030504040204" pitchFamily="34" charset="0"/>
                <a:ea typeface="Verdana" panose="020B0604030504040204" pitchFamily="34" charset="0"/>
              </a:rPr>
              <a:t> della contribuzione - non dovuta a </a:t>
            </a:r>
            <a:r>
              <a:rPr lang="it-IT" sz="1600" dirty="0">
                <a:latin typeface="Verdana" panose="020B0604030504040204" pitchFamily="34" charset="0"/>
                <a:ea typeface="Verdana" panose="020B0604030504040204" pitchFamily="34" charset="0"/>
              </a:rPr>
              <a:t>partire dal primo anno successivo a quello della </a:t>
            </a:r>
            <a:r>
              <a:rPr lang="it-IT" sz="1600" dirty="0" smtClean="0">
                <a:latin typeface="Verdana" panose="020B0604030504040204" pitchFamily="34" charset="0"/>
                <a:ea typeface="Verdana" panose="020B0604030504040204" pitchFamily="34" charset="0"/>
              </a:rPr>
              <a:t>cancellazione </a:t>
            </a:r>
            <a:endParaRPr lang="it-IT" sz="1600"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p:txBody>
      </p:sp>
      <p:sp>
        <p:nvSpPr>
          <p:cNvPr id="9" name="Ovale 8"/>
          <p:cNvSpPr/>
          <p:nvPr/>
        </p:nvSpPr>
        <p:spPr>
          <a:xfrm>
            <a:off x="4294187" y="4204607"/>
            <a:ext cx="4653870" cy="2171700"/>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b="1" dirty="0" smtClean="0">
                <a:solidFill>
                  <a:schemeClr val="accent5">
                    <a:lumMod val="75000"/>
                  </a:schemeClr>
                </a:solidFill>
                <a:latin typeface="Verdana" panose="020B0604030504040204" pitchFamily="34" charset="0"/>
                <a:ea typeface="Verdana" panose="020B0604030504040204" pitchFamily="34" charset="0"/>
              </a:rPr>
              <a:t>Eccezioni </a:t>
            </a:r>
          </a:p>
          <a:p>
            <a:pPr algn="ctr"/>
            <a:r>
              <a:rPr lang="it-IT" sz="1600" dirty="0" smtClean="0">
                <a:solidFill>
                  <a:schemeClr val="tx1"/>
                </a:solidFill>
                <a:latin typeface="Verdana" panose="020B0604030504040204" pitchFamily="34" charset="0"/>
                <a:ea typeface="Verdana" panose="020B0604030504040204" pitchFamily="34" charset="0"/>
              </a:rPr>
              <a:t>nel caso di </a:t>
            </a:r>
            <a:r>
              <a:rPr lang="it-IT" sz="1600" b="1" dirty="0" smtClean="0">
                <a:solidFill>
                  <a:schemeClr val="tx1"/>
                </a:solidFill>
                <a:latin typeface="Verdana" panose="020B0604030504040204" pitchFamily="34" charset="0"/>
                <a:ea typeface="Verdana" panose="020B0604030504040204" pitchFamily="34" charset="0"/>
              </a:rPr>
              <a:t>prima iscrizione </a:t>
            </a:r>
            <a:r>
              <a:rPr lang="it-IT" sz="1600" dirty="0" smtClean="0">
                <a:solidFill>
                  <a:schemeClr val="tx1"/>
                </a:solidFill>
                <a:latin typeface="Verdana" panose="020B0604030504040204" pitchFamily="34" charset="0"/>
                <a:ea typeface="Verdana" panose="020B0604030504040204" pitchFamily="34" charset="0"/>
              </a:rPr>
              <a:t>all’Albo con cancellazione </a:t>
            </a:r>
            <a:r>
              <a:rPr lang="it-IT" sz="1600" b="1" dirty="0" smtClean="0">
                <a:solidFill>
                  <a:schemeClr val="tx1"/>
                </a:solidFill>
                <a:latin typeface="Verdana" panose="020B0604030504040204" pitchFamily="34" charset="0"/>
                <a:ea typeface="Verdana" panose="020B0604030504040204" pitchFamily="34" charset="0"/>
              </a:rPr>
              <a:t>entro i successivi sei mesi</a:t>
            </a:r>
            <a:r>
              <a:rPr lang="it-IT" sz="1600" dirty="0" smtClean="0">
                <a:solidFill>
                  <a:schemeClr val="tx1"/>
                </a:solidFill>
                <a:latin typeface="Verdana" panose="020B0604030504040204" pitchFamily="34" charset="0"/>
                <a:ea typeface="Verdana" panose="020B0604030504040204" pitchFamily="34" charset="0"/>
              </a:rPr>
              <a:t>, con redditi  a zero senza avere beneficiato di alcuna assistenza e/o previdenza </a:t>
            </a:r>
            <a:endParaRPr lang="it-IT" sz="1600" dirty="0">
              <a:solidFill>
                <a:schemeClr val="tx1"/>
              </a:solidFill>
              <a:latin typeface="Verdana" panose="020B0604030504040204" pitchFamily="34" charset="0"/>
              <a:ea typeface="Verdana" panose="020B0604030504040204" pitchFamily="34" charset="0"/>
            </a:endParaRPr>
          </a:p>
        </p:txBody>
      </p:sp>
      <p:sp>
        <p:nvSpPr>
          <p:cNvPr id="14" name="Segnaposto contenuto 13"/>
          <p:cNvSpPr>
            <a:spLocks noGrp="1"/>
          </p:cNvSpPr>
          <p:nvPr>
            <p:ph idx="1"/>
          </p:nvPr>
        </p:nvSpPr>
        <p:spPr>
          <a:xfrm>
            <a:off x="499051" y="1362455"/>
            <a:ext cx="2747069" cy="1004887"/>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noAutofit/>
          </a:bodyPr>
          <a:lstStyle/>
          <a:p>
            <a:pPr marL="0" indent="0" algn="ctr">
              <a:buNone/>
            </a:pPr>
            <a:r>
              <a:rPr lang="it-IT" sz="1600" b="1" dirty="0" smtClean="0">
                <a:solidFill>
                  <a:schemeClr val="accent1"/>
                </a:solidFill>
                <a:latin typeface="Verdana" panose="020B0604030504040204" pitchFamily="34" charset="0"/>
                <a:ea typeface="Verdana" panose="020B0604030504040204" pitchFamily="34" charset="0"/>
              </a:rPr>
              <a:t>D’ufficio</a:t>
            </a:r>
          </a:p>
          <a:p>
            <a:pPr marL="0" indent="0" algn="ctr">
              <a:buNone/>
            </a:pPr>
            <a:r>
              <a:rPr lang="it-IT" sz="1600" dirty="0" smtClean="0">
                <a:latin typeface="Verdana" panose="020B0604030504040204" pitchFamily="34" charset="0"/>
                <a:ea typeface="Verdana" panose="020B0604030504040204" pitchFamily="34" charset="0"/>
              </a:rPr>
              <a:t>con decorrenza:</a:t>
            </a:r>
            <a:endParaRPr lang="it-IT" sz="1600" dirty="0">
              <a:latin typeface="Verdana" panose="020B0604030504040204" pitchFamily="34" charset="0"/>
              <a:ea typeface="Verdana" panose="020B0604030504040204" pitchFamily="34" charset="0"/>
            </a:endParaRPr>
          </a:p>
        </p:txBody>
      </p:sp>
      <p:sp>
        <p:nvSpPr>
          <p:cNvPr id="3" name="Segnaposto numero diapositiva 2"/>
          <p:cNvSpPr>
            <a:spLocks noGrp="1"/>
          </p:cNvSpPr>
          <p:nvPr>
            <p:ph type="sldNum" sz="quarter" idx="12"/>
          </p:nvPr>
        </p:nvSpPr>
        <p:spPr>
          <a:xfrm>
            <a:off x="6457950" y="6234849"/>
            <a:ext cx="2057400" cy="365125"/>
          </a:xfrm>
        </p:spPr>
        <p:txBody>
          <a:bodyPr/>
          <a:lstStyle/>
          <a:p>
            <a:fld id="{6ACF37FB-DE4E-44CE-A2D9-D6615305B45E}" type="slidenum">
              <a:rPr lang="it-IT" smtClean="0"/>
              <a:t>17</a:t>
            </a:fld>
            <a:endParaRPr lang="it-IT" dirty="0"/>
          </a:p>
        </p:txBody>
      </p:sp>
    </p:spTree>
    <p:extLst>
      <p:ext uri="{BB962C8B-B14F-4D97-AF65-F5344CB8AC3E}">
        <p14:creationId xmlns:p14="http://schemas.microsoft.com/office/powerpoint/2010/main" val="3014410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Cancellazione dalla Cassa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b="1" dirty="0" smtClean="0">
                <a:solidFill>
                  <a:schemeClr val="accent1"/>
                </a:solidFill>
                <a:latin typeface="Verdana" panose="020B0604030504040204" pitchFamily="34" charset="0"/>
                <a:ea typeface="Verdana" panose="020B0604030504040204" pitchFamily="34" charset="0"/>
              </a:rPr>
              <a:t>Praticante  </a:t>
            </a:r>
            <a:endParaRPr lang="it-IT" sz="1600" b="1" dirty="0">
              <a:solidFill>
                <a:schemeClr val="accent1"/>
              </a:solidFill>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825625"/>
            <a:ext cx="7886700" cy="4108831"/>
          </a:xfrm>
        </p:spPr>
        <p:txBody>
          <a:bodyPr>
            <a:normAutofit/>
          </a:bodyPr>
          <a:lstStyle/>
          <a:p>
            <a:pPr marL="0" indent="0" algn="just">
              <a:buNone/>
            </a:pPr>
            <a:endParaRPr lang="it-IT" sz="1600" b="1"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endParaRPr lang="it-IT" sz="1600" b="1"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buNone/>
            </a:pPr>
            <a:r>
              <a:rPr lang="it-IT" sz="1600" dirty="0">
                <a:solidFill>
                  <a:prstClr val="black">
                    <a:lumMod val="85000"/>
                    <a:lumOff val="15000"/>
                  </a:prstClr>
                </a:solidFill>
                <a:latin typeface="Verdana" panose="020B0604030504040204" pitchFamily="34" charset="0"/>
                <a:ea typeface="Verdana" panose="020B0604030504040204" pitchFamily="34" charset="0"/>
              </a:rPr>
              <a:t>La cancellazione dalla Cassa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del Praticante viene deliberata: </a:t>
            </a:r>
          </a:p>
          <a:p>
            <a:pPr marL="0" indent="0">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d’ufficio</a:t>
            </a:r>
            <a:r>
              <a:rPr lang="it-IT" sz="1600" dirty="0">
                <a:solidFill>
                  <a:prstClr val="black">
                    <a:lumMod val="85000"/>
                    <a:lumOff val="15000"/>
                  </a:prstClr>
                </a:solidFill>
                <a:latin typeface="Verdana" panose="020B0604030504040204" pitchFamily="34" charset="0"/>
                <a:ea typeface="Verdana" panose="020B0604030504040204" pitchFamily="34" charset="0"/>
              </a:rPr>
              <a:t>, in caso di cancellazione dell’iscritto dal Registro dei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praticanti da parte del Consiglio dell’Ordine;</a:t>
            </a:r>
          </a:p>
          <a:p>
            <a:pPr marL="342900" indent="-342900" algn="just">
              <a:buFont typeface="+mj-lt"/>
              <a:buAutoNum type="arabicParen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d’ufficio dopo 6 anni di iscrizione alla  Cassa; </a:t>
            </a:r>
          </a:p>
          <a:p>
            <a:pPr marL="342900" indent="-342900" algn="just">
              <a:buFont typeface="+mj-lt"/>
              <a:buAutoNum type="arabicParen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a domanda dell’interessato e comunque non oltre la previsione dei sei anni.</a:t>
            </a: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lvl="0" indent="0" defTabSz="457200">
              <a:lnSpc>
                <a:spcPct val="100000"/>
              </a:lnSpc>
              <a:spcBef>
                <a:spcPts val="0"/>
              </a:spcBef>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indent="0">
              <a:buNone/>
            </a:pPr>
            <a:endParaRPr lang="it-IT" sz="1600" dirty="0"/>
          </a:p>
        </p:txBody>
      </p:sp>
      <p:sp>
        <p:nvSpPr>
          <p:cNvPr id="4" name="Segnaposto numero diapositiva 3"/>
          <p:cNvSpPr>
            <a:spLocks noGrp="1"/>
          </p:cNvSpPr>
          <p:nvPr>
            <p:ph type="sldNum" sz="quarter" idx="12"/>
          </p:nvPr>
        </p:nvSpPr>
        <p:spPr>
          <a:xfrm>
            <a:off x="6457950" y="6185189"/>
            <a:ext cx="2057400" cy="365125"/>
          </a:xfrm>
        </p:spPr>
        <p:txBody>
          <a:bodyPr/>
          <a:lstStyle/>
          <a:p>
            <a:fld id="{6ACF37FB-DE4E-44CE-A2D9-D6615305B45E}" type="slidenum">
              <a:rPr lang="it-IT" smtClean="0"/>
              <a:t>18</a:t>
            </a:fld>
            <a:endParaRPr lang="it-IT" dirty="0"/>
          </a:p>
        </p:txBody>
      </p:sp>
    </p:spTree>
    <p:extLst>
      <p:ext uri="{BB962C8B-B14F-4D97-AF65-F5344CB8AC3E}">
        <p14:creationId xmlns:p14="http://schemas.microsoft.com/office/powerpoint/2010/main" val="249184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918729"/>
          </a:xfrm>
        </p:spPr>
        <p:txBody>
          <a:bodyPr>
            <a:normAutofit/>
          </a:bodyPr>
          <a:lstStyle/>
          <a:p>
            <a:pPr algn="ctr"/>
            <a:r>
              <a:rPr lang="it-IT" sz="1600" b="1" dirty="0">
                <a:latin typeface="Verdana" panose="020B0604030504040204" pitchFamily="34" charset="0"/>
                <a:ea typeface="Verdana" panose="020B0604030504040204" pitchFamily="34" charset="0"/>
              </a:rPr>
              <a:t>Cancellazione dalla Cassa </a:t>
            </a:r>
            <a:r>
              <a:rPr lang="it-IT" sz="1600" b="1" dirty="0" smtClean="0">
                <a:latin typeface="Verdana" panose="020B0604030504040204" pitchFamily="34" charset="0"/>
                <a:ea typeface="Verdana" panose="020B0604030504040204" pitchFamily="34" charset="0"/>
              </a:rPr>
              <a:t>Forense</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b="1" dirty="0" smtClean="0">
                <a:solidFill>
                  <a:schemeClr val="accent1"/>
                </a:solidFill>
                <a:latin typeface="Verdana" panose="020B0604030504040204" pitchFamily="34" charset="0"/>
                <a:ea typeface="Verdana" panose="020B0604030504040204" pitchFamily="34" charset="0"/>
              </a:rPr>
              <a:t>Praticanti</a:t>
            </a:r>
            <a:endParaRPr lang="it-IT" sz="1600" dirty="0">
              <a:solidFill>
                <a:schemeClr val="accent1"/>
              </a:solidFill>
            </a:endParaRPr>
          </a:p>
        </p:txBody>
      </p:sp>
      <p:sp>
        <p:nvSpPr>
          <p:cNvPr id="5" name="Ovale 4"/>
          <p:cNvSpPr/>
          <p:nvPr/>
        </p:nvSpPr>
        <p:spPr>
          <a:xfrm>
            <a:off x="264533" y="2800917"/>
            <a:ext cx="2594985" cy="1071564"/>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dirty="0">
                <a:latin typeface="Verdana" panose="020B0604030504040204" pitchFamily="34" charset="0"/>
                <a:ea typeface="Verdana" panose="020B0604030504040204" pitchFamily="34" charset="0"/>
              </a:rPr>
              <a:t>d</a:t>
            </a:r>
            <a:r>
              <a:rPr lang="it-IT" sz="1600" dirty="0" smtClean="0">
                <a:latin typeface="Verdana" panose="020B0604030504040204" pitchFamily="34" charset="0"/>
                <a:ea typeface="Verdana" panose="020B0604030504040204" pitchFamily="34" charset="0"/>
              </a:rPr>
              <a:t>alla data di cancellazione dal Registro dei praticanti  </a:t>
            </a:r>
            <a:endParaRPr lang="it-IT" sz="1600" dirty="0">
              <a:latin typeface="Verdana" panose="020B0604030504040204" pitchFamily="34" charset="0"/>
              <a:ea typeface="Verdana" panose="020B0604030504040204" pitchFamily="34" charset="0"/>
            </a:endParaRPr>
          </a:p>
        </p:txBody>
      </p:sp>
      <p:sp>
        <p:nvSpPr>
          <p:cNvPr id="6" name="Ovale 5"/>
          <p:cNvSpPr/>
          <p:nvPr/>
        </p:nvSpPr>
        <p:spPr>
          <a:xfrm>
            <a:off x="160460" y="4204491"/>
            <a:ext cx="3001674" cy="1597891"/>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dirty="0" smtClean="0">
                <a:latin typeface="Verdana" panose="020B0604030504040204" pitchFamily="34" charset="0"/>
                <a:ea typeface="Verdana" panose="020B0604030504040204" pitchFamily="34" charset="0"/>
              </a:rPr>
              <a:t>decorsi 6 anni dalla data di iscrizione alla Cassa, non seguita da iscrizione all’Albo</a:t>
            </a:r>
            <a:endParaRPr lang="it-IT" sz="1600" dirty="0">
              <a:latin typeface="Verdana" panose="020B0604030504040204" pitchFamily="34" charset="0"/>
              <a:ea typeface="Verdana" panose="020B0604030504040204" pitchFamily="34" charset="0"/>
            </a:endParaRPr>
          </a:p>
        </p:txBody>
      </p:sp>
      <p:sp>
        <p:nvSpPr>
          <p:cNvPr id="7" name="Ovale 6"/>
          <p:cNvSpPr/>
          <p:nvPr/>
        </p:nvSpPr>
        <p:spPr>
          <a:xfrm>
            <a:off x="3162134" y="1497769"/>
            <a:ext cx="1989530" cy="1123462"/>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b="1" dirty="0" smtClean="0">
                <a:solidFill>
                  <a:schemeClr val="accent1"/>
                </a:solidFill>
                <a:latin typeface="Verdana" panose="020B0604030504040204" pitchFamily="34" charset="0"/>
                <a:ea typeface="Verdana" panose="020B0604030504040204" pitchFamily="34" charset="0"/>
              </a:rPr>
              <a:t>A domanda</a:t>
            </a:r>
          </a:p>
          <a:p>
            <a:pPr algn="ctr"/>
            <a:r>
              <a:rPr lang="it-IT" sz="1600" dirty="0" smtClean="0">
                <a:latin typeface="Verdana" panose="020B0604030504040204" pitchFamily="34" charset="0"/>
                <a:ea typeface="Verdana" panose="020B0604030504040204" pitchFamily="34" charset="0"/>
              </a:rPr>
              <a:t>con decorrenza:  </a:t>
            </a:r>
            <a:endParaRPr lang="it-IT" sz="1600" dirty="0">
              <a:latin typeface="Verdana" panose="020B0604030504040204" pitchFamily="34" charset="0"/>
              <a:ea typeface="Verdana" panose="020B0604030504040204" pitchFamily="34" charset="0"/>
            </a:endParaRPr>
          </a:p>
        </p:txBody>
      </p:sp>
      <p:sp>
        <p:nvSpPr>
          <p:cNvPr id="8" name="Ovale 7"/>
          <p:cNvSpPr/>
          <p:nvPr/>
        </p:nvSpPr>
        <p:spPr>
          <a:xfrm>
            <a:off x="5563236" y="2451966"/>
            <a:ext cx="3523614" cy="1752525"/>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1600" dirty="0" smtClean="0">
              <a:latin typeface="Verdana" panose="020B0604030504040204" pitchFamily="34" charset="0"/>
              <a:ea typeface="Verdana" panose="020B0604030504040204" pitchFamily="34" charset="0"/>
            </a:endParaRPr>
          </a:p>
          <a:p>
            <a:pPr algn="ctr"/>
            <a:r>
              <a:rPr lang="it-IT" sz="1600" dirty="0" err="1" smtClean="0">
                <a:latin typeface="Verdana" panose="020B0604030504040204" pitchFamily="34" charset="0"/>
                <a:ea typeface="Verdana" panose="020B0604030504040204" pitchFamily="34" charset="0"/>
              </a:rPr>
              <a:t>infrazionabilità</a:t>
            </a:r>
            <a:r>
              <a:rPr lang="it-IT" sz="1600" dirty="0" smtClean="0">
                <a:latin typeface="Verdana" panose="020B0604030504040204" pitchFamily="34" charset="0"/>
                <a:ea typeface="Verdana" panose="020B0604030504040204" pitchFamily="34" charset="0"/>
              </a:rPr>
              <a:t> della contribuzione non dovuta a </a:t>
            </a:r>
            <a:r>
              <a:rPr lang="it-IT" sz="1600" dirty="0">
                <a:latin typeface="Verdana" panose="020B0604030504040204" pitchFamily="34" charset="0"/>
                <a:ea typeface="Verdana" panose="020B0604030504040204" pitchFamily="34" charset="0"/>
              </a:rPr>
              <a:t>partire dal primo anno successivo a quello della </a:t>
            </a:r>
            <a:r>
              <a:rPr lang="it-IT" sz="1600" dirty="0" smtClean="0">
                <a:latin typeface="Verdana" panose="020B0604030504040204" pitchFamily="34" charset="0"/>
                <a:ea typeface="Verdana" panose="020B0604030504040204" pitchFamily="34" charset="0"/>
              </a:rPr>
              <a:t>cancellazione </a:t>
            </a:r>
            <a:endParaRPr lang="it-IT" sz="1600"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p:txBody>
      </p:sp>
      <p:sp>
        <p:nvSpPr>
          <p:cNvPr id="9" name="Ovale 8"/>
          <p:cNvSpPr/>
          <p:nvPr/>
        </p:nvSpPr>
        <p:spPr>
          <a:xfrm>
            <a:off x="5435194" y="4347793"/>
            <a:ext cx="3651655" cy="2150978"/>
          </a:xfrm>
          <a:prstGeom prst="ellipse">
            <a:avLst/>
          </a:prstGeom>
          <a:ln>
            <a:solidFill>
              <a:srgbClr val="2889D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600" b="1" dirty="0" smtClean="0">
                <a:solidFill>
                  <a:schemeClr val="accent5">
                    <a:lumMod val="75000"/>
                  </a:schemeClr>
                </a:solidFill>
                <a:latin typeface="Verdana" panose="020B0604030504040204" pitchFamily="34" charset="0"/>
                <a:ea typeface="Verdana" panose="020B0604030504040204" pitchFamily="34" charset="0"/>
              </a:rPr>
              <a:t>Eccezioni </a:t>
            </a:r>
          </a:p>
          <a:p>
            <a:pPr algn="ctr"/>
            <a:r>
              <a:rPr lang="it-IT" sz="1600" b="1" dirty="0" smtClean="0">
                <a:solidFill>
                  <a:schemeClr val="tx1"/>
                </a:solidFill>
                <a:latin typeface="Verdana" panose="020B0604030504040204" pitchFamily="34" charset="0"/>
                <a:ea typeface="Verdana" panose="020B0604030504040204" pitchFamily="34" charset="0"/>
              </a:rPr>
              <a:t>revoca </a:t>
            </a:r>
            <a:r>
              <a:rPr lang="it-IT" sz="1600" dirty="0" smtClean="0">
                <a:solidFill>
                  <a:schemeClr val="tx1"/>
                </a:solidFill>
                <a:latin typeface="Verdana" panose="020B0604030504040204" pitchFamily="34" charset="0"/>
                <a:ea typeface="Verdana" panose="020B0604030504040204" pitchFamily="34" charset="0"/>
              </a:rPr>
              <a:t>iscrizione Cassa se richiesta </a:t>
            </a:r>
            <a:r>
              <a:rPr lang="it-IT" sz="1600" b="1" dirty="0" smtClean="0">
                <a:solidFill>
                  <a:schemeClr val="tx1"/>
                </a:solidFill>
                <a:latin typeface="Verdana" panose="020B0604030504040204" pitchFamily="34" charset="0"/>
                <a:ea typeface="Verdana" panose="020B0604030504040204" pitchFamily="34" charset="0"/>
              </a:rPr>
              <a:t>entro 6 mesi </a:t>
            </a:r>
            <a:r>
              <a:rPr lang="it-IT" sz="1600" dirty="0" smtClean="0">
                <a:solidFill>
                  <a:schemeClr val="tx1"/>
                </a:solidFill>
                <a:latin typeface="Verdana" panose="020B0604030504040204" pitchFamily="34" charset="0"/>
                <a:ea typeface="Verdana" panose="020B0604030504040204" pitchFamily="34" charset="0"/>
              </a:rPr>
              <a:t>dalla comunicazione senza avere beneficiato di alcuna previdenza e/o assistenza</a:t>
            </a:r>
            <a:endParaRPr lang="it-IT" sz="1600" dirty="0">
              <a:solidFill>
                <a:schemeClr val="tx1"/>
              </a:solidFill>
              <a:latin typeface="Verdana" panose="020B0604030504040204" pitchFamily="34" charset="0"/>
              <a:ea typeface="Verdana" panose="020B0604030504040204" pitchFamily="34" charset="0"/>
            </a:endParaRPr>
          </a:p>
        </p:txBody>
      </p:sp>
      <p:sp>
        <p:nvSpPr>
          <p:cNvPr id="14" name="Segnaposto contenuto 13"/>
          <p:cNvSpPr>
            <a:spLocks noGrp="1"/>
          </p:cNvSpPr>
          <p:nvPr>
            <p:ph idx="1"/>
          </p:nvPr>
        </p:nvSpPr>
        <p:spPr>
          <a:xfrm>
            <a:off x="264534" y="1330563"/>
            <a:ext cx="2679834" cy="1219363"/>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noAutofit/>
          </a:bodyPr>
          <a:lstStyle/>
          <a:p>
            <a:pPr marL="0" indent="0" algn="ctr">
              <a:buNone/>
            </a:pPr>
            <a:r>
              <a:rPr lang="it-IT" sz="1600" b="1" dirty="0" smtClean="0">
                <a:solidFill>
                  <a:schemeClr val="accent1"/>
                </a:solidFill>
                <a:latin typeface="Verdana" panose="020B0604030504040204" pitchFamily="34" charset="0"/>
                <a:ea typeface="Verdana" panose="020B0604030504040204" pitchFamily="34" charset="0"/>
              </a:rPr>
              <a:t>D’ufficio</a:t>
            </a:r>
          </a:p>
          <a:p>
            <a:pPr marL="0" indent="0" algn="ctr">
              <a:buNone/>
            </a:pPr>
            <a:r>
              <a:rPr lang="it-IT" sz="1600" dirty="0" smtClean="0">
                <a:latin typeface="Verdana" panose="020B0604030504040204" pitchFamily="34" charset="0"/>
                <a:ea typeface="Verdana" panose="020B0604030504040204" pitchFamily="34" charset="0"/>
              </a:rPr>
              <a:t>con decorrenza:</a:t>
            </a:r>
            <a:endParaRPr lang="it-IT" sz="1600" dirty="0">
              <a:latin typeface="Verdana" panose="020B0604030504040204" pitchFamily="34" charset="0"/>
              <a:ea typeface="Verdana" panose="020B0604030504040204" pitchFamily="34" charset="0"/>
            </a:endParaRPr>
          </a:p>
        </p:txBody>
      </p:sp>
      <p:sp>
        <p:nvSpPr>
          <p:cNvPr id="3" name="Ovale 2"/>
          <p:cNvSpPr/>
          <p:nvPr/>
        </p:nvSpPr>
        <p:spPr>
          <a:xfrm>
            <a:off x="2987560" y="2710044"/>
            <a:ext cx="2447634" cy="116243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dalla data di presentazione della domanda  </a:t>
            </a:r>
            <a:endParaRPr lang="it-IT" dirty="0"/>
          </a:p>
        </p:txBody>
      </p:sp>
      <p:sp>
        <p:nvSpPr>
          <p:cNvPr id="4" name="Ovale 3"/>
          <p:cNvSpPr/>
          <p:nvPr/>
        </p:nvSpPr>
        <p:spPr>
          <a:xfrm>
            <a:off x="6203130" y="1348851"/>
            <a:ext cx="2357819" cy="95791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600" b="1" dirty="0" smtClean="0">
                <a:solidFill>
                  <a:schemeClr val="accent1"/>
                </a:solidFill>
                <a:latin typeface="Verdana" panose="020B0604030504040204" pitchFamily="34" charset="0"/>
                <a:ea typeface="Verdana" panose="020B0604030504040204" pitchFamily="34" charset="0"/>
              </a:rPr>
              <a:t>Effetti</a:t>
            </a:r>
            <a:r>
              <a:rPr lang="it-IT" sz="1600" b="1" dirty="0" smtClean="0">
                <a:latin typeface="Verdana" panose="020B0604030504040204" pitchFamily="34" charset="0"/>
                <a:ea typeface="Verdana" panose="020B0604030504040204" pitchFamily="34" charset="0"/>
              </a:rPr>
              <a:t> </a:t>
            </a:r>
          </a:p>
          <a:p>
            <a:pPr algn="ctr"/>
            <a:r>
              <a:rPr lang="it-IT" sz="1600" dirty="0" smtClean="0">
                <a:latin typeface="Verdana" panose="020B0604030504040204" pitchFamily="34" charset="0"/>
                <a:ea typeface="Verdana" panose="020B0604030504040204" pitchFamily="34" charset="0"/>
              </a:rPr>
              <a:t>Cancellazione:</a:t>
            </a:r>
            <a:endParaRPr lang="it-IT" sz="1600" dirty="0">
              <a:latin typeface="Verdana" panose="020B0604030504040204" pitchFamily="34" charset="0"/>
              <a:ea typeface="Verdana" panose="020B0604030504040204" pitchFamily="34" charset="0"/>
            </a:endParaRPr>
          </a:p>
        </p:txBody>
      </p:sp>
      <p:sp>
        <p:nvSpPr>
          <p:cNvPr id="10" name="Segnaposto numero diapositiva 9"/>
          <p:cNvSpPr>
            <a:spLocks noGrp="1"/>
          </p:cNvSpPr>
          <p:nvPr>
            <p:ph type="sldNum" sz="quarter" idx="12"/>
          </p:nvPr>
        </p:nvSpPr>
        <p:spPr>
          <a:xfrm>
            <a:off x="6503549" y="6245515"/>
            <a:ext cx="2057400" cy="365125"/>
          </a:xfrm>
        </p:spPr>
        <p:txBody>
          <a:bodyPr/>
          <a:lstStyle/>
          <a:p>
            <a:fld id="{6ACF37FB-DE4E-44CE-A2D9-D6615305B45E}" type="slidenum">
              <a:rPr lang="it-IT" smtClean="0"/>
              <a:t>19</a:t>
            </a:fld>
            <a:endParaRPr lang="it-IT" dirty="0"/>
          </a:p>
        </p:txBody>
      </p:sp>
    </p:spTree>
    <p:extLst>
      <p:ext uri="{BB962C8B-B14F-4D97-AF65-F5344CB8AC3E}">
        <p14:creationId xmlns:p14="http://schemas.microsoft.com/office/powerpoint/2010/main" val="246273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o 11"/>
          <p:cNvGrpSpPr/>
          <p:nvPr/>
        </p:nvGrpSpPr>
        <p:grpSpPr>
          <a:xfrm>
            <a:off x="2718034" y="4108854"/>
            <a:ext cx="3707932" cy="92279"/>
            <a:chOff x="2718036" y="3775046"/>
            <a:chExt cx="3707932" cy="92279"/>
          </a:xfrm>
        </p:grpSpPr>
        <p:sp>
          <p:nvSpPr>
            <p:cNvPr id="13" name="Rettangolo 12">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2808514"/>
            <a:ext cx="7772400" cy="1578759"/>
          </a:xfrm>
        </p:spPr>
        <p:txBody>
          <a:bodyPr>
            <a:noAutofit/>
          </a:bodyPr>
          <a:lstStyle/>
          <a:p>
            <a:r>
              <a:rPr lang="it-IT" sz="2200" b="1" dirty="0">
                <a:solidFill>
                  <a:schemeClr val="tx1">
                    <a:lumMod val="85000"/>
                    <a:lumOff val="15000"/>
                  </a:schemeClr>
                </a:solidFill>
                <a:latin typeface="Verdana" panose="020B0604030504040204" pitchFamily="34" charset="0"/>
                <a:ea typeface="Verdana" panose="020B0604030504040204" pitchFamily="34" charset="0"/>
              </a:rPr>
              <a:t/>
            </a:r>
            <a:br>
              <a:rPr lang="it-IT" sz="2200" b="1" dirty="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ISCRIZIONE E CANCELLAZIONE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problematiche e casi particolari </a:t>
            </a:r>
            <a:r>
              <a:rPr lang="it-IT" sz="1600" b="1" dirty="0">
                <a:solidFill>
                  <a:schemeClr val="tx1">
                    <a:lumMod val="85000"/>
                    <a:lumOff val="15000"/>
                  </a:schemeClr>
                </a:solidFill>
                <a:latin typeface="Verdana" panose="020B0604030504040204" pitchFamily="34" charset="0"/>
                <a:ea typeface="Verdana" panose="020B0604030504040204" pitchFamily="34" charset="0"/>
              </a:rPr>
              <a:t/>
            </a:r>
            <a:br>
              <a:rPr lang="it-IT" sz="1600" b="1" dirty="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587259" y="6116206"/>
            <a:ext cx="2057400" cy="365125"/>
          </a:xfrm>
        </p:spPr>
        <p:txBody>
          <a:bodyPr/>
          <a:lstStyle/>
          <a:p>
            <a:fld id="{6ACF37FB-DE4E-44CE-A2D9-D6615305B45E}" type="slidenum">
              <a:rPr lang="it-IT" smtClean="0"/>
              <a:t>2</a:t>
            </a:fld>
            <a:endParaRPr lang="it-IT"/>
          </a:p>
        </p:txBody>
      </p:sp>
      <p:sp>
        <p:nvSpPr>
          <p:cNvPr id="3" name="Rettangolo 2"/>
          <p:cNvSpPr/>
          <p:nvPr/>
        </p:nvSpPr>
        <p:spPr>
          <a:xfrm>
            <a:off x="2286000" y="2967335"/>
            <a:ext cx="4572000" cy="369332"/>
          </a:xfrm>
          <a:prstGeom prst="rect">
            <a:avLst/>
          </a:prstGeom>
        </p:spPr>
        <p:txBody>
          <a:bodyPr>
            <a:spAutoFit/>
          </a:bodyPr>
          <a:lstStyle/>
          <a:p>
            <a:r>
              <a:rPr lang="it-IT" dirty="0"/>
              <a:t> </a:t>
            </a:r>
          </a:p>
        </p:txBody>
      </p:sp>
    </p:spTree>
    <p:extLst>
      <p:ext uri="{BB962C8B-B14F-4D97-AF65-F5344CB8AC3E}">
        <p14:creationId xmlns:p14="http://schemas.microsoft.com/office/powerpoint/2010/main" val="3436718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2653393"/>
            <a:ext cx="7772400" cy="1054126"/>
          </a:xfrm>
        </p:spPr>
        <p:txBody>
          <a:bodyPr>
            <a:normAutofit/>
          </a:bodyPr>
          <a:lstStyle/>
          <a:p>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CONTRIBUTI</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Modalità di pagamento </a:t>
            </a:r>
            <a:endParaRPr lang="it-IT" sz="2200" b="1"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3" name="Gruppo 2"/>
          <p:cNvGrpSpPr/>
          <p:nvPr/>
        </p:nvGrpSpPr>
        <p:grpSpPr>
          <a:xfrm>
            <a:off x="2718036" y="3775046"/>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535024" y="6217805"/>
            <a:ext cx="2057400" cy="365125"/>
          </a:xfrm>
        </p:spPr>
        <p:txBody>
          <a:bodyPr/>
          <a:lstStyle/>
          <a:p>
            <a:fld id="{6ACF37FB-DE4E-44CE-A2D9-D6615305B45E}" type="slidenum">
              <a:rPr lang="it-IT" smtClean="0"/>
              <a:t>20</a:t>
            </a:fld>
            <a:endParaRPr lang="it-IT"/>
          </a:p>
        </p:txBody>
      </p:sp>
    </p:spTree>
    <p:extLst>
      <p:ext uri="{BB962C8B-B14F-4D97-AF65-F5344CB8AC3E}">
        <p14:creationId xmlns:p14="http://schemas.microsoft.com/office/powerpoint/2010/main" val="569049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800" b="1" dirty="0" smtClean="0">
                <a:latin typeface="Verdana" panose="020B0604030504040204" pitchFamily="34" charset="0"/>
                <a:ea typeface="Verdana" panose="020B0604030504040204" pitchFamily="34" charset="0"/>
              </a:rPr>
              <a:t>Contributi</a:t>
            </a:r>
            <a:br>
              <a:rPr lang="it-IT" sz="1800" b="1" dirty="0" smtClean="0">
                <a:latin typeface="Verdana" panose="020B0604030504040204" pitchFamily="34" charset="0"/>
                <a:ea typeface="Verdana" panose="020B0604030504040204" pitchFamily="34" charset="0"/>
              </a:rPr>
            </a:br>
            <a:r>
              <a:rPr lang="it-IT" sz="1800" dirty="0">
                <a:solidFill>
                  <a:srgbClr val="0070C0"/>
                </a:solidFill>
                <a:latin typeface="Verdana" panose="020B0604030504040204" pitchFamily="34" charset="0"/>
                <a:ea typeface="Verdana" panose="020B0604030504040204" pitchFamily="34" charset="0"/>
              </a:rPr>
              <a:t>A</a:t>
            </a:r>
            <a:r>
              <a:rPr lang="it-IT" sz="1800" dirty="0" smtClean="0">
                <a:solidFill>
                  <a:srgbClr val="0070C0"/>
                </a:solidFill>
                <a:latin typeface="Verdana" panose="020B0604030504040204" pitchFamily="34" charset="0"/>
                <a:ea typeface="Verdana" panose="020B0604030504040204" pitchFamily="34" charset="0"/>
              </a:rPr>
              <a:t>rt. 16 del </a:t>
            </a:r>
            <a:r>
              <a:rPr lang="it-IT" sz="1800" dirty="0" smtClean="0">
                <a:solidFill>
                  <a:schemeClr val="accent1"/>
                </a:solidFill>
                <a:latin typeface="Verdana" panose="020B0604030504040204" pitchFamily="34" charset="0"/>
                <a:ea typeface="Verdana" panose="020B0604030504040204" pitchFamily="34" charset="0"/>
              </a:rPr>
              <a:t>Regolamento Unico della Previdenza Forense</a:t>
            </a:r>
            <a:endParaRPr lang="it-IT" sz="1800" dirty="0">
              <a:solidFill>
                <a:schemeClr val="accent1"/>
              </a:solidFill>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559379"/>
            <a:ext cx="7454646" cy="3606981"/>
          </a:xfrm>
        </p:spPr>
        <p:txBody>
          <a:bodyPr>
            <a:normAutofit/>
          </a:bodyPr>
          <a:lstStyle/>
          <a:p>
            <a:pPr marL="0" indent="0">
              <a:buNone/>
            </a:pPr>
            <a:endParaRPr lang="it-IT" sz="1600" b="1" dirty="0" smtClean="0">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Gli iscritti alla Cassa sono tenuti obbligatoriamente al pagamento del:</a:t>
            </a:r>
          </a:p>
          <a:p>
            <a:pPr marL="0" lvl="0" indent="0" algn="just" defTabSz="457200">
              <a:lnSpc>
                <a:spcPct val="100000"/>
              </a:lnSpc>
              <a:spcBef>
                <a:spcPts val="0"/>
              </a:spcBef>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b="1" dirty="0" smtClean="0">
                <a:solidFill>
                  <a:schemeClr val="accent5">
                    <a:lumMod val="75000"/>
                  </a:schemeClr>
                </a:solidFill>
                <a:latin typeface="Verdana" panose="020B0604030504040204" pitchFamily="34" charset="0"/>
                <a:ea typeface="Verdana" panose="020B0604030504040204" pitchFamily="34" charset="0"/>
              </a:rPr>
              <a:t>Contributo soggettivo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nella misura del 15% del reddito netto professionale fermo restando il contributo minimo; </a:t>
            </a:r>
          </a:p>
          <a:p>
            <a:pPr marL="342900" lvl="0" indent="-342900" algn="just" defTabSz="457200">
              <a:lnSpc>
                <a:spcPct val="100000"/>
              </a:lnSpc>
              <a:spcBef>
                <a:spcPts val="0"/>
              </a:spcBef>
              <a:buFont typeface="+mj-lt"/>
              <a:buAutoNum type="arabi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defTabSz="457200">
              <a:lnSpc>
                <a:spcPct val="100000"/>
              </a:lnSpc>
              <a:spcBef>
                <a:spcPts val="0"/>
              </a:spcBef>
              <a:buFont typeface="+mj-lt"/>
              <a:buAutoNum type="arabicParenR"/>
            </a:pPr>
            <a:r>
              <a:rPr lang="it-IT" sz="1600" b="1" dirty="0" smtClean="0">
                <a:solidFill>
                  <a:schemeClr val="accent5">
                    <a:lumMod val="75000"/>
                  </a:schemeClr>
                </a:solidFill>
                <a:latin typeface="Verdana" panose="020B0604030504040204" pitchFamily="34" charset="0"/>
                <a:ea typeface="Verdana" panose="020B0604030504040204" pitchFamily="34" charset="0"/>
              </a:rPr>
              <a:t>Contributo integrativo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nella misura del 4% del volume d’affari dichiarato ai fini dell’Iva fermo restando il contributo minimo (sospeso dal 2018 al 2022);</a:t>
            </a:r>
          </a:p>
          <a:p>
            <a:pPr marL="342900" indent="-342900" algn="just" defTabSz="457200">
              <a:lnSpc>
                <a:spcPct val="100000"/>
              </a:lnSpc>
              <a:spcBef>
                <a:spcPts val="0"/>
              </a:spcBef>
              <a:buFont typeface="+mj-lt"/>
              <a:buAutoNum type="arabi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defTabSz="457200">
              <a:lnSpc>
                <a:spcPct val="100000"/>
              </a:lnSpc>
              <a:spcBef>
                <a:spcPts val="0"/>
              </a:spcBef>
              <a:buFont typeface="+mj-lt"/>
              <a:buAutoNum type="arabicParenR"/>
            </a:pPr>
            <a:r>
              <a:rPr lang="it-IT" sz="1600" b="1" dirty="0" smtClean="0">
                <a:solidFill>
                  <a:schemeClr val="accent5">
                    <a:lumMod val="75000"/>
                  </a:schemeClr>
                </a:solidFill>
                <a:latin typeface="Verdana" panose="020B0604030504040204" pitchFamily="34" charset="0"/>
                <a:ea typeface="Verdana" panose="020B0604030504040204" pitchFamily="34" charset="0"/>
              </a:rPr>
              <a:t>Contributo di maternità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variabile determinato annualmente per la copertura finanziaria delle indennità di maternità erogate.</a:t>
            </a: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21</a:t>
            </a:fld>
            <a:endParaRPr lang="it-IT" dirty="0"/>
          </a:p>
        </p:txBody>
      </p:sp>
    </p:spTree>
    <p:extLst>
      <p:ext uri="{BB962C8B-B14F-4D97-AF65-F5344CB8AC3E}">
        <p14:creationId xmlns:p14="http://schemas.microsoft.com/office/powerpoint/2010/main" val="8697576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024762"/>
          </a:xfrm>
        </p:spPr>
        <p:txBody>
          <a:bodyPr>
            <a:normAutofit/>
          </a:bodyPr>
          <a:lstStyle/>
          <a:p>
            <a:pPr algn="ctr"/>
            <a:r>
              <a:rPr lang="it-IT" sz="1800" b="1" dirty="0" smtClean="0">
                <a:latin typeface="Verdana" panose="020B0604030504040204" pitchFamily="34" charset="0"/>
                <a:ea typeface="Verdana" panose="020B0604030504040204" pitchFamily="34" charset="0"/>
              </a:rPr>
              <a:t>Contributi minimi</a:t>
            </a:r>
            <a:br>
              <a:rPr lang="it-IT" sz="1800" b="1" dirty="0" smtClean="0">
                <a:latin typeface="Verdana" panose="020B0604030504040204" pitchFamily="34" charset="0"/>
                <a:ea typeface="Verdana" panose="020B0604030504040204" pitchFamily="34" charset="0"/>
              </a:rPr>
            </a:br>
            <a:r>
              <a:rPr lang="it-IT" sz="1800" b="1" dirty="0" smtClean="0">
                <a:latin typeface="Verdana" panose="020B0604030504040204" pitchFamily="34" charset="0"/>
                <a:ea typeface="Verdana" panose="020B0604030504040204" pitchFamily="34" charset="0"/>
              </a:rPr>
              <a:t/>
            </a:r>
            <a:br>
              <a:rPr lang="it-IT" sz="1800" b="1" dirty="0" smtClean="0">
                <a:latin typeface="Verdana" panose="020B0604030504040204" pitchFamily="34" charset="0"/>
                <a:ea typeface="Verdana" panose="020B0604030504040204" pitchFamily="34" charset="0"/>
              </a:rPr>
            </a:br>
            <a:r>
              <a:rPr lang="it-IT" sz="1600" dirty="0">
                <a:solidFill>
                  <a:srgbClr val="0070C0"/>
                </a:solidFill>
                <a:latin typeface="Verdana" panose="020B0604030504040204" pitchFamily="34" charset="0"/>
                <a:ea typeface="Verdana" panose="020B0604030504040204" pitchFamily="34" charset="0"/>
              </a:rPr>
              <a:t>A</a:t>
            </a:r>
            <a:r>
              <a:rPr lang="it-IT" sz="1600" dirty="0" smtClean="0">
                <a:solidFill>
                  <a:srgbClr val="0070C0"/>
                </a:solidFill>
                <a:latin typeface="Verdana" panose="020B0604030504040204" pitchFamily="34" charset="0"/>
                <a:ea typeface="Verdana" panose="020B0604030504040204" pitchFamily="34" charset="0"/>
              </a:rPr>
              <a:t>rt. 24 del </a:t>
            </a:r>
            <a:r>
              <a:rPr lang="it-IT" sz="1600" dirty="0" smtClean="0">
                <a:solidFill>
                  <a:schemeClr val="accent1"/>
                </a:solidFill>
                <a:latin typeface="Verdana" panose="020B0604030504040204" pitchFamily="34" charset="0"/>
                <a:ea typeface="Verdana" panose="020B0604030504040204" pitchFamily="34" charset="0"/>
              </a:rPr>
              <a:t>Regolamento Unico della Previdenza Forense</a:t>
            </a:r>
            <a:endParaRPr lang="it-IT" sz="1600" dirty="0">
              <a:solidFill>
                <a:schemeClr val="accent1"/>
              </a:solidFill>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389888"/>
            <a:ext cx="7582662" cy="4617584"/>
          </a:xfrm>
        </p:spPr>
        <p:txBody>
          <a:bodyPr>
            <a:normAutofit fontScale="92500" lnSpcReduction="20000"/>
          </a:bodyPr>
          <a:lstStyle/>
          <a:p>
            <a:pPr marL="0" indent="0">
              <a:buNone/>
            </a:pPr>
            <a:endParaRPr lang="it-IT" sz="1600" b="1" dirty="0" smtClean="0">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a:t>
            </a:r>
            <a:r>
              <a:rPr lang="it-IT" sz="1600" dirty="0" smtClean="0">
                <a:latin typeface="Verdana" panose="020B0604030504040204" pitchFamily="34" charset="0"/>
                <a:ea typeface="Verdana" panose="020B0604030504040204" pitchFamily="34" charset="0"/>
              </a:rPr>
              <a:t>contributo soggettivo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prevede il pagamento di un </a:t>
            </a:r>
            <a:r>
              <a:rPr lang="it-IT" sz="1600" b="1" dirty="0" smtClean="0">
                <a:solidFill>
                  <a:srgbClr val="0070C0"/>
                </a:solidFill>
                <a:latin typeface="Verdana" panose="020B0604030504040204" pitchFamily="34" charset="0"/>
                <a:ea typeface="Verdana" panose="020B0604030504040204" pitchFamily="34" charset="0"/>
              </a:rPr>
              <a:t>importo minimo annuo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indipendentemente dal reddito e dal volume d’affari prodotto.</a:t>
            </a:r>
          </a:p>
          <a:p>
            <a:pPr marL="0" lvl="0" indent="0" algn="just" defTabSz="457200">
              <a:lnSpc>
                <a:spcPct val="100000"/>
              </a:lnSpc>
              <a:spcBef>
                <a:spcPts val="0"/>
              </a:spcBef>
              <a:buNone/>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a:t>
            </a:r>
            <a:r>
              <a:rPr lang="it-IT" sz="1600" dirty="0">
                <a:solidFill>
                  <a:schemeClr val="accent5">
                    <a:lumMod val="75000"/>
                  </a:schemeClr>
                </a:solidFill>
                <a:latin typeface="Verdana" panose="020B0604030504040204" pitchFamily="34" charset="0"/>
                <a:ea typeface="Verdana" panose="020B0604030504040204" pitchFamily="34" charset="0"/>
              </a:rPr>
              <a:t>contributo minimo soggettivo </a:t>
            </a:r>
            <a:r>
              <a:rPr lang="it-IT" sz="1600" dirty="0">
                <a:solidFill>
                  <a:prstClr val="black">
                    <a:lumMod val="85000"/>
                    <a:lumOff val="15000"/>
                  </a:prstClr>
                </a:solidFill>
                <a:latin typeface="Verdana" panose="020B0604030504040204" pitchFamily="34" charset="0"/>
                <a:ea typeface="Verdana" panose="020B0604030504040204" pitchFamily="34" charset="0"/>
              </a:rPr>
              <a:t>è fissato in </a:t>
            </a:r>
            <a:r>
              <a:rPr lang="it-IT" sz="1600" dirty="0">
                <a:solidFill>
                  <a:schemeClr val="accent5">
                    <a:lumMod val="75000"/>
                  </a:schemeClr>
                </a:solidFill>
                <a:latin typeface="Verdana" panose="020B0604030504040204" pitchFamily="34" charset="0"/>
                <a:ea typeface="Verdana" panose="020B0604030504040204" pitchFamily="34" charset="0"/>
              </a:rPr>
              <a:t>€ </a:t>
            </a:r>
            <a:r>
              <a:rPr lang="it-IT" sz="1600" dirty="0" smtClean="0">
                <a:solidFill>
                  <a:schemeClr val="accent5">
                    <a:lumMod val="75000"/>
                  </a:schemeClr>
                </a:solidFill>
                <a:latin typeface="Verdana" panose="020B0604030504040204" pitchFamily="34" charset="0"/>
                <a:ea typeface="Verdana" panose="020B0604030504040204" pitchFamily="34" charset="0"/>
              </a:rPr>
              <a:t>2.945,00  </a:t>
            </a:r>
            <a:r>
              <a:rPr lang="it-IT" sz="1600" dirty="0">
                <a:solidFill>
                  <a:schemeClr val="accent5">
                    <a:lumMod val="75000"/>
                  </a:schemeClr>
                </a:solidFill>
                <a:latin typeface="Verdana" panose="020B0604030504040204" pitchFamily="34" charset="0"/>
                <a:ea typeface="Verdana" panose="020B0604030504040204" pitchFamily="34" charset="0"/>
              </a:rPr>
              <a:t>per l’anno </a:t>
            </a:r>
            <a:r>
              <a:rPr lang="it-IT" sz="1600" dirty="0" smtClean="0">
                <a:solidFill>
                  <a:schemeClr val="accent5">
                    <a:lumMod val="75000"/>
                  </a:schemeClr>
                </a:solidFill>
                <a:latin typeface="Verdana" panose="020B0604030504040204" pitchFamily="34" charset="0"/>
                <a:ea typeface="Verdana" panose="020B0604030504040204" pitchFamily="34" charset="0"/>
              </a:rPr>
              <a:t>2022 </a:t>
            </a:r>
            <a:r>
              <a:rPr lang="it-IT" sz="1600" dirty="0">
                <a:solidFill>
                  <a:prstClr val="black">
                    <a:lumMod val="85000"/>
                    <a:lumOff val="15000"/>
                  </a:prstClr>
                </a:solidFill>
                <a:latin typeface="Verdana" panose="020B0604030504040204" pitchFamily="34" charset="0"/>
                <a:ea typeface="Verdana" panose="020B0604030504040204" pitchFamily="34" charset="0"/>
              </a:rPr>
              <a:t>(mod.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5/2023) </a:t>
            </a:r>
            <a:r>
              <a:rPr lang="it-IT" sz="1600" dirty="0">
                <a:solidFill>
                  <a:prstClr val="black">
                    <a:lumMod val="85000"/>
                    <a:lumOff val="15000"/>
                  </a:prstClr>
                </a:solidFill>
                <a:latin typeface="Verdana" panose="020B0604030504040204" pitchFamily="34" charset="0"/>
                <a:ea typeface="Verdana" panose="020B0604030504040204" pitchFamily="34" charset="0"/>
              </a:rPr>
              <a:t>ed assorbe la contribuzione soggettiva dovuta fino all’importo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di euro </a:t>
            </a:r>
            <a:r>
              <a:rPr lang="it-IT" sz="1600" dirty="0" smtClean="0">
                <a:solidFill>
                  <a:schemeClr val="accent5">
                    <a:lumMod val="75000"/>
                  </a:schemeClr>
                </a:solidFill>
                <a:latin typeface="Verdana" panose="020B0604030504040204" pitchFamily="34" charset="0"/>
                <a:ea typeface="Verdana" panose="020B0604030504040204" pitchFamily="34" charset="0"/>
              </a:rPr>
              <a:t>19.633,00 </a:t>
            </a:r>
            <a:r>
              <a:rPr lang="it-IT" sz="1600" dirty="0">
                <a:solidFill>
                  <a:prstClr val="black">
                    <a:lumMod val="85000"/>
                    <a:lumOff val="15000"/>
                  </a:prstClr>
                </a:solidFill>
                <a:latin typeface="Verdana" panose="020B0604030504040204" pitchFamily="34" charset="0"/>
                <a:ea typeface="Verdana" panose="020B0604030504040204" pitchFamily="34" charset="0"/>
              </a:rPr>
              <a:t>percentuale contributiva del 15%.</a:t>
            </a: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a:t>
            </a:r>
            <a:r>
              <a:rPr lang="it-IT" sz="1600" dirty="0" smtClean="0">
                <a:solidFill>
                  <a:schemeClr val="accent5">
                    <a:lumMod val="75000"/>
                  </a:schemeClr>
                </a:solidFill>
                <a:latin typeface="Verdana" panose="020B0604030504040204" pitchFamily="34" charset="0"/>
                <a:ea typeface="Verdana" panose="020B0604030504040204" pitchFamily="34" charset="0"/>
              </a:rPr>
              <a:t>contributo minimo soggettivo </a:t>
            </a:r>
            <a:r>
              <a:rPr lang="it-IT" sz="1600" dirty="0">
                <a:solidFill>
                  <a:prstClr val="black">
                    <a:lumMod val="85000"/>
                    <a:lumOff val="15000"/>
                  </a:prstClr>
                </a:solidFill>
                <a:latin typeface="Verdana" panose="020B0604030504040204" pitchFamily="34" charset="0"/>
                <a:ea typeface="Verdana" panose="020B0604030504040204" pitchFamily="34" charset="0"/>
              </a:rPr>
              <a:t>è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fissato in </a:t>
            </a:r>
            <a:r>
              <a:rPr lang="it-IT" sz="1600" b="1" dirty="0" smtClean="0">
                <a:solidFill>
                  <a:srgbClr val="0070C0"/>
                </a:solidFill>
                <a:latin typeface="Verdana" panose="020B0604030504040204" pitchFamily="34" charset="0"/>
                <a:ea typeface="Verdana" panose="020B0604030504040204" pitchFamily="34" charset="0"/>
              </a:rPr>
              <a:t>€ 3.185,00 per l’anno 2023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(mod. 5/2024) ed assorbe la contribuzione soggettiva dovuta fino all’importo di </a:t>
            </a:r>
            <a:r>
              <a:rPr lang="it-IT" sz="1600" b="1" dirty="0" smtClean="0">
                <a:solidFill>
                  <a:schemeClr val="accent1"/>
                </a:solidFill>
                <a:latin typeface="Verdana" panose="020B0604030504040204" pitchFamily="34" charset="0"/>
                <a:ea typeface="Verdana" panose="020B0604030504040204" pitchFamily="34" charset="0"/>
              </a:rPr>
              <a:t>€ 21.233,00</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percentuale contributiva del 15%.</a:t>
            </a: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a:solidFill>
                  <a:prstClr val="black">
                    <a:lumMod val="85000"/>
                    <a:lumOff val="15000"/>
                  </a:prstClr>
                </a:solidFill>
                <a:latin typeface="Verdana" panose="020B0604030504040204" pitchFamily="34" charset="0"/>
                <a:ea typeface="Verdana" panose="020B0604030504040204" pitchFamily="34" charset="0"/>
              </a:rPr>
              <a:t>Il </a:t>
            </a:r>
            <a:r>
              <a:rPr lang="it-IT" sz="1600" dirty="0">
                <a:solidFill>
                  <a:schemeClr val="accent5">
                    <a:lumMod val="75000"/>
                  </a:schemeClr>
                </a:solidFill>
                <a:latin typeface="Verdana" panose="020B0604030504040204" pitchFamily="34" charset="0"/>
                <a:ea typeface="Verdana" panose="020B0604030504040204" pitchFamily="34" charset="0"/>
              </a:rPr>
              <a:t>contributo minimo integrativo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è stato sospeso </a:t>
            </a:r>
            <a:r>
              <a:rPr lang="it-IT" sz="1600" dirty="0">
                <a:solidFill>
                  <a:prstClr val="black">
                    <a:lumMod val="85000"/>
                    <a:lumOff val="15000"/>
                  </a:prstClr>
                </a:solidFill>
                <a:latin typeface="Verdana" panose="020B0604030504040204" pitchFamily="34" charset="0"/>
                <a:ea typeface="Verdana" panose="020B0604030504040204" pitchFamily="34" charset="0"/>
              </a:rPr>
              <a:t>per gli anni dal 2018 al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2022; </a:t>
            </a:r>
            <a:r>
              <a:rPr lang="it-IT" sz="1600" dirty="0">
                <a:solidFill>
                  <a:prstClr val="black">
                    <a:lumMod val="85000"/>
                    <a:lumOff val="15000"/>
                  </a:prstClr>
                </a:solidFill>
                <a:latin typeface="Verdana" panose="020B0604030504040204" pitchFamily="34" charset="0"/>
                <a:ea typeface="Verdana" panose="020B0604030504040204" pitchFamily="34" charset="0"/>
              </a:rPr>
              <a:t>per tali anni resta, comunque, dovuto il contributo integrativo nella misura del 4% sull’effettivo volume d’affari dichiarato ai fini dell’IVA; </a:t>
            </a:r>
            <a:r>
              <a:rPr lang="it-IT" sz="1600" b="1" dirty="0" smtClean="0">
                <a:solidFill>
                  <a:srgbClr val="0070C0"/>
                </a:solidFill>
                <a:latin typeface="Verdana" panose="020B0604030504040204" pitchFamily="34" charset="0"/>
                <a:ea typeface="Verdana" panose="020B0604030504040204" pitchFamily="34" charset="0"/>
              </a:rPr>
              <a:t>per l’anno 2023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la </a:t>
            </a:r>
            <a:r>
              <a:rPr lang="it-IT" sz="1600" dirty="0">
                <a:solidFill>
                  <a:prstClr val="black">
                    <a:lumMod val="85000"/>
                    <a:lumOff val="15000"/>
                  </a:prstClr>
                </a:solidFill>
                <a:latin typeface="Verdana" panose="020B0604030504040204" pitchFamily="34" charset="0"/>
                <a:ea typeface="Verdana" panose="020B0604030504040204" pitchFamily="34" charset="0"/>
              </a:rPr>
              <a:t>misura del contributo è pari ad </a:t>
            </a:r>
            <a:r>
              <a:rPr lang="it-IT" sz="1600" b="1" dirty="0">
                <a:solidFill>
                  <a:srgbClr val="0070C0"/>
                </a:solidFill>
                <a:latin typeface="Verdana" panose="020B0604030504040204" pitchFamily="34" charset="0"/>
                <a:ea typeface="Verdana" panose="020B0604030504040204" pitchFamily="34" charset="0"/>
              </a:rPr>
              <a:t>€ 770,00</a:t>
            </a:r>
            <a:r>
              <a:rPr lang="it-IT" sz="1600" b="1" dirty="0" smtClean="0">
                <a:solidFill>
                  <a:prstClr val="black">
                    <a:lumMod val="85000"/>
                    <a:lumOff val="15000"/>
                  </a:prstClr>
                </a:solidFill>
                <a:latin typeface="Verdana" panose="020B0604030504040204" pitchFamily="34" charset="0"/>
                <a:ea typeface="Verdana" panose="020B0604030504040204" pitchFamily="34" charset="0"/>
              </a:rPr>
              <a:t>.</a:t>
            </a:r>
            <a:endParaRPr lang="it-IT" sz="1600" b="1" dirty="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endParaRPr lang="it-IT" sz="1600" b="1" dirty="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a:t>
            </a:r>
            <a:r>
              <a:rPr lang="it-IT" sz="1600" dirty="0" smtClean="0">
                <a:solidFill>
                  <a:schemeClr val="accent5">
                    <a:lumMod val="75000"/>
                  </a:schemeClr>
                </a:solidFill>
                <a:latin typeface="Verdana" panose="020B0604030504040204" pitchFamily="34" charset="0"/>
                <a:ea typeface="Verdana" panose="020B0604030504040204" pitchFamily="34" charset="0"/>
              </a:rPr>
              <a:t>contributo annuo di maternità</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dovuto da tutti gli iscritti compresi i pensionati di vecchiaia, è determinato in misura fissa dopo l’approvazione del bilancio consuntivo dell’esercizio precedente e riscosso ordinariamente con l’ultima rata dei contributi minimi dell’anno in </a:t>
            </a:r>
            <a:r>
              <a:rPr lang="it-IT" sz="1600" dirty="0" smtClean="0">
                <a:latin typeface="Verdana" panose="020B0604030504040204" pitchFamily="34" charset="0"/>
                <a:ea typeface="Verdana" panose="020B0604030504040204" pitchFamily="34" charset="0"/>
              </a:rPr>
              <a:t>corso -  anno 2022 € 81,97</a:t>
            </a:r>
            <a:r>
              <a:rPr lang="it-IT" sz="1600" dirty="0" smtClean="0">
                <a:solidFill>
                  <a:schemeClr val="accent1"/>
                </a:solidFill>
                <a:latin typeface="Verdana" panose="020B0604030504040204" pitchFamily="34" charset="0"/>
                <a:ea typeface="Verdana" panose="020B0604030504040204" pitchFamily="34" charset="0"/>
              </a:rPr>
              <a:t> - anno 2023 </a:t>
            </a:r>
            <a:r>
              <a:rPr lang="it-IT" sz="1600" dirty="0" smtClean="0">
                <a:latin typeface="Verdana" panose="020B0604030504040204" pitchFamily="34" charset="0"/>
                <a:ea typeface="Verdana" panose="020B0604030504040204" pitchFamily="34" charset="0"/>
              </a:rPr>
              <a:t>da determinare, da riscuotere con la rata del 30 settembre 2023. </a:t>
            </a:r>
            <a:endParaRPr lang="it-IT" sz="1600" dirty="0">
              <a:latin typeface="Verdana" panose="020B0604030504040204" pitchFamily="34" charset="0"/>
              <a:ea typeface="Verdana" panose="020B0604030504040204" pitchFamily="34" charset="0"/>
            </a:endParaRP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22</a:t>
            </a:fld>
            <a:endParaRPr lang="it-IT" dirty="0"/>
          </a:p>
        </p:txBody>
      </p:sp>
    </p:spTree>
    <p:extLst>
      <p:ext uri="{BB962C8B-B14F-4D97-AF65-F5344CB8AC3E}">
        <p14:creationId xmlns:p14="http://schemas.microsoft.com/office/powerpoint/2010/main" val="2881552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a:latin typeface="Verdana" panose="020B0604030504040204" pitchFamily="34" charset="0"/>
                <a:ea typeface="Verdana" panose="020B0604030504040204" pitchFamily="34" charset="0"/>
              </a:rPr>
              <a:t>Contributi </a:t>
            </a:r>
            <a:r>
              <a:rPr lang="it-IT" sz="1600" b="1" dirty="0" smtClean="0">
                <a:latin typeface="Verdana" panose="020B0604030504040204" pitchFamily="34" charset="0"/>
                <a:ea typeface="Verdana" panose="020B0604030504040204" pitchFamily="34" charset="0"/>
              </a:rPr>
              <a:t>minimi e agevolazioni per i primi anni di iscrizione</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smtClean="0">
                <a:solidFill>
                  <a:srgbClr val="0070C0"/>
                </a:solidFill>
                <a:latin typeface="Verdana" panose="020B0604030504040204" pitchFamily="34" charset="0"/>
                <a:ea typeface="Verdana" panose="020B0604030504040204" pitchFamily="34" charset="0"/>
              </a:rPr>
              <a:t>Art</a:t>
            </a:r>
            <a:r>
              <a:rPr lang="it-IT" sz="1600" dirty="0">
                <a:solidFill>
                  <a:srgbClr val="0070C0"/>
                </a:solidFill>
                <a:latin typeface="Verdana" panose="020B0604030504040204" pitchFamily="34" charset="0"/>
                <a:ea typeface="Verdana" panose="020B0604030504040204" pitchFamily="34" charset="0"/>
              </a:rPr>
              <a:t>. 24 del </a:t>
            </a:r>
            <a:r>
              <a:rPr lang="it-IT" sz="1600" dirty="0">
                <a:solidFill>
                  <a:schemeClr val="accent1"/>
                </a:solidFill>
                <a:latin typeface="Verdana" panose="020B0604030504040204" pitchFamily="34" charset="0"/>
                <a:ea typeface="Verdana" panose="020B0604030504040204" pitchFamily="34" charset="0"/>
              </a:rPr>
              <a:t>Regolamento Unico della </a:t>
            </a:r>
            <a:r>
              <a:rPr lang="it-IT" sz="1600" dirty="0" smtClean="0">
                <a:solidFill>
                  <a:schemeClr val="accent1"/>
                </a:solidFill>
                <a:latin typeface="Verdana" panose="020B0604030504040204" pitchFamily="34" charset="0"/>
                <a:ea typeface="Verdana" panose="020B0604030504040204" pitchFamily="34" charset="0"/>
              </a:rPr>
              <a:t>Previdenza</a:t>
            </a: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p:txBody>
          <a:bodyPr>
            <a:normAutofit fontScale="85000" lnSpcReduction="20000"/>
          </a:bodyPr>
          <a:lstStyle/>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contributo minimo soggettivo del 2023, di € 3.185,00 nella misura intera, è ridotto al 50% per i primi 6 anni nel caso di decorrenza della iscrizione alla Cassa prima dei 35 anni di età ed è pari a </a:t>
            </a:r>
            <a:r>
              <a:rPr lang="it-IT" sz="1600" dirty="0" smtClean="0">
                <a:solidFill>
                  <a:schemeClr val="accent1"/>
                </a:solidFill>
                <a:latin typeface="Verdana" panose="020B0604030504040204" pitchFamily="34" charset="0"/>
                <a:ea typeface="Verdana" panose="020B0604030504040204" pitchFamily="34" charset="0"/>
              </a:rPr>
              <a:t>€ 1.592,50</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restano ferme le percentuali in autoliquidazione del 15 fino al tetto oltre il quale è dovuta la percentuale del 3.</a:t>
            </a: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contributo minimo soggettivo per i primi 8 anni di iscrizione se il reddito netto professionale è inferiore ad € 10.300,00 è dovuto nella misura di:</a:t>
            </a: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lvl="0" algn="just" defTabSz="457200">
              <a:lnSpc>
                <a:spcPct val="100000"/>
              </a:lnSpc>
              <a:spcBef>
                <a:spcPts val="0"/>
              </a:spcBef>
              <a:buFontTx/>
              <a:buChar char="-"/>
            </a:pPr>
            <a:r>
              <a:rPr lang="it-IT" sz="1600" dirty="0" smtClean="0">
                <a:solidFill>
                  <a:schemeClr val="accent1"/>
                </a:solidFill>
                <a:latin typeface="Verdana" panose="020B0604030504040204" pitchFamily="34" charset="0"/>
                <a:ea typeface="Verdana" panose="020B0604030504040204" pitchFamily="34" charset="0"/>
              </a:rPr>
              <a:t>€  796,25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per i primi 6 anni nel caso di decorrenza della iscrizione prima dei 35 anni;</a:t>
            </a:r>
          </a:p>
          <a:p>
            <a:pPr lvl="0" algn="just" defTabSz="457200">
              <a:lnSpc>
                <a:spcPct val="100000"/>
              </a:lnSpc>
              <a:spcBef>
                <a:spcPts val="0"/>
              </a:spcBef>
              <a:buFontTx/>
              <a:buChar cha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lvl="0" algn="just" defTabSz="457200">
              <a:lnSpc>
                <a:spcPct val="100000"/>
              </a:lnSpc>
              <a:spcBef>
                <a:spcPts val="0"/>
              </a:spcBef>
              <a:buFontTx/>
              <a:buChar char="-"/>
            </a:pPr>
            <a:r>
              <a:rPr lang="it-IT" sz="1600" dirty="0" smtClean="0">
                <a:solidFill>
                  <a:schemeClr val="accent1"/>
                </a:solidFill>
                <a:latin typeface="Verdana" panose="020B0604030504040204" pitchFamily="34" charset="0"/>
                <a:ea typeface="Verdana" panose="020B0604030504040204" pitchFamily="34" charset="0"/>
              </a:rPr>
              <a:t>€ 1.592,50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per i successivi 2 anni nel caso di decorrenza della iscrizione prima dei 35 anni;</a:t>
            </a:r>
          </a:p>
          <a:p>
            <a:pPr lvl="0" algn="just" defTabSz="457200">
              <a:lnSpc>
                <a:spcPct val="100000"/>
              </a:lnSpc>
              <a:spcBef>
                <a:spcPts val="0"/>
              </a:spcBef>
              <a:buFontTx/>
              <a:buChar cha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lvl="0" algn="just" defTabSz="457200">
              <a:lnSpc>
                <a:spcPct val="100000"/>
              </a:lnSpc>
              <a:spcBef>
                <a:spcPts val="0"/>
              </a:spcBef>
              <a:buFontTx/>
              <a:buChar char="-"/>
            </a:pPr>
            <a:r>
              <a:rPr lang="it-IT" sz="1600" dirty="0" smtClean="0">
                <a:solidFill>
                  <a:schemeClr val="accent1"/>
                </a:solidFill>
                <a:latin typeface="Verdana" panose="020B0604030504040204" pitchFamily="34" charset="0"/>
                <a:ea typeface="Verdana" panose="020B0604030504040204" pitchFamily="34" charset="0"/>
              </a:rPr>
              <a:t>€ 1.592,50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per i primi 8 anni nel caso di decorrenza della iscrizione dopo i 35 anni</a:t>
            </a:r>
            <a:r>
              <a:rPr lang="it-IT" sz="1600" dirty="0">
                <a:solidFill>
                  <a:prstClr val="black">
                    <a:lumMod val="85000"/>
                    <a:lumOff val="15000"/>
                  </a:prstClr>
                </a:solidFill>
                <a:latin typeface="Verdana" panose="020B0604030504040204" pitchFamily="34" charset="0"/>
                <a:ea typeface="Verdana" panose="020B0604030504040204" pitchFamily="34" charset="0"/>
              </a:rPr>
              <a:t>.</a:t>
            </a: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contributo versato in misura ridotta nel caso di reddito inferiore a € 10.300,00 assicura una anzianità previdenziale di mesi 6; ai fini assistenziali la garanzia è annuale.</a:t>
            </a:r>
          </a:p>
          <a:p>
            <a:pPr marL="0" lvl="0" indent="0" algn="just" defTabSz="457200">
              <a:lnSpc>
                <a:spcPct val="100000"/>
              </a:lnSpc>
              <a:spcBef>
                <a:spcPts val="0"/>
              </a:spcBef>
              <a:buNone/>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0" lvl="0" indent="0" algn="just" defTabSz="457200">
              <a:lnSpc>
                <a:spcPct val="100000"/>
              </a:lnSpc>
              <a:spcBef>
                <a:spcPts val="0"/>
              </a:spcBef>
              <a:buNone/>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Al fine del riconoscimento dell’intera annualità previdenziale è data possibilità di integrare il versamento di </a:t>
            </a:r>
            <a:r>
              <a:rPr lang="it-IT" sz="1600" dirty="0" smtClean="0">
                <a:solidFill>
                  <a:schemeClr val="accent1"/>
                </a:solidFill>
                <a:latin typeface="Verdana" panose="020B0604030504040204" pitchFamily="34" charset="0"/>
                <a:ea typeface="Verdana" panose="020B0604030504040204" pitchFamily="34" charset="0"/>
              </a:rPr>
              <a:t>€ 796,25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o di </a:t>
            </a:r>
            <a:r>
              <a:rPr lang="it-IT" sz="1600" dirty="0" smtClean="0">
                <a:solidFill>
                  <a:schemeClr val="accent1"/>
                </a:solidFill>
                <a:latin typeface="Verdana" panose="020B0604030504040204" pitchFamily="34" charset="0"/>
                <a:ea typeface="Verdana" panose="020B0604030504040204" pitchFamily="34" charset="0"/>
              </a:rPr>
              <a:t>€ 1.592,50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entro l’ottavo anno di iscrizione alla </a:t>
            </a:r>
            <a:r>
              <a:rPr lang="it-IT" sz="1600" dirty="0">
                <a:solidFill>
                  <a:prstClr val="black">
                    <a:lumMod val="85000"/>
                    <a:lumOff val="15000"/>
                  </a:prstClr>
                </a:solidFill>
                <a:latin typeface="Verdana" panose="020B0604030504040204" pitchFamily="34" charset="0"/>
                <a:ea typeface="Verdana" panose="020B0604030504040204" pitchFamily="34" charset="0"/>
              </a:rPr>
              <a:t>Cassa (</a:t>
            </a:r>
            <a:r>
              <a:rPr lang="it-IT" sz="1600" i="1" dirty="0">
                <a:solidFill>
                  <a:prstClr val="black">
                    <a:lumMod val="85000"/>
                    <a:lumOff val="15000"/>
                  </a:prstClr>
                </a:solidFill>
                <a:latin typeface="Verdana" panose="020B0604030504040204" pitchFamily="34" charset="0"/>
                <a:ea typeface="Verdana" panose="020B0604030504040204" pitchFamily="34" charset="0"/>
              </a:rPr>
              <a:t>es. iscritto Cassa 2015, ottavo anno 2022, termine ultimo per integrazione 31/12/2023, modello 5/2023</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a:t>
            </a: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23</a:t>
            </a:fld>
            <a:endParaRPr lang="it-IT"/>
          </a:p>
        </p:txBody>
      </p:sp>
    </p:spTree>
    <p:extLst>
      <p:ext uri="{BB962C8B-B14F-4D97-AF65-F5344CB8AC3E}">
        <p14:creationId xmlns:p14="http://schemas.microsoft.com/office/powerpoint/2010/main" val="30597377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Pagamento dei contributi minimi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a:solidFill>
                  <a:schemeClr val="accent1"/>
                </a:solidFill>
                <a:latin typeface="Verdana" panose="020B0604030504040204" pitchFamily="34" charset="0"/>
                <a:ea typeface="Verdana" panose="020B0604030504040204" pitchFamily="34" charset="0"/>
              </a:rPr>
              <a:t>A</a:t>
            </a:r>
            <a:r>
              <a:rPr lang="it-IT" sz="1600" dirty="0" smtClean="0">
                <a:solidFill>
                  <a:schemeClr val="accent1"/>
                </a:solidFill>
                <a:latin typeface="Verdana" panose="020B0604030504040204" pitchFamily="34" charset="0"/>
                <a:ea typeface="Verdana" panose="020B0604030504040204" pitchFamily="34" charset="0"/>
              </a:rPr>
              <a:t>rt</a:t>
            </a:r>
            <a:r>
              <a:rPr lang="it-IT" sz="1600" dirty="0">
                <a:solidFill>
                  <a:schemeClr val="accent1"/>
                </a:solidFill>
                <a:latin typeface="Verdana" panose="020B0604030504040204" pitchFamily="34" charset="0"/>
                <a:ea typeface="Verdana" panose="020B0604030504040204" pitchFamily="34" charset="0"/>
              </a:rPr>
              <a:t>. 25 del Regolamento Unico della Previdenza Forense</a:t>
            </a: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825625"/>
            <a:ext cx="7886700" cy="4599668"/>
          </a:xfrm>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 contributi minimi obbligatori sono riscossi </a:t>
            </a:r>
            <a:r>
              <a:rPr lang="it-IT" sz="1600" dirty="0" smtClean="0">
                <a:solidFill>
                  <a:schemeClr val="accent1"/>
                </a:solidFill>
                <a:latin typeface="Verdana" panose="020B0604030504040204" pitchFamily="34" charset="0"/>
                <a:ea typeface="Verdana" panose="020B0604030504040204" pitchFamily="34" charset="0"/>
              </a:rPr>
              <a:t>in quattro rate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nell’anno di riferimento, alle scadenze ordinarie del:</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28 febbraio </a:t>
            </a: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30 aprile </a:t>
            </a: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30 giugno </a:t>
            </a: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30 settembre </a:t>
            </a:r>
          </a:p>
          <a:p>
            <a:pPr marL="357188" indent="-357188" algn="just">
              <a:buFont typeface="Wingdings" panose="05000000000000000000" pitchFamily="2" charset="2"/>
              <a:buChar char="Ø"/>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 la rata di settembre, a seguito delle approvazioni ministeriali sulla misura del contributo, viene richiesta l’integrazione della rivalutazione rispetto all’anno precedente della contribuzione minima, oltre il contributo di maternità.</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Il termine di pagamento che cade in giorno festivo o semifestivo è prorogato al primo giorno utile successivo alla festività.</a:t>
            </a: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24</a:t>
            </a:fld>
            <a:endParaRPr lang="it-IT" dirty="0"/>
          </a:p>
        </p:txBody>
      </p:sp>
    </p:spTree>
    <p:extLst>
      <p:ext uri="{BB962C8B-B14F-4D97-AF65-F5344CB8AC3E}">
        <p14:creationId xmlns:p14="http://schemas.microsoft.com/office/powerpoint/2010/main" val="11317002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Esonero dal versamento dei contributi minimi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smtClean="0">
                <a:solidFill>
                  <a:schemeClr val="accent1"/>
                </a:solidFill>
                <a:latin typeface="Verdana" panose="020B0604030504040204" pitchFamily="34" charset="0"/>
                <a:ea typeface="Verdana" panose="020B0604030504040204" pitchFamily="34" charset="0"/>
              </a:rPr>
              <a:t>Art</a:t>
            </a:r>
            <a:r>
              <a:rPr lang="it-IT" sz="1600" dirty="0">
                <a:solidFill>
                  <a:schemeClr val="accent1"/>
                </a:solidFill>
                <a:latin typeface="Verdana" panose="020B0604030504040204" pitchFamily="34" charset="0"/>
                <a:ea typeface="Verdana" panose="020B0604030504040204" pitchFamily="34" charset="0"/>
              </a:rPr>
              <a:t>. </a:t>
            </a:r>
            <a:r>
              <a:rPr lang="it-IT" sz="1600" dirty="0" smtClean="0">
                <a:solidFill>
                  <a:schemeClr val="accent1"/>
                </a:solidFill>
                <a:latin typeface="Verdana" panose="020B0604030504040204" pitchFamily="34" charset="0"/>
                <a:ea typeface="Verdana" panose="020B0604030504040204" pitchFamily="34" charset="0"/>
              </a:rPr>
              <a:t>27 </a:t>
            </a:r>
            <a:r>
              <a:rPr lang="it-IT" sz="1600" dirty="0">
                <a:solidFill>
                  <a:schemeClr val="accent1"/>
                </a:solidFill>
                <a:latin typeface="Verdana" panose="020B0604030504040204" pitchFamily="34" charset="0"/>
                <a:ea typeface="Verdana" panose="020B0604030504040204" pitchFamily="34" charset="0"/>
              </a:rPr>
              <a:t>del Regolamento Unico della Previdenza Forense</a:t>
            </a: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Nei casi previsti dall’art. 21, comma 7, della legge 247/2012 tutti gli iscritti alla Cassa, ai sensi dell’art. 27 del Regolamento Unico della Previdenza Forense, possono ottenere l’esonero dal pagamento dei contributi minimi, fermo restando il pagamento in autoliquidazione del contributo soggettivo e integrativo rapportato all’effettivo reddito e volume d’affari dichiarato e  secondo le aliquote previste (15% per il contributo soggettivo e 4% per il contributo integrativo); resta dovuto il contributo di maternità.</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Il beneficio è riconosciuto per un solo anno, nell’arco dell’intero periodo di iscrizione alla Cassa, nel caso di malattia propria o di assistenza a congiunto o per tre anni in caso di maternità o adozione.</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L’anno oggetto di esonero è interamente valido ai fini pensionistici.</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 domanda deve essere inviata con modalità telematica mediante accesso riservato  al sito </a:t>
            </a:r>
            <a:r>
              <a:rPr lang="it-IT" sz="1600" dirty="0" smtClean="0">
                <a:solidFill>
                  <a:schemeClr val="tx1">
                    <a:lumMod val="85000"/>
                    <a:lumOff val="15000"/>
                  </a:schemeClr>
                </a:solidFill>
                <a:latin typeface="Verdana" panose="020B0604030504040204" pitchFamily="34" charset="0"/>
                <a:ea typeface="Verdana" panose="020B0604030504040204" pitchFamily="34" charset="0"/>
                <a:hlinkClick r:id="rId2"/>
              </a:rPr>
              <a:t>www.cassaforense.it</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entro il 30 settembre dell’anno di riferimento, utilizzando il proprio codice meccanografico e Pin.</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La Giunta Esecutiva delibera l’accoglimento alla verifica del possesso dei requisiti.    </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endParaRPr lang="it-IT" sz="1600" dirty="0" smtClean="0">
              <a:latin typeface="Verdana" panose="020B0604030504040204" pitchFamily="34" charset="0"/>
              <a:ea typeface="Verdana" panose="020B0604030504040204" pitchFamily="34" charset="0"/>
            </a:endParaRP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25</a:t>
            </a:fld>
            <a:endParaRPr lang="it-IT"/>
          </a:p>
        </p:txBody>
      </p:sp>
    </p:spTree>
    <p:extLst>
      <p:ext uri="{BB962C8B-B14F-4D97-AF65-F5344CB8AC3E}">
        <p14:creationId xmlns:p14="http://schemas.microsoft.com/office/powerpoint/2010/main" val="267156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3150481"/>
            <a:ext cx="7772400" cy="557038"/>
          </a:xfrm>
        </p:spPr>
        <p:txBody>
          <a:bodyPr>
            <a:normAutofit/>
          </a:bodyPr>
          <a:lstStyle/>
          <a:p>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MODELLO  5</a:t>
            </a:r>
            <a:endParaRPr lang="it-IT" sz="1600" b="1"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3" name="Gruppo 2"/>
          <p:cNvGrpSpPr/>
          <p:nvPr/>
        </p:nvGrpSpPr>
        <p:grpSpPr>
          <a:xfrm>
            <a:off x="2718036" y="3775046"/>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26</a:t>
            </a:fld>
            <a:endParaRPr lang="it-IT"/>
          </a:p>
        </p:txBody>
      </p:sp>
    </p:spTree>
    <p:extLst>
      <p:ext uri="{BB962C8B-B14F-4D97-AF65-F5344CB8AC3E}">
        <p14:creationId xmlns:p14="http://schemas.microsoft.com/office/powerpoint/2010/main" val="1896161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9E57F6-E2EC-49E5-9816-9193C5C88081}"/>
              </a:ext>
            </a:extLst>
          </p:cNvPr>
          <p:cNvSpPr>
            <a:spLocks noGrp="1"/>
          </p:cNvSpPr>
          <p:nvPr>
            <p:ph idx="1"/>
          </p:nvPr>
        </p:nvSpPr>
        <p:spPr>
          <a:xfrm>
            <a:off x="686843" y="679269"/>
            <a:ext cx="7993062" cy="5246043"/>
          </a:xfrm>
        </p:spPr>
        <p:txBody>
          <a:bodyPr>
            <a:noAutofit/>
          </a:bodyPr>
          <a:lstStyle/>
          <a:p>
            <a:pPr marL="0" indent="0" algn="just">
              <a:buNone/>
            </a:pPr>
            <a:r>
              <a:rPr lang="it-IT" sz="1600" b="1" dirty="0" smtClean="0">
                <a:latin typeface="Verdana" panose="020B0604030504040204" pitchFamily="34" charset="0"/>
                <a:ea typeface="Verdana" panose="020B0604030504040204" pitchFamily="34" charset="0"/>
              </a:rPr>
              <a:t>		La Comunicazione Obbligatoria </a:t>
            </a:r>
          </a:p>
          <a:p>
            <a:pPr marL="0" indent="0">
              <a:buNone/>
            </a:pPr>
            <a:r>
              <a:rPr lang="it-IT" sz="1600" b="1" dirty="0" smtClean="0">
                <a:latin typeface="Verdana" panose="020B0604030504040204" pitchFamily="34" charset="0"/>
                <a:ea typeface="Verdana" panose="020B0604030504040204" pitchFamily="34" charset="0"/>
              </a:rPr>
              <a:t>	</a:t>
            </a:r>
            <a:r>
              <a:rPr lang="it-IT" sz="1600" b="1" dirty="0">
                <a:latin typeface="Verdana" panose="020B0604030504040204" pitchFamily="34" charset="0"/>
                <a:ea typeface="Verdana" panose="020B0604030504040204" pitchFamily="34" charset="0"/>
              </a:rPr>
              <a:t> </a:t>
            </a:r>
            <a:r>
              <a:rPr lang="it-IT" sz="1600" b="1" dirty="0" smtClean="0">
                <a:latin typeface="Verdana" panose="020B0604030504040204" pitchFamily="34" charset="0"/>
                <a:ea typeface="Verdana" panose="020B0604030504040204" pitchFamily="34" charset="0"/>
              </a:rPr>
              <a:t>                             </a:t>
            </a:r>
            <a:r>
              <a:rPr lang="it-IT" sz="1600" b="1" dirty="0" smtClean="0">
                <a:solidFill>
                  <a:schemeClr val="accent1"/>
                </a:solidFill>
                <a:latin typeface="Verdana" panose="020B0604030504040204" pitchFamily="34" charset="0"/>
                <a:ea typeface="Verdana" panose="020B0604030504040204" pitchFamily="34" charset="0"/>
              </a:rPr>
              <a:t>Modello 5 </a:t>
            </a:r>
          </a:p>
          <a:p>
            <a:pPr marL="0" indent="0">
              <a:buNone/>
            </a:pPr>
            <a:endParaRPr lang="it-IT" sz="1600" b="1" dirty="0" smtClean="0">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Art. 17 </a:t>
            </a:r>
            <a:r>
              <a:rPr lang="it-IT" sz="1600" dirty="0">
                <a:latin typeface="Verdana" panose="020B0604030504040204" pitchFamily="34" charset="0"/>
                <a:ea typeface="Verdana" panose="020B0604030504040204" pitchFamily="34" charset="0"/>
              </a:rPr>
              <a:t>Legge 20/09/1980, n</a:t>
            </a:r>
            <a:r>
              <a:rPr lang="it-IT" sz="1600" dirty="0" smtClean="0">
                <a:latin typeface="Verdana" panose="020B0604030504040204" pitchFamily="34" charset="0"/>
                <a:ea typeface="Verdana" panose="020B0604030504040204" pitchFamily="34" charset="0"/>
              </a:rPr>
              <a:t>. </a:t>
            </a:r>
            <a:r>
              <a:rPr lang="it-IT" sz="1600" dirty="0">
                <a:latin typeface="Verdana" panose="020B0604030504040204" pitchFamily="34" charset="0"/>
                <a:ea typeface="Verdana" panose="020B0604030504040204" pitchFamily="34" charset="0"/>
              </a:rPr>
              <a:t>576:</a:t>
            </a:r>
          </a:p>
          <a:p>
            <a:pPr marL="0" indent="0" algn="just">
              <a:buNone/>
            </a:pPr>
            <a:r>
              <a:rPr lang="it-IT" sz="1600" i="1" dirty="0">
                <a:latin typeface="Verdana" panose="020B0604030504040204" pitchFamily="34" charset="0"/>
                <a:ea typeface="Verdana" panose="020B0604030504040204" pitchFamily="34" charset="0"/>
              </a:rPr>
              <a:t>«</a:t>
            </a:r>
            <a:r>
              <a:rPr lang="it-IT" sz="1600" i="1" dirty="0" smtClean="0">
                <a:latin typeface="Verdana" panose="020B0604030504040204" pitchFamily="34" charset="0"/>
                <a:ea typeface="Verdana" panose="020B0604030504040204" pitchFamily="34" charset="0"/>
              </a:rPr>
              <a:t>Riforma del sistema previdenziale forense»</a:t>
            </a:r>
          </a:p>
          <a:p>
            <a:pPr marL="0" indent="0" algn="just">
              <a:buNone/>
            </a:pPr>
            <a:endParaRPr lang="it-IT" sz="1600" i="1" dirty="0" smtClean="0">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Art. 9 </a:t>
            </a:r>
            <a:r>
              <a:rPr lang="it-IT" sz="1600" dirty="0">
                <a:latin typeface="Verdana" panose="020B0604030504040204" pitchFamily="34" charset="0"/>
                <a:ea typeface="Verdana" panose="020B0604030504040204" pitchFamily="34" charset="0"/>
              </a:rPr>
              <a:t>Legge 11/02/1992, n. 141</a:t>
            </a:r>
            <a:r>
              <a:rPr lang="it-IT" sz="1600" dirty="0" smtClean="0">
                <a:latin typeface="Verdana" panose="020B0604030504040204" pitchFamily="34" charset="0"/>
                <a:ea typeface="Verdana" panose="020B0604030504040204" pitchFamily="34" charset="0"/>
              </a:rPr>
              <a:t>:</a:t>
            </a:r>
          </a:p>
          <a:p>
            <a:pPr marL="0" indent="0" algn="just">
              <a:buNone/>
            </a:pPr>
            <a:r>
              <a:rPr lang="it-IT" sz="1600" i="1" dirty="0" smtClean="0">
                <a:latin typeface="Verdana" panose="020B0604030504040204" pitchFamily="34" charset="0"/>
                <a:ea typeface="Verdana" panose="020B0604030504040204" pitchFamily="34" charset="0"/>
              </a:rPr>
              <a:t>«Modifiche ed integrazioni alla Legge 20 settembre 1980,n.576, in materia di previdenza ed assistenza per gli avvocati e procuratori»</a:t>
            </a:r>
          </a:p>
          <a:p>
            <a:pPr marL="0" indent="0" algn="just">
              <a:buNone/>
            </a:pPr>
            <a:endParaRPr lang="it-IT" sz="1600" i="1" dirty="0">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Art. 7: </a:t>
            </a:r>
          </a:p>
          <a:p>
            <a:pPr marL="0" indent="0" algn="just">
              <a:buNone/>
            </a:pPr>
            <a:r>
              <a:rPr lang="it-IT" sz="1600" i="1" dirty="0" smtClean="0">
                <a:latin typeface="Verdana" panose="020B0604030504040204" pitchFamily="34" charset="0"/>
                <a:ea typeface="Verdana" panose="020B0604030504040204" pitchFamily="34" charset="0"/>
              </a:rPr>
              <a:t>«Regolamento Unico della Previdenza Forense» </a:t>
            </a:r>
          </a:p>
          <a:p>
            <a:pPr marL="0" indent="0" algn="just">
              <a:buNone/>
            </a:pPr>
            <a:r>
              <a:rPr lang="it-IT" sz="1600" dirty="0" smtClean="0">
                <a:latin typeface="Verdana" panose="020B0604030504040204" pitchFamily="34" charset="0"/>
                <a:ea typeface="Verdana" panose="020B0604030504040204" pitchFamily="34" charset="0"/>
              </a:rPr>
              <a:t>in vigore dal 1° gennaio 2021</a:t>
            </a:r>
          </a:p>
          <a:p>
            <a:pPr marL="0" indent="0" algn="just">
              <a:buNone/>
            </a:pPr>
            <a:endParaRPr lang="it-IT" sz="1600" dirty="0">
              <a:latin typeface="Verdana" panose="020B0604030504040204" pitchFamily="34" charset="0"/>
              <a:ea typeface="Verdana" panose="020B0604030504040204" pitchFamily="34" charset="0"/>
            </a:endParaRPr>
          </a:p>
          <a:p>
            <a:pPr marL="0" indent="0" algn="just">
              <a:buNone/>
            </a:pPr>
            <a:endParaRPr lang="it-IT" sz="1600" i="1" dirty="0">
              <a:latin typeface="Verdana" panose="020B0604030504040204" pitchFamily="34" charset="0"/>
              <a:ea typeface="Verdana" panose="020B0604030504040204" pitchFamily="34" charset="0"/>
            </a:endParaRPr>
          </a:p>
          <a:p>
            <a:pPr marL="0" indent="0" algn="ctr">
              <a:buNone/>
            </a:pPr>
            <a:r>
              <a:rPr lang="it-IT" sz="1800" i="1" dirty="0">
                <a:latin typeface="Verdana" panose="020B0604030504040204" pitchFamily="34" charset="0"/>
                <a:ea typeface="Verdana" panose="020B0604030504040204" pitchFamily="34" charset="0"/>
              </a:rPr>
              <a:t/>
            </a:r>
            <a:br>
              <a:rPr lang="it-IT" sz="1800" i="1" dirty="0">
                <a:latin typeface="Verdana" panose="020B0604030504040204" pitchFamily="34" charset="0"/>
                <a:ea typeface="Verdana" panose="020B0604030504040204" pitchFamily="34" charset="0"/>
              </a:rPr>
            </a:br>
            <a:endParaRPr lang="it-IT" sz="1800" b="1" dirty="0">
              <a:solidFill>
                <a:schemeClr val="accent1">
                  <a:lumMod val="75000"/>
                </a:schemeClr>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476423" y="6180860"/>
            <a:ext cx="2057400" cy="365125"/>
          </a:xfrm>
        </p:spPr>
        <p:txBody>
          <a:bodyPr/>
          <a:lstStyle/>
          <a:p>
            <a:fld id="{6ACF37FB-DE4E-44CE-A2D9-D6615305B45E}" type="slidenum">
              <a:rPr lang="it-IT" smtClean="0"/>
              <a:t>27</a:t>
            </a:fld>
            <a:endParaRPr lang="it-IT" dirty="0"/>
          </a:p>
        </p:txBody>
      </p:sp>
    </p:spTree>
    <p:extLst>
      <p:ext uri="{BB962C8B-B14F-4D97-AF65-F5344CB8AC3E}">
        <p14:creationId xmlns:p14="http://schemas.microsoft.com/office/powerpoint/2010/main" val="45757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193A4199-B07E-4E33-B825-55B5DAFE8030}"/>
              </a:ext>
            </a:extLst>
          </p:cNvPr>
          <p:cNvSpPr>
            <a:spLocks noGrp="1"/>
          </p:cNvSpPr>
          <p:nvPr>
            <p:ph type="title"/>
          </p:nvPr>
        </p:nvSpPr>
        <p:spPr/>
        <p:txBody>
          <a:bodyPr>
            <a:normAutofit/>
          </a:bodyPr>
          <a:lstStyle/>
          <a:p>
            <a:pPr algn="ct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Obbligo dichiarativo </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dirty="0" smtClean="0">
                <a:solidFill>
                  <a:srgbClr val="0070C0"/>
                </a:solidFill>
                <a:latin typeface="Verdana" panose="020B0604030504040204" pitchFamily="34" charset="0"/>
                <a:ea typeface="Verdana" panose="020B0604030504040204" pitchFamily="34" charset="0"/>
              </a:rPr>
              <a:t>Art. </a:t>
            </a:r>
            <a:r>
              <a:rPr lang="it-IT" sz="1600" dirty="0">
                <a:solidFill>
                  <a:srgbClr val="0070C0"/>
                </a:solidFill>
                <a:latin typeface="Verdana" panose="020B0604030504040204" pitchFamily="34" charset="0"/>
                <a:ea typeface="Verdana" panose="020B0604030504040204" pitchFamily="34" charset="0"/>
              </a:rPr>
              <a:t>17 </a:t>
            </a:r>
            <a:r>
              <a:rPr lang="it-IT" sz="1600" dirty="0" smtClean="0">
                <a:solidFill>
                  <a:srgbClr val="0070C0"/>
                </a:solidFill>
                <a:latin typeface="Verdana" panose="020B0604030504040204" pitchFamily="34" charset="0"/>
                <a:ea typeface="Verdana" panose="020B0604030504040204" pitchFamily="34" charset="0"/>
              </a:rPr>
              <a:t>Legge </a:t>
            </a:r>
            <a:r>
              <a:rPr lang="it-IT" sz="1600" dirty="0">
                <a:solidFill>
                  <a:srgbClr val="0070C0"/>
                </a:solidFill>
                <a:latin typeface="Verdana" panose="020B0604030504040204" pitchFamily="34" charset="0"/>
                <a:ea typeface="Verdana" panose="020B0604030504040204" pitchFamily="34" charset="0"/>
              </a:rPr>
              <a:t>n. 576/1980 e A</a:t>
            </a:r>
            <a:r>
              <a:rPr lang="it-IT" sz="1600" dirty="0" smtClean="0">
                <a:solidFill>
                  <a:srgbClr val="0070C0"/>
                </a:solidFill>
                <a:latin typeface="Verdana" panose="020B0604030504040204" pitchFamily="34" charset="0"/>
                <a:ea typeface="Verdana" panose="020B0604030504040204" pitchFamily="34" charset="0"/>
              </a:rPr>
              <a:t>rt. 7 </a:t>
            </a:r>
            <a:r>
              <a:rPr lang="it-IT" sz="1600" dirty="0">
                <a:solidFill>
                  <a:srgbClr val="0070C0"/>
                </a:solidFill>
                <a:latin typeface="Verdana" panose="020B0604030504040204" pitchFamily="34" charset="0"/>
                <a:ea typeface="Verdana" panose="020B0604030504040204" pitchFamily="34" charset="0"/>
              </a:rPr>
              <a:t>del Regolamento Unico della Previdenza Forense</a:t>
            </a:r>
          </a:p>
        </p:txBody>
      </p:sp>
      <p:sp>
        <p:nvSpPr>
          <p:cNvPr id="2" name="Segnaposto numero diapositiva 1"/>
          <p:cNvSpPr>
            <a:spLocks noGrp="1"/>
          </p:cNvSpPr>
          <p:nvPr>
            <p:ph type="sldNum" sz="quarter" idx="12"/>
          </p:nvPr>
        </p:nvSpPr>
        <p:spPr>
          <a:xfrm>
            <a:off x="6457950" y="6176963"/>
            <a:ext cx="2057400" cy="365125"/>
          </a:xfrm>
        </p:spPr>
        <p:txBody>
          <a:bodyPr/>
          <a:lstStyle/>
          <a:p>
            <a:fld id="{6ACF37FB-DE4E-44CE-A2D9-D6615305B45E}" type="slidenum">
              <a:rPr lang="it-IT" smtClean="0"/>
              <a:t>28</a:t>
            </a:fld>
            <a:endParaRPr lang="it-IT" dirty="0"/>
          </a:p>
        </p:txBody>
      </p:sp>
      <p:sp>
        <p:nvSpPr>
          <p:cNvPr id="8" name="Segnaposto contenuto 7"/>
          <p:cNvSpPr>
            <a:spLocks noGrp="1"/>
          </p:cNvSpPr>
          <p:nvPr>
            <p:ph idx="1"/>
          </p:nvPr>
        </p:nvSpPr>
        <p:spPr>
          <a:xfrm>
            <a:off x="628650" y="1825625"/>
            <a:ext cx="7886700" cy="4019562"/>
          </a:xfrm>
          <a:prstGeom prst="rect">
            <a:avLst/>
          </a:prstGeom>
        </p:spPr>
        <p:txBody>
          <a:bodyPr wrap="square">
            <a:spAutoFit/>
          </a:bodyPr>
          <a:lstStyle/>
          <a:p>
            <a:pPr marL="0" lvl="0" indent="0" algn="just">
              <a:lnSpc>
                <a:spcPct val="90000"/>
              </a:lnSpc>
              <a:spcBef>
                <a:spcPts val="1000"/>
              </a:spcBef>
              <a:buNone/>
            </a:pPr>
            <a:endParaRPr lang="it-IT" sz="2000" b="1" dirty="0">
              <a:solidFill>
                <a:srgbClr val="0070C0"/>
              </a:solidFill>
              <a:ea typeface="Verdana" panose="020B0604030504040204" pitchFamily="34" charset="0"/>
            </a:endParaRPr>
          </a:p>
          <a:p>
            <a:pPr marL="0" lvl="0" indent="0" algn="just">
              <a:lnSpc>
                <a:spcPct val="90000"/>
              </a:lnSpc>
              <a:spcBef>
                <a:spcPts val="1000"/>
              </a:spcBef>
              <a:buNone/>
            </a:pPr>
            <a:r>
              <a:rPr lang="it-IT" sz="2000" b="1" dirty="0" smtClean="0">
                <a:solidFill>
                  <a:srgbClr val="0070C0"/>
                </a:solidFill>
                <a:ea typeface="Verdana" panose="020B0604030504040204" pitchFamily="34" charset="0"/>
              </a:rPr>
              <a:t>Soggetti obbligati</a:t>
            </a:r>
            <a:r>
              <a:rPr lang="it-IT" sz="2000" dirty="0" smtClean="0">
                <a:solidFill>
                  <a:prstClr val="black">
                    <a:lumMod val="85000"/>
                    <a:lumOff val="15000"/>
                  </a:prstClr>
                </a:solidFill>
                <a:ea typeface="Verdana" panose="020B0604030504040204" pitchFamily="34" charset="0"/>
              </a:rPr>
              <a:t>: gli </a:t>
            </a:r>
            <a:r>
              <a:rPr lang="it-IT" sz="2000" dirty="0">
                <a:solidFill>
                  <a:prstClr val="black">
                    <a:lumMod val="85000"/>
                    <a:lumOff val="15000"/>
                  </a:prstClr>
                </a:solidFill>
                <a:ea typeface="Verdana" panose="020B0604030504040204" pitchFamily="34" charset="0"/>
              </a:rPr>
              <a:t>avvocati iscritti in un Albo professionale e i praticanti iscritti alla </a:t>
            </a:r>
            <a:r>
              <a:rPr lang="it-IT" sz="2000" dirty="0" smtClean="0">
                <a:solidFill>
                  <a:prstClr val="black">
                    <a:lumMod val="85000"/>
                    <a:lumOff val="15000"/>
                  </a:prstClr>
                </a:solidFill>
                <a:ea typeface="Verdana" panose="020B0604030504040204" pitchFamily="34" charset="0"/>
              </a:rPr>
              <a:t>Cassa;</a:t>
            </a:r>
          </a:p>
          <a:p>
            <a:pPr marL="0" lvl="0" indent="0" algn="just">
              <a:lnSpc>
                <a:spcPct val="90000"/>
              </a:lnSpc>
              <a:spcBef>
                <a:spcPts val="1000"/>
              </a:spcBef>
              <a:buNone/>
            </a:pPr>
            <a:r>
              <a:rPr lang="it-IT" sz="2000" b="1" dirty="0" smtClean="0">
                <a:solidFill>
                  <a:srgbClr val="0070C0"/>
                </a:solidFill>
                <a:ea typeface="Verdana" panose="020B0604030504040204" pitchFamily="34" charset="0"/>
              </a:rPr>
              <a:t>Oggetto della comunicazione: </a:t>
            </a:r>
            <a:r>
              <a:rPr lang="it-IT" sz="2000" dirty="0" smtClean="0">
                <a:ea typeface="Verdana" panose="020B0604030504040204" pitchFamily="34" charset="0"/>
              </a:rPr>
              <a:t>il reddito netto professionale dichiarato ai fini dell’Irpef e il </a:t>
            </a:r>
            <a:r>
              <a:rPr lang="it-IT" sz="2000" dirty="0" smtClean="0">
                <a:solidFill>
                  <a:prstClr val="black">
                    <a:lumMod val="85000"/>
                    <a:lumOff val="15000"/>
                  </a:prstClr>
                </a:solidFill>
                <a:ea typeface="Verdana" panose="020B0604030504040204" pitchFamily="34" charset="0"/>
              </a:rPr>
              <a:t>volume </a:t>
            </a:r>
            <a:r>
              <a:rPr lang="it-IT" sz="2000" dirty="0">
                <a:solidFill>
                  <a:prstClr val="black">
                    <a:lumMod val="85000"/>
                    <a:lumOff val="15000"/>
                  </a:prstClr>
                </a:solidFill>
                <a:ea typeface="Verdana" panose="020B0604030504040204" pitchFamily="34" charset="0"/>
              </a:rPr>
              <a:t>d’affari dichiarato </a:t>
            </a:r>
            <a:r>
              <a:rPr lang="it-IT" sz="2000" dirty="0" smtClean="0">
                <a:solidFill>
                  <a:prstClr val="black">
                    <a:lumMod val="85000"/>
                    <a:lumOff val="15000"/>
                  </a:prstClr>
                </a:solidFill>
                <a:ea typeface="Verdana" panose="020B0604030504040204" pitchFamily="34" charset="0"/>
              </a:rPr>
              <a:t>ai fini dell’Iva;</a:t>
            </a:r>
            <a:endParaRPr lang="it-IT" sz="2000" dirty="0">
              <a:solidFill>
                <a:prstClr val="black">
                  <a:lumMod val="85000"/>
                  <a:lumOff val="15000"/>
                </a:prstClr>
              </a:solidFill>
              <a:ea typeface="Verdana" panose="020B0604030504040204" pitchFamily="34" charset="0"/>
            </a:endParaRPr>
          </a:p>
          <a:p>
            <a:pPr marL="0" lvl="0" indent="0" algn="just">
              <a:lnSpc>
                <a:spcPct val="90000"/>
              </a:lnSpc>
              <a:spcBef>
                <a:spcPts val="1000"/>
              </a:spcBef>
              <a:buNone/>
            </a:pPr>
            <a:r>
              <a:rPr lang="it-IT" sz="2000" b="1" dirty="0" smtClean="0">
                <a:solidFill>
                  <a:srgbClr val="0070C0"/>
                </a:solidFill>
                <a:ea typeface="Verdana" panose="020B0604030504040204" pitchFamily="34" charset="0"/>
              </a:rPr>
              <a:t>Termine di invio: </a:t>
            </a:r>
            <a:r>
              <a:rPr lang="it-IT" sz="2000" dirty="0" smtClean="0">
                <a:ea typeface="Verdana" panose="020B0604030504040204" pitchFamily="34" charset="0"/>
              </a:rPr>
              <a:t>30 </a:t>
            </a:r>
            <a:r>
              <a:rPr lang="it-IT" sz="2000" dirty="0">
                <a:ea typeface="Verdana" panose="020B0604030504040204" pitchFamily="34" charset="0"/>
              </a:rPr>
              <a:t>settembre dell’anno successivo alla </a:t>
            </a:r>
            <a:r>
              <a:rPr lang="it-IT" sz="2000" dirty="0">
                <a:solidFill>
                  <a:prstClr val="black">
                    <a:lumMod val="85000"/>
                    <a:lumOff val="15000"/>
                  </a:prstClr>
                </a:solidFill>
                <a:ea typeface="Verdana" panose="020B0604030504040204" pitchFamily="34" charset="0"/>
              </a:rPr>
              <a:t>produzione del reddito </a:t>
            </a:r>
            <a:r>
              <a:rPr lang="it-IT" sz="2000" dirty="0" smtClean="0">
                <a:solidFill>
                  <a:prstClr val="black">
                    <a:lumMod val="85000"/>
                    <a:lumOff val="15000"/>
                  </a:prstClr>
                </a:solidFill>
                <a:ea typeface="Verdana" panose="020B0604030504040204" pitchFamily="34" charset="0"/>
              </a:rPr>
              <a:t>(mod. 5/2023 </a:t>
            </a:r>
            <a:r>
              <a:rPr lang="it-IT" sz="2000" dirty="0">
                <a:solidFill>
                  <a:prstClr val="black">
                    <a:lumMod val="85000"/>
                    <a:lumOff val="15000"/>
                  </a:prstClr>
                </a:solidFill>
                <a:ea typeface="Verdana" panose="020B0604030504040204" pitchFamily="34" charset="0"/>
              </a:rPr>
              <a:t>per l’anno </a:t>
            </a:r>
            <a:r>
              <a:rPr lang="it-IT" sz="2000" dirty="0" smtClean="0">
                <a:solidFill>
                  <a:prstClr val="black">
                    <a:lumMod val="85000"/>
                    <a:lumOff val="15000"/>
                  </a:prstClr>
                </a:solidFill>
                <a:ea typeface="Verdana" panose="020B0604030504040204" pitchFamily="34" charset="0"/>
              </a:rPr>
              <a:t>2022);  </a:t>
            </a:r>
            <a:endParaRPr lang="it-IT" sz="2000" dirty="0">
              <a:solidFill>
                <a:prstClr val="black">
                  <a:lumMod val="85000"/>
                  <a:lumOff val="15000"/>
                </a:prstClr>
              </a:solidFill>
              <a:ea typeface="Verdana" panose="020B0604030504040204" pitchFamily="34" charset="0"/>
            </a:endParaRPr>
          </a:p>
          <a:p>
            <a:pPr marL="0" lvl="0" indent="0" algn="just">
              <a:lnSpc>
                <a:spcPct val="90000"/>
              </a:lnSpc>
              <a:spcBef>
                <a:spcPts val="1000"/>
              </a:spcBef>
              <a:buNone/>
            </a:pPr>
            <a:r>
              <a:rPr lang="it-IT" sz="2000" b="1" dirty="0" smtClean="0">
                <a:solidFill>
                  <a:srgbClr val="0070C0"/>
                </a:solidFill>
                <a:ea typeface="Verdana" panose="020B0604030504040204" pitchFamily="34" charset="0"/>
              </a:rPr>
              <a:t>Modalità di invio</a:t>
            </a:r>
            <a:r>
              <a:rPr lang="it-IT" sz="2000" dirty="0" smtClean="0">
                <a:solidFill>
                  <a:prstClr val="black">
                    <a:lumMod val="85000"/>
                    <a:lumOff val="15000"/>
                  </a:prstClr>
                </a:solidFill>
                <a:ea typeface="Verdana" panose="020B0604030504040204" pitchFamily="34" charset="0"/>
              </a:rPr>
              <a:t>: telematica </a:t>
            </a:r>
            <a:r>
              <a:rPr lang="it-IT" sz="2000" dirty="0">
                <a:solidFill>
                  <a:prstClr val="black">
                    <a:lumMod val="85000"/>
                    <a:lumOff val="15000"/>
                  </a:prstClr>
                </a:solidFill>
                <a:ea typeface="Verdana" panose="020B0604030504040204" pitchFamily="34" charset="0"/>
              </a:rPr>
              <a:t>attraverso la sezione «accessi riservati» sul sito  </a:t>
            </a:r>
            <a:r>
              <a:rPr lang="it-IT" sz="2000" dirty="0">
                <a:solidFill>
                  <a:srgbClr val="0070C0"/>
                </a:solidFill>
                <a:ea typeface="Verdana" panose="020B0604030504040204" pitchFamily="34" charset="0"/>
                <a:hlinkClick r:id="rId2"/>
              </a:rPr>
              <a:t>www.cassaforense.it</a:t>
            </a:r>
            <a:r>
              <a:rPr lang="it-IT" sz="2000" dirty="0">
                <a:solidFill>
                  <a:srgbClr val="0070C0"/>
                </a:solidFill>
                <a:ea typeface="Verdana" panose="020B0604030504040204" pitchFamily="34" charset="0"/>
              </a:rPr>
              <a:t>.</a:t>
            </a:r>
          </a:p>
          <a:p>
            <a:pPr lvl="0" algn="just">
              <a:lnSpc>
                <a:spcPct val="90000"/>
              </a:lnSpc>
              <a:spcBef>
                <a:spcPts val="1000"/>
              </a:spcBef>
            </a:pPr>
            <a:endParaRPr lang="it-IT" sz="2000" b="1" dirty="0">
              <a:solidFill>
                <a:prstClr val="black">
                  <a:lumMod val="85000"/>
                  <a:lumOff val="15000"/>
                </a:prstClr>
              </a:solidFill>
              <a:latin typeface="Verdana" panose="020B0604030504040204" pitchFamily="34" charset="0"/>
              <a:ea typeface="Verdana" panose="020B0604030504040204" pitchFamily="34" charset="0"/>
            </a:endParaRPr>
          </a:p>
          <a:p>
            <a:pPr marL="228600" lvl="0" indent="-228600">
              <a:lnSpc>
                <a:spcPct val="90000"/>
              </a:lnSpc>
              <a:spcBef>
                <a:spcPts val="1000"/>
              </a:spcBef>
              <a:buFont typeface="Arial" panose="020B0604020202020204" pitchFamily="34" charset="0"/>
              <a:buChar char="•"/>
            </a:pPr>
            <a:endParaRPr lang="it-IT" dirty="0">
              <a:solidFill>
                <a:prstClr val="black"/>
              </a:solidFill>
            </a:endParaRPr>
          </a:p>
        </p:txBody>
      </p:sp>
    </p:spTree>
    <p:extLst>
      <p:ext uri="{BB962C8B-B14F-4D97-AF65-F5344CB8AC3E}">
        <p14:creationId xmlns:p14="http://schemas.microsoft.com/office/powerpoint/2010/main" val="2965812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193A4199-B07E-4E33-B825-55B5DAFE8030}"/>
              </a:ext>
            </a:extLst>
          </p:cNvPr>
          <p:cNvSpPr>
            <a:spLocks noGrp="1"/>
          </p:cNvSpPr>
          <p:nvPr>
            <p:ph type="title"/>
          </p:nvPr>
        </p:nvSpPr>
        <p:spPr>
          <a:xfrm>
            <a:off x="628650" y="365127"/>
            <a:ext cx="7886700" cy="1189354"/>
          </a:xfrm>
        </p:spPr>
        <p:txBody>
          <a:bodyPr>
            <a:normAutofit/>
          </a:bodyPr>
          <a:lstStyle/>
          <a:p>
            <a:pPr algn="ct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Obbligo contributivo</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dirty="0" smtClean="0">
                <a:solidFill>
                  <a:schemeClr val="accent1"/>
                </a:solidFill>
                <a:latin typeface="Verdana" panose="020B0604030504040204" pitchFamily="34" charset="0"/>
                <a:ea typeface="Verdana" panose="020B0604030504040204" pitchFamily="34" charset="0"/>
              </a:rPr>
              <a:t>Art. </a:t>
            </a:r>
            <a:r>
              <a:rPr lang="it-IT" sz="1600" dirty="0">
                <a:solidFill>
                  <a:schemeClr val="accent1"/>
                </a:solidFill>
                <a:latin typeface="Verdana" panose="020B0604030504040204" pitchFamily="34" charset="0"/>
                <a:ea typeface="Verdana" panose="020B0604030504040204" pitchFamily="34" charset="0"/>
              </a:rPr>
              <a:t>18 Legge </a:t>
            </a:r>
            <a:r>
              <a:rPr lang="it-IT" sz="1600" dirty="0" smtClean="0">
                <a:solidFill>
                  <a:schemeClr val="accent1"/>
                </a:solidFill>
                <a:latin typeface="Verdana" panose="020B0604030504040204" pitchFamily="34" charset="0"/>
                <a:ea typeface="Verdana" panose="020B0604030504040204" pitchFamily="34" charset="0"/>
              </a:rPr>
              <a:t>n</a:t>
            </a:r>
            <a:r>
              <a:rPr lang="it-IT" sz="1600" dirty="0">
                <a:solidFill>
                  <a:schemeClr val="accent1"/>
                </a:solidFill>
                <a:latin typeface="Verdana" panose="020B0604030504040204" pitchFamily="34" charset="0"/>
                <a:ea typeface="Verdana" panose="020B0604030504040204" pitchFamily="34" charset="0"/>
              </a:rPr>
              <a:t>. </a:t>
            </a:r>
            <a:r>
              <a:rPr lang="it-IT" sz="1600" dirty="0" smtClean="0">
                <a:solidFill>
                  <a:schemeClr val="accent1"/>
                </a:solidFill>
                <a:latin typeface="Verdana" panose="020B0604030504040204" pitchFamily="34" charset="0"/>
                <a:ea typeface="Verdana" panose="020B0604030504040204" pitchFamily="34" charset="0"/>
              </a:rPr>
              <a:t>576/1980 e Art. 28 del Regolamento Unico della Previdenza Forense</a:t>
            </a:r>
            <a:endParaRPr lang="it-IT" sz="1600" dirty="0">
              <a:solidFill>
                <a:schemeClr val="accent1"/>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457950" y="6176963"/>
            <a:ext cx="2057400" cy="365125"/>
          </a:xfrm>
        </p:spPr>
        <p:txBody>
          <a:bodyPr/>
          <a:lstStyle/>
          <a:p>
            <a:fld id="{6ACF37FB-DE4E-44CE-A2D9-D6615305B45E}" type="slidenum">
              <a:rPr lang="it-IT" smtClean="0"/>
              <a:t>29</a:t>
            </a:fld>
            <a:endParaRPr lang="it-IT" dirty="0"/>
          </a:p>
        </p:txBody>
      </p:sp>
      <p:sp>
        <p:nvSpPr>
          <p:cNvPr id="5" name="Segnaposto contenuto 4"/>
          <p:cNvSpPr>
            <a:spLocks noGrp="1"/>
          </p:cNvSpPr>
          <p:nvPr>
            <p:ph idx="1"/>
          </p:nvPr>
        </p:nvSpPr>
        <p:spPr>
          <a:xfrm>
            <a:off x="628650" y="1690053"/>
            <a:ext cx="7886700" cy="4351338"/>
          </a:xfrm>
        </p:spPr>
        <p:txBody>
          <a:bodyPr>
            <a:normAutofit fontScale="92500" lnSpcReduction="10000"/>
          </a:bodyPr>
          <a:lstStyle/>
          <a:p>
            <a:pPr marL="0" lvl="0" indent="0" algn="just">
              <a:lnSpc>
                <a:spcPct val="100000"/>
              </a:lnSpc>
              <a:spcBef>
                <a:spcPts val="0"/>
              </a:spcBef>
              <a:buNone/>
            </a:pPr>
            <a:r>
              <a:rPr lang="it-IT" sz="2000" b="1" dirty="0">
                <a:solidFill>
                  <a:srgbClr val="0070C0"/>
                </a:solidFill>
                <a:ea typeface="Verdana" panose="020B0604030504040204" pitchFamily="34" charset="0"/>
              </a:rPr>
              <a:t>Soggetti obbligati</a:t>
            </a:r>
            <a:r>
              <a:rPr lang="it-IT" sz="2000" dirty="0">
                <a:solidFill>
                  <a:prstClr val="black">
                    <a:lumMod val="85000"/>
                    <a:lumOff val="15000"/>
                  </a:prstClr>
                </a:solidFill>
                <a:ea typeface="Verdana" panose="020B0604030504040204" pitchFamily="34" charset="0"/>
              </a:rPr>
              <a:t>: gli avvocati iscritti in un Albo professionale e i praticanti iscritti alla Cassa;</a:t>
            </a:r>
          </a:p>
          <a:p>
            <a:pPr marL="0" lvl="0" indent="0" algn="just">
              <a:lnSpc>
                <a:spcPct val="100000"/>
              </a:lnSpc>
              <a:spcBef>
                <a:spcPts val="0"/>
              </a:spcBef>
              <a:buNone/>
              <a:defRPr/>
            </a:pPr>
            <a:r>
              <a:rPr lang="it-IT" sz="2000" b="1" dirty="0">
                <a:solidFill>
                  <a:srgbClr val="0070C0"/>
                </a:solidFill>
                <a:ea typeface="Verdana" panose="020B0604030504040204" pitchFamily="34" charset="0"/>
              </a:rPr>
              <a:t>Oggetto della contribuzione: </a:t>
            </a:r>
            <a:r>
              <a:rPr lang="it-IT" sz="2000" dirty="0">
                <a:solidFill>
                  <a:prstClr val="black"/>
                </a:solidFill>
                <a:ea typeface="Verdana" panose="020B0604030504040204" pitchFamily="34" charset="0"/>
              </a:rPr>
              <a:t>autoliquidazione del contributo soggettivo </a:t>
            </a:r>
            <a:r>
              <a:rPr lang="it-IT" sz="2000" dirty="0">
                <a:solidFill>
                  <a:sysClr val="windowText" lastClr="000000">
                    <a:lumMod val="85000"/>
                    <a:lumOff val="15000"/>
                  </a:sysClr>
                </a:solidFill>
                <a:ea typeface="Verdana" panose="020B0604030504040204" pitchFamily="34" charset="0"/>
              </a:rPr>
              <a:t>eccedente il minimo calcolato sul reddito netto professionale dichiarato ai fini dell’Irpef  e autoliquidazione del contributo integrativo calcolato sull’effettivo volume d’affari dichiarato ai fini dell’Iva (dal 2018 al 2022, modd. 5/2019-2023);</a:t>
            </a:r>
          </a:p>
          <a:p>
            <a:pPr marL="0" lvl="0" indent="0" algn="just">
              <a:lnSpc>
                <a:spcPct val="100000"/>
              </a:lnSpc>
              <a:spcBef>
                <a:spcPts val="0"/>
              </a:spcBef>
              <a:buNone/>
              <a:defRPr/>
            </a:pPr>
            <a:r>
              <a:rPr lang="it-IT" sz="2000" b="1" dirty="0">
                <a:solidFill>
                  <a:srgbClr val="0070C0"/>
                </a:solidFill>
                <a:ea typeface="Verdana" panose="020B0604030504040204" pitchFamily="34" charset="0"/>
              </a:rPr>
              <a:t>Termine di pagamento: </a:t>
            </a:r>
            <a:r>
              <a:rPr lang="it-IT" sz="2000" dirty="0">
                <a:solidFill>
                  <a:sysClr val="windowText" lastClr="000000">
                    <a:lumMod val="85000"/>
                    <a:lumOff val="15000"/>
                  </a:sysClr>
                </a:solidFill>
                <a:ea typeface="Verdana" panose="020B0604030504040204" pitchFamily="34" charset="0"/>
              </a:rPr>
              <a:t>in unica soluzione entro il 31 luglio, o in due rate di pari importo con scadenza 31 luglio e 31 dicembre;  </a:t>
            </a:r>
          </a:p>
          <a:p>
            <a:pPr marL="0" lvl="0" indent="0" algn="just">
              <a:lnSpc>
                <a:spcPct val="100000"/>
              </a:lnSpc>
              <a:spcBef>
                <a:spcPts val="0"/>
              </a:spcBef>
              <a:buNone/>
            </a:pPr>
            <a:r>
              <a:rPr lang="it-IT" sz="2000" b="1" dirty="0">
                <a:solidFill>
                  <a:srgbClr val="0070C0"/>
                </a:solidFill>
                <a:ea typeface="Verdana" panose="020B0604030504040204" pitchFamily="34" charset="0"/>
              </a:rPr>
              <a:t>Modalità di pagamento</a:t>
            </a:r>
            <a:r>
              <a:rPr lang="it-IT" sz="2000" dirty="0">
                <a:solidFill>
                  <a:prstClr val="black">
                    <a:lumMod val="85000"/>
                    <a:lumOff val="15000"/>
                  </a:prstClr>
                </a:solidFill>
                <a:ea typeface="Verdana" panose="020B0604030504040204" pitchFamily="34" charset="0"/>
              </a:rPr>
              <a:t>: mediante </a:t>
            </a:r>
            <a:r>
              <a:rPr lang="it-IT" sz="2000" dirty="0" smtClean="0">
                <a:solidFill>
                  <a:prstClr val="black">
                    <a:lumMod val="85000"/>
                    <a:lumOff val="15000"/>
                  </a:prstClr>
                </a:solidFill>
                <a:ea typeface="Verdana" panose="020B0604030504040204" pitchFamily="34" charset="0"/>
              </a:rPr>
              <a:t>avvisi di pagamento </a:t>
            </a:r>
            <a:r>
              <a:rPr lang="it-IT" sz="2000" dirty="0" err="1" smtClean="0">
                <a:solidFill>
                  <a:prstClr val="black">
                    <a:lumMod val="85000"/>
                    <a:lumOff val="15000"/>
                  </a:prstClr>
                </a:solidFill>
                <a:ea typeface="Verdana" panose="020B0604030504040204" pitchFamily="34" charset="0"/>
              </a:rPr>
              <a:t>pagoPA</a:t>
            </a:r>
            <a:r>
              <a:rPr lang="it-IT" sz="2000" dirty="0" smtClean="0">
                <a:solidFill>
                  <a:prstClr val="black">
                    <a:lumMod val="85000"/>
                    <a:lumOff val="15000"/>
                  </a:prstClr>
                </a:solidFill>
                <a:ea typeface="Verdana" panose="020B0604030504040204" pitchFamily="34" charset="0"/>
              </a:rPr>
              <a:t> </a:t>
            </a:r>
            <a:r>
              <a:rPr lang="it-IT" sz="2000" dirty="0">
                <a:solidFill>
                  <a:prstClr val="black">
                    <a:lumMod val="85000"/>
                    <a:lumOff val="15000"/>
                  </a:prstClr>
                </a:solidFill>
                <a:ea typeface="Verdana" panose="020B0604030504040204" pitchFamily="34" charset="0"/>
              </a:rPr>
              <a:t>o </a:t>
            </a:r>
            <a:r>
              <a:rPr lang="it-IT" sz="2000" dirty="0" smtClean="0">
                <a:solidFill>
                  <a:prstClr val="black">
                    <a:lumMod val="85000"/>
                    <a:lumOff val="15000"/>
                  </a:prstClr>
                </a:solidFill>
                <a:ea typeface="Verdana" panose="020B0604030504040204" pitchFamily="34" charset="0"/>
              </a:rPr>
              <a:t>con  </a:t>
            </a:r>
            <a:r>
              <a:rPr lang="it-IT" sz="2000" dirty="0">
                <a:solidFill>
                  <a:prstClr val="black">
                    <a:lumMod val="85000"/>
                    <a:lumOff val="15000"/>
                  </a:prstClr>
                </a:solidFill>
                <a:ea typeface="Verdana" panose="020B0604030504040204" pitchFamily="34" charset="0"/>
              </a:rPr>
              <a:t>modello </a:t>
            </a:r>
            <a:r>
              <a:rPr lang="it-IT" sz="2000" dirty="0" smtClean="0">
                <a:solidFill>
                  <a:prstClr val="black">
                    <a:lumMod val="85000"/>
                    <a:lumOff val="15000"/>
                  </a:prstClr>
                </a:solidFill>
                <a:ea typeface="Verdana" panose="020B0604030504040204" pitchFamily="34" charset="0"/>
              </a:rPr>
              <a:t>F24, </a:t>
            </a:r>
            <a:r>
              <a:rPr lang="it-IT" sz="2000" u="sng" dirty="0">
                <a:solidFill>
                  <a:prstClr val="black">
                    <a:lumMod val="85000"/>
                    <a:lumOff val="15000"/>
                  </a:prstClr>
                </a:solidFill>
                <a:ea typeface="Verdana" panose="020B0604030504040204" pitchFamily="34" charset="0"/>
              </a:rPr>
              <a:t>da </a:t>
            </a:r>
            <a:r>
              <a:rPr lang="it-IT" sz="2000" u="sng" dirty="0" smtClean="0">
                <a:solidFill>
                  <a:prstClr val="black">
                    <a:lumMod val="85000"/>
                    <a:lumOff val="15000"/>
                  </a:prstClr>
                </a:solidFill>
                <a:ea typeface="Verdana" panose="020B0604030504040204" pitchFamily="34" charset="0"/>
              </a:rPr>
              <a:t>generare </a:t>
            </a:r>
            <a:r>
              <a:rPr lang="it-IT" sz="2000" u="sng" dirty="0">
                <a:solidFill>
                  <a:prstClr val="black">
                    <a:lumMod val="85000"/>
                    <a:lumOff val="15000"/>
                  </a:prstClr>
                </a:solidFill>
                <a:ea typeface="Verdana" panose="020B0604030504040204" pitchFamily="34" charset="0"/>
              </a:rPr>
              <a:t>e stampare al termine della procedura di invio telematico del modello </a:t>
            </a:r>
            <a:r>
              <a:rPr lang="it-IT" sz="2000" u="sng" dirty="0" smtClean="0">
                <a:solidFill>
                  <a:prstClr val="black">
                    <a:lumMod val="85000"/>
                    <a:lumOff val="15000"/>
                  </a:prstClr>
                </a:solidFill>
                <a:ea typeface="Verdana" panose="020B0604030504040204" pitchFamily="34" charset="0"/>
              </a:rPr>
              <a:t>5.</a:t>
            </a:r>
            <a:endParaRPr lang="it-IT" sz="2000" u="sng" dirty="0">
              <a:solidFill>
                <a:srgbClr val="0070C0"/>
              </a:solidFill>
              <a:ea typeface="Verdana" panose="020B0604030504040204" pitchFamily="34" charset="0"/>
            </a:endParaRPr>
          </a:p>
          <a:p>
            <a:pPr marL="0" lvl="0" indent="0" algn="just">
              <a:lnSpc>
                <a:spcPct val="100000"/>
              </a:lnSpc>
              <a:spcBef>
                <a:spcPts val="0"/>
              </a:spcBef>
              <a:buNone/>
            </a:pPr>
            <a:r>
              <a:rPr lang="it-IT" sz="2000" dirty="0">
                <a:solidFill>
                  <a:prstClr val="black"/>
                </a:solidFill>
                <a:ea typeface="Times New Roman" panose="02020603050405020304" pitchFamily="18" charset="0"/>
              </a:rPr>
              <a:t>Per l’utilizzo del modello </a:t>
            </a:r>
            <a:r>
              <a:rPr lang="it-IT" sz="2000" dirty="0" smtClean="0">
                <a:solidFill>
                  <a:prstClr val="black"/>
                </a:solidFill>
                <a:ea typeface="Times New Roman" panose="02020603050405020304" pitchFamily="18" charset="0"/>
              </a:rPr>
              <a:t>F24 (in compensazione), </a:t>
            </a:r>
            <a:r>
              <a:rPr lang="it-IT" sz="2000" dirty="0">
                <a:solidFill>
                  <a:prstClr val="black"/>
                </a:solidFill>
                <a:ea typeface="Times New Roman" panose="02020603050405020304" pitchFamily="18" charset="0"/>
              </a:rPr>
              <a:t>si deve accedere al sito </a:t>
            </a:r>
            <a:r>
              <a:rPr lang="it-IT" sz="2000" dirty="0" err="1" smtClean="0">
                <a:solidFill>
                  <a:prstClr val="black"/>
                </a:solidFill>
                <a:ea typeface="Times New Roman" panose="02020603050405020304" pitchFamily="18" charset="0"/>
              </a:rPr>
              <a:t>Entratel</a:t>
            </a:r>
            <a:r>
              <a:rPr lang="it-IT" sz="2000" dirty="0" smtClean="0">
                <a:solidFill>
                  <a:prstClr val="black"/>
                </a:solidFill>
                <a:ea typeface="Times New Roman" panose="02020603050405020304" pitchFamily="18" charset="0"/>
              </a:rPr>
              <a:t> o </a:t>
            </a:r>
            <a:r>
              <a:rPr lang="it-IT" sz="2000" dirty="0" err="1" smtClean="0">
                <a:solidFill>
                  <a:prstClr val="black"/>
                </a:solidFill>
                <a:ea typeface="Times New Roman" panose="02020603050405020304" pitchFamily="18" charset="0"/>
              </a:rPr>
              <a:t>Fisconline</a:t>
            </a:r>
            <a:r>
              <a:rPr lang="it-IT" sz="2000" dirty="0">
                <a:solidFill>
                  <a:prstClr val="black"/>
                </a:solidFill>
                <a:ea typeface="Times New Roman" panose="02020603050405020304" pitchFamily="18" charset="0"/>
              </a:rPr>
              <a:t>, </a:t>
            </a:r>
            <a:r>
              <a:rPr lang="it-IT" sz="2000" dirty="0" smtClean="0">
                <a:solidFill>
                  <a:prstClr val="black"/>
                </a:solidFill>
                <a:ea typeface="Times New Roman" panose="02020603050405020304" pitchFamily="18" charset="0"/>
              </a:rPr>
              <a:t>e </a:t>
            </a:r>
            <a:r>
              <a:rPr lang="it-IT" sz="2000" dirty="0">
                <a:solidFill>
                  <a:prstClr val="black"/>
                </a:solidFill>
                <a:ea typeface="Times New Roman" panose="02020603050405020304" pitchFamily="18" charset="0"/>
              </a:rPr>
              <a:t>procedere tramite F24Web (cfr. </a:t>
            </a:r>
            <a:r>
              <a:rPr lang="it-IT" sz="2000" dirty="0" smtClean="0">
                <a:solidFill>
                  <a:prstClr val="black"/>
                </a:solidFill>
                <a:ea typeface="Times New Roman" panose="02020603050405020304" pitchFamily="18" charset="0"/>
              </a:rPr>
              <a:t>“</a:t>
            </a:r>
            <a:r>
              <a:rPr lang="it-IT" sz="2000" dirty="0" smtClean="0">
                <a:solidFill>
                  <a:prstClr val="black"/>
                </a:solidFill>
                <a:ea typeface="Times New Roman" panose="02020603050405020304" pitchFamily="18" charset="0"/>
                <a:hlinkClick r:id="rId2"/>
              </a:rPr>
              <a:t>pagamenti </a:t>
            </a:r>
            <a:r>
              <a:rPr lang="it-IT" sz="2000" dirty="0">
                <a:solidFill>
                  <a:prstClr val="black"/>
                </a:solidFill>
                <a:ea typeface="Times New Roman" panose="02020603050405020304" pitchFamily="18" charset="0"/>
                <a:hlinkClick r:id="rId2"/>
              </a:rPr>
              <a:t>contributi con </a:t>
            </a:r>
            <a:r>
              <a:rPr lang="it-IT" sz="2000" dirty="0" smtClean="0">
                <a:solidFill>
                  <a:prstClr val="black"/>
                </a:solidFill>
                <a:ea typeface="Times New Roman" panose="02020603050405020304" pitchFamily="18" charset="0"/>
                <a:hlinkClick r:id="rId2"/>
              </a:rPr>
              <a:t>F24</a:t>
            </a:r>
            <a:r>
              <a:rPr lang="it-IT" sz="2000" dirty="0" smtClean="0">
                <a:solidFill>
                  <a:prstClr val="black"/>
                </a:solidFill>
                <a:ea typeface="Times New Roman" panose="02020603050405020304" pitchFamily="18" charset="0"/>
              </a:rPr>
              <a:t> </a:t>
            </a:r>
            <a:r>
              <a:rPr lang="it-IT" sz="2100" dirty="0">
                <a:solidFill>
                  <a:schemeClr val="accent1"/>
                </a:solidFill>
                <a:ea typeface="Times New Roman" panose="02020603050405020304" pitchFamily="18" charset="0"/>
              </a:rPr>
              <a:t>– aggiornamento 2023</a:t>
            </a:r>
            <a:r>
              <a:rPr lang="it-IT" sz="2100" dirty="0">
                <a:solidFill>
                  <a:prstClr val="black"/>
                </a:solidFill>
                <a:ea typeface="Times New Roman" panose="02020603050405020304" pitchFamily="18" charset="0"/>
              </a:rPr>
              <a:t>”), </a:t>
            </a:r>
            <a:r>
              <a:rPr lang="it-IT" sz="2000" dirty="0">
                <a:solidFill>
                  <a:prstClr val="black"/>
                </a:solidFill>
                <a:ea typeface="Times New Roman" panose="02020603050405020304" pitchFamily="18" charset="0"/>
              </a:rPr>
              <a:t>ricopiando fedelmente i dati inseriti dalla Cassa nel modello F24 personalizzato e precompilato</a:t>
            </a:r>
            <a:r>
              <a:rPr lang="it-IT" sz="2000" dirty="0">
                <a:solidFill>
                  <a:srgbClr val="1F4E79"/>
                </a:solidFill>
                <a:ea typeface="Times New Roman" panose="02020603050405020304" pitchFamily="18" charset="0"/>
              </a:rPr>
              <a:t>.</a:t>
            </a:r>
            <a:endParaRPr lang="it-IT" sz="3200" dirty="0">
              <a:solidFill>
                <a:prstClr val="black"/>
              </a:solidFill>
              <a:ea typeface="Times New Roman" panose="02020603050405020304" pitchFamily="18" charset="0"/>
            </a:endParaRPr>
          </a:p>
          <a:p>
            <a:endParaRPr lang="it-IT" dirty="0"/>
          </a:p>
        </p:txBody>
      </p:sp>
    </p:spTree>
    <p:extLst>
      <p:ext uri="{BB962C8B-B14F-4D97-AF65-F5344CB8AC3E}">
        <p14:creationId xmlns:p14="http://schemas.microsoft.com/office/powerpoint/2010/main" val="4022639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500062"/>
            <a:ext cx="7886700" cy="1325563"/>
          </a:xfrm>
        </p:spPr>
        <p:txBody>
          <a:bodyPr>
            <a:normAutofit fontScale="90000"/>
          </a:bodyPr>
          <a:lstStyle/>
          <a:p>
            <a:pPr algn="ctr"/>
            <a:r>
              <a:rPr lang="it-IT" sz="1800" b="1" dirty="0">
                <a:solidFill>
                  <a:schemeClr val="tx1">
                    <a:lumMod val="85000"/>
                    <a:lumOff val="15000"/>
                  </a:schemeClr>
                </a:solidFill>
                <a:latin typeface="Verdana" panose="020B0604030504040204" pitchFamily="34" charset="0"/>
                <a:ea typeface="Verdana" panose="020B0604030504040204" pitchFamily="34" charset="0"/>
              </a:rPr>
              <a:t>Obbligo di comunicazione di iscrizione in un Albo professionale </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5">
                    <a:lumMod val="75000"/>
                  </a:schemeClr>
                </a:solidFill>
                <a:latin typeface="Verdana" panose="020B0604030504040204" pitchFamily="34" charset="0"/>
                <a:ea typeface="Verdana" panose="020B0604030504040204" pitchFamily="34" charset="0"/>
              </a:rPr>
              <a:t>A</a:t>
            </a:r>
            <a:r>
              <a:rPr lang="it-IT" sz="1800" dirty="0" smtClean="0">
                <a:solidFill>
                  <a:schemeClr val="accent5">
                    <a:lumMod val="75000"/>
                  </a:schemeClr>
                </a:solidFill>
                <a:latin typeface="Verdana" panose="020B0604030504040204" pitchFamily="34" charset="0"/>
                <a:ea typeface="Verdana" panose="020B0604030504040204" pitchFamily="34" charset="0"/>
              </a:rPr>
              <a:t>rt</a:t>
            </a:r>
            <a:r>
              <a:rPr lang="it-IT" sz="1800" dirty="0">
                <a:solidFill>
                  <a:schemeClr val="accent5">
                    <a:lumMod val="75000"/>
                  </a:schemeClr>
                </a:solidFill>
                <a:latin typeface="Verdana" panose="020B0604030504040204" pitchFamily="34" charset="0"/>
                <a:ea typeface="Verdana" panose="020B0604030504040204" pitchFamily="34" charset="0"/>
              </a:rPr>
              <a:t>. 2 Regolamento Unico Previdenza </a:t>
            </a:r>
            <a:r>
              <a:rPr lang="it-IT" sz="1800" dirty="0" smtClean="0">
                <a:solidFill>
                  <a:schemeClr val="accent5">
                    <a:lumMod val="75000"/>
                  </a:schemeClr>
                </a:solidFill>
                <a:latin typeface="Verdana" panose="020B0604030504040204" pitchFamily="34" charset="0"/>
                <a:ea typeface="Verdana" panose="020B0604030504040204" pitchFamily="34" charset="0"/>
              </a:rPr>
              <a:t>Forense</a:t>
            </a:r>
            <a:r>
              <a:rPr lang="it-IT" sz="1800" dirty="0">
                <a:solidFill>
                  <a:schemeClr val="accent1"/>
                </a:solidFill>
                <a:latin typeface="Verdana" panose="020B0604030504040204" pitchFamily="34" charset="0"/>
                <a:ea typeface="Verdana" panose="020B0604030504040204" pitchFamily="34" charset="0"/>
              </a:rPr>
              <a:t/>
            </a:r>
            <a:br>
              <a:rPr lang="it-IT" sz="1800" dirty="0">
                <a:solidFill>
                  <a:schemeClr val="accent1"/>
                </a:solidFill>
                <a:latin typeface="Verdana" panose="020B0604030504040204" pitchFamily="34" charset="0"/>
                <a:ea typeface="Verdana" panose="020B0604030504040204" pitchFamily="34" charset="0"/>
              </a:rPr>
            </a:br>
            <a:r>
              <a:rPr lang="it-IT" sz="2000" b="1" dirty="0">
                <a:solidFill>
                  <a:schemeClr val="tx1">
                    <a:lumMod val="85000"/>
                    <a:lumOff val="15000"/>
                  </a:schemeClr>
                </a:solidFill>
                <a:latin typeface="Verdana" panose="020B0604030504040204" pitchFamily="34" charset="0"/>
                <a:ea typeface="Verdana" panose="020B0604030504040204" pitchFamily="34" charset="0"/>
              </a:rPr>
              <a:t> </a:t>
            </a:r>
            <a:endParaRPr lang="it-IT" sz="1800" dirty="0"/>
          </a:p>
        </p:txBody>
      </p:sp>
      <p:sp>
        <p:nvSpPr>
          <p:cNvPr id="4" name="Segnaposto contenuto 3">
            <a:extLst>
              <a:ext uri="{FF2B5EF4-FFF2-40B4-BE49-F238E27FC236}">
                <a16:creationId xmlns:a16="http://schemas.microsoft.com/office/drawing/2014/main" id="{4902D702-2FD9-49D9-8A54-63F5ACFA3498}"/>
              </a:ext>
            </a:extLst>
          </p:cNvPr>
          <p:cNvSpPr>
            <a:spLocks noGrp="1"/>
          </p:cNvSpPr>
          <p:nvPr>
            <p:ph idx="1"/>
          </p:nvPr>
        </p:nvSpPr>
        <p:spPr>
          <a:xfrm>
            <a:off x="628650" y="1825625"/>
            <a:ext cx="7886700" cy="4048702"/>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normAutofit/>
          </a:bodyPr>
          <a:lstStyle/>
          <a:p>
            <a:pPr marL="342900" indent="-342900" algn="just">
              <a:buFont typeface="+mj-lt"/>
              <a:buAutoNum type="arabicParenR"/>
            </a:pPr>
            <a:r>
              <a:rPr lang="it-IT" sz="1600" dirty="0" smtClean="0">
                <a:solidFill>
                  <a:schemeClr val="accent1"/>
                </a:solidFill>
                <a:latin typeface="Verdana" panose="020B0604030504040204" pitchFamily="34" charset="0"/>
                <a:ea typeface="Verdana" panose="020B0604030504040204" pitchFamily="34" charset="0"/>
              </a:rPr>
              <a:t>I </a:t>
            </a:r>
            <a:r>
              <a:rPr lang="it-IT" sz="1600" dirty="0">
                <a:solidFill>
                  <a:schemeClr val="accent1"/>
                </a:solidFill>
                <a:latin typeface="Verdana" panose="020B0604030504040204" pitchFamily="34" charset="0"/>
                <a:ea typeface="Verdana" panose="020B0604030504040204" pitchFamily="34" charset="0"/>
              </a:rPr>
              <a:t>Consigli </a:t>
            </a:r>
            <a:r>
              <a:rPr lang="it-IT" sz="1600" dirty="0" smtClean="0">
                <a:solidFill>
                  <a:schemeClr val="accent1"/>
                </a:solidFill>
                <a:latin typeface="Verdana" panose="020B0604030504040204" pitchFamily="34" charset="0"/>
                <a:ea typeface="Verdana" panose="020B0604030504040204" pitchFamily="34" charset="0"/>
              </a:rPr>
              <a:t>dell’Ordine e </a:t>
            </a:r>
            <a:r>
              <a:rPr lang="it-IT" sz="1600" dirty="0">
                <a:solidFill>
                  <a:schemeClr val="accent1"/>
                </a:solidFill>
                <a:latin typeface="Verdana" panose="020B0604030504040204" pitchFamily="34" charset="0"/>
                <a:ea typeface="Verdana" panose="020B0604030504040204" pitchFamily="34" charset="0"/>
              </a:rPr>
              <a:t>il </a:t>
            </a:r>
            <a:r>
              <a:rPr lang="it-IT" sz="1600" dirty="0" smtClean="0">
                <a:solidFill>
                  <a:schemeClr val="accent1"/>
                </a:solidFill>
                <a:latin typeface="Verdana" panose="020B0604030504040204" pitchFamily="34" charset="0"/>
                <a:ea typeface="Verdana" panose="020B0604030504040204" pitchFamily="34" charset="0"/>
              </a:rPr>
              <a:t>Consiglio Nazionale Forense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a:t>
            </a:r>
            <a:r>
              <a:rPr lang="it-IT" sz="1600" dirty="0">
                <a:solidFill>
                  <a:schemeClr val="tx1">
                    <a:lumMod val="85000"/>
                    <a:lumOff val="15000"/>
                  </a:schemeClr>
                </a:solidFill>
                <a:latin typeface="Verdana" panose="020B0604030504040204" pitchFamily="34" charset="0"/>
                <a:ea typeface="Verdana" panose="020B0604030504040204" pitchFamily="34" charset="0"/>
              </a:rPr>
              <a:t>gli iscritti nell’Albo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speciale </a:t>
            </a:r>
            <a:r>
              <a:rPr lang="it-IT" sz="1600" dirty="0">
                <a:solidFill>
                  <a:schemeClr val="tx1">
                    <a:lumMod val="85000"/>
                    <a:lumOff val="15000"/>
                  </a:schemeClr>
                </a:solidFill>
                <a:latin typeface="Verdana" panose="020B0604030504040204" pitchFamily="34" charset="0"/>
                <a:ea typeface="Verdana" panose="020B0604030504040204" pitchFamily="34" charset="0"/>
              </a:rPr>
              <a:t>danno notizia alla Cassa delle </a:t>
            </a:r>
            <a:r>
              <a:rPr lang="it-IT" sz="1600" u="sng" dirty="0">
                <a:solidFill>
                  <a:schemeClr val="accent1"/>
                </a:solidFill>
                <a:latin typeface="Verdana" panose="020B0604030504040204" pitchFamily="34" charset="0"/>
                <a:ea typeface="Verdana" panose="020B0604030504040204" pitchFamily="34" charset="0"/>
              </a:rPr>
              <a:t>iscrizion</a:t>
            </a:r>
            <a:r>
              <a:rPr lang="it-IT" sz="1600" dirty="0">
                <a:solidFill>
                  <a:schemeClr val="tx1">
                    <a:lumMod val="85000"/>
                    <a:lumOff val="15000"/>
                  </a:schemeClr>
                </a:solidFill>
                <a:latin typeface="Verdana" panose="020B0604030504040204" pitchFamily="34" charset="0"/>
                <a:ea typeface="Verdana" panose="020B0604030504040204" pitchFamily="34" charset="0"/>
              </a:rPr>
              <a:t>i agli Albi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entro 30 </a:t>
            </a:r>
            <a:r>
              <a:rPr lang="it-IT" sz="1600" dirty="0">
                <a:solidFill>
                  <a:schemeClr val="tx1">
                    <a:lumMod val="85000"/>
                    <a:lumOff val="15000"/>
                  </a:schemeClr>
                </a:solidFill>
                <a:latin typeface="Verdana" panose="020B0604030504040204" pitchFamily="34" charset="0"/>
                <a:ea typeface="Verdana" panose="020B0604030504040204" pitchFamily="34" charset="0"/>
              </a:rPr>
              <a:t>giorni dalla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delibera;</a:t>
            </a:r>
          </a:p>
          <a:p>
            <a:pPr marL="342900" indent="-342900" algn="just">
              <a:buFont typeface="+mj-lt"/>
              <a:buAutoNum type="arabicParen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schemeClr val="accent1"/>
                </a:solidFill>
                <a:latin typeface="Verdana" panose="020B0604030504040204" pitchFamily="34" charset="0"/>
                <a:ea typeface="Verdana" panose="020B0604030504040204" pitchFamily="34" charset="0"/>
              </a:rPr>
              <a:t>L’avvocato iscritto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in un Albo è, comunque, tenuto </a:t>
            </a:r>
            <a:r>
              <a:rPr lang="it-IT" sz="1600" dirty="0">
                <a:solidFill>
                  <a:schemeClr val="tx1">
                    <a:lumMod val="85000"/>
                    <a:lumOff val="15000"/>
                  </a:schemeClr>
                </a:solidFill>
                <a:latin typeface="Verdana" panose="020B0604030504040204" pitchFamily="34" charset="0"/>
                <a:ea typeface="Verdana" panose="020B0604030504040204" pitchFamily="34" charset="0"/>
              </a:rPr>
              <a:t>a registrarsi nell’apposita sezione del sito della Cassa,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entro il termine di invio della  prima dichiarazione annuale (mod. 5). L’iscrizione </a:t>
            </a:r>
            <a:r>
              <a:rPr lang="it-IT" sz="1600" dirty="0">
                <a:solidFill>
                  <a:schemeClr val="tx1">
                    <a:lumMod val="85000"/>
                    <a:lumOff val="15000"/>
                  </a:schemeClr>
                </a:solidFill>
                <a:latin typeface="Verdana" panose="020B0604030504040204" pitchFamily="34" charset="0"/>
                <a:ea typeface="Verdana" panose="020B0604030504040204" pitchFamily="34" charset="0"/>
              </a:rPr>
              <a:t>alla Cassa sarà poi deliberata ai sensi dell’art.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1 del Regolamento Unico della Previdenza Forense. </a:t>
            </a:r>
          </a:p>
          <a:p>
            <a:pPr marL="342900" indent="-342900" algn="just">
              <a:buFont typeface="+mj-lt"/>
              <a:buAutoNum type="arabicParenR"/>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schemeClr val="accent1"/>
                </a:solidFill>
                <a:latin typeface="Verdana" panose="020B0604030504040204" pitchFamily="34" charset="0"/>
                <a:ea typeface="Verdana" panose="020B0604030504040204" pitchFamily="34" charset="0"/>
              </a:rPr>
              <a:t>I </a:t>
            </a:r>
            <a:r>
              <a:rPr lang="it-IT" sz="1600" dirty="0">
                <a:solidFill>
                  <a:schemeClr val="accent1"/>
                </a:solidFill>
                <a:latin typeface="Verdana" panose="020B0604030504040204" pitchFamily="34" charset="0"/>
                <a:ea typeface="Verdana" panose="020B0604030504040204" pitchFamily="34" charset="0"/>
              </a:rPr>
              <a:t>Consigli </a:t>
            </a:r>
            <a:r>
              <a:rPr lang="it-IT" sz="1600" dirty="0" smtClean="0">
                <a:solidFill>
                  <a:schemeClr val="accent1"/>
                </a:solidFill>
                <a:latin typeface="Verdana" panose="020B0604030504040204" pitchFamily="34" charset="0"/>
                <a:ea typeface="Verdana" panose="020B0604030504040204" pitchFamily="34" charset="0"/>
              </a:rPr>
              <a:t>dell’Ordine </a:t>
            </a:r>
            <a:r>
              <a:rPr lang="it-IT" sz="1600" dirty="0">
                <a:solidFill>
                  <a:schemeClr val="accent1"/>
                </a:solidFill>
                <a:latin typeface="Verdana" panose="020B0604030504040204" pitchFamily="34" charset="0"/>
                <a:ea typeface="Verdana" panose="020B0604030504040204" pitchFamily="34" charset="0"/>
              </a:rPr>
              <a:t>e il </a:t>
            </a:r>
            <a:r>
              <a:rPr lang="it-IT" sz="1600" dirty="0" smtClean="0">
                <a:solidFill>
                  <a:schemeClr val="accent1"/>
                </a:solidFill>
                <a:latin typeface="Verdana" panose="020B0604030504040204" pitchFamily="34" charset="0"/>
                <a:ea typeface="Verdana" panose="020B0604030504040204" pitchFamily="34" charset="0"/>
              </a:rPr>
              <a:t>Consiglio Nazionale Forense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a:t>
            </a:r>
            <a:r>
              <a:rPr lang="it-IT" sz="1600" dirty="0">
                <a:solidFill>
                  <a:schemeClr val="tx1">
                    <a:lumMod val="85000"/>
                    <a:lumOff val="15000"/>
                  </a:schemeClr>
                </a:solidFill>
                <a:latin typeface="Verdana" panose="020B0604030504040204" pitchFamily="34" charset="0"/>
                <a:ea typeface="Verdana" panose="020B0604030504040204" pitchFamily="34" charset="0"/>
              </a:rPr>
              <a:t>gli iscritti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nell’Albo speciale </a:t>
            </a:r>
            <a:r>
              <a:rPr lang="it-IT" sz="1600" dirty="0">
                <a:solidFill>
                  <a:schemeClr val="tx1">
                    <a:lumMod val="85000"/>
                    <a:lumOff val="15000"/>
                  </a:schemeClr>
                </a:solidFill>
                <a:latin typeface="Verdana" panose="020B0604030504040204" pitchFamily="34" charset="0"/>
                <a:ea typeface="Verdana" panose="020B0604030504040204" pitchFamily="34" charset="0"/>
              </a:rPr>
              <a:t>danno notizia alla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Cassa, delle </a:t>
            </a:r>
            <a:r>
              <a:rPr lang="it-IT" sz="1600" u="sng" dirty="0" smtClean="0">
                <a:solidFill>
                  <a:schemeClr val="accent1"/>
                </a:solidFill>
                <a:latin typeface="Verdana" panose="020B0604030504040204" pitchFamily="34" charset="0"/>
                <a:ea typeface="Verdana" panose="020B0604030504040204" pitchFamily="34" charset="0"/>
              </a:rPr>
              <a:t>cancellazioni</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e delle sospensioni e di ogni altro provvedimento inerente la tenuta degli Albi, entro 30 giorni dalla delibera </a:t>
            </a:r>
            <a:r>
              <a:rPr lang="it-IT" sz="1600" u="sng" dirty="0">
                <a:solidFill>
                  <a:schemeClr val="accent1"/>
                </a:solidFill>
                <a:latin typeface="Verdana" panose="020B0604030504040204" pitchFamily="34" charset="0"/>
                <a:ea typeface="Verdana" panose="020B0604030504040204" pitchFamily="34" charset="0"/>
              </a:rPr>
              <a:t>esclusivamente in via </a:t>
            </a:r>
            <a:r>
              <a:rPr lang="it-IT" sz="1600" u="sng" dirty="0" smtClean="0">
                <a:solidFill>
                  <a:schemeClr val="accent1"/>
                </a:solidFill>
                <a:latin typeface="Verdana" panose="020B0604030504040204" pitchFamily="34" charset="0"/>
                <a:ea typeface="Verdana" panose="020B0604030504040204" pitchFamily="34" charset="0"/>
              </a:rPr>
              <a:t>telematica.</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arenR"/>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p:txBody>
      </p:sp>
      <p:sp>
        <p:nvSpPr>
          <p:cNvPr id="3" name="Segnaposto numero diapositiva 2"/>
          <p:cNvSpPr>
            <a:spLocks noGrp="1"/>
          </p:cNvSpPr>
          <p:nvPr>
            <p:ph type="sldNum" sz="quarter" idx="12"/>
          </p:nvPr>
        </p:nvSpPr>
        <p:spPr>
          <a:xfrm>
            <a:off x="6457950" y="6227042"/>
            <a:ext cx="2057400" cy="365125"/>
          </a:xfrm>
        </p:spPr>
        <p:txBody>
          <a:bodyPr/>
          <a:lstStyle/>
          <a:p>
            <a:fld id="{6ACF37FB-DE4E-44CE-A2D9-D6615305B45E}" type="slidenum">
              <a:rPr lang="it-IT" smtClean="0"/>
              <a:t>3</a:t>
            </a:fld>
            <a:endParaRPr lang="it-IT" dirty="0"/>
          </a:p>
        </p:txBody>
      </p:sp>
    </p:spTree>
    <p:extLst>
      <p:ext uri="{BB962C8B-B14F-4D97-AF65-F5344CB8AC3E}">
        <p14:creationId xmlns:p14="http://schemas.microsoft.com/office/powerpoint/2010/main" val="155791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Contributi eccedenti il minimo</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autoliquidazione – mod.5</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a:solidFill>
                  <a:srgbClr val="0070C0"/>
                </a:solidFill>
                <a:latin typeface="Verdana" panose="020B0604030504040204" pitchFamily="34" charset="0"/>
                <a:ea typeface="Verdana" panose="020B0604030504040204" pitchFamily="34" charset="0"/>
              </a:rPr>
              <a:t>A</a:t>
            </a:r>
            <a:r>
              <a:rPr lang="it-IT" sz="1600" dirty="0" smtClean="0">
                <a:solidFill>
                  <a:srgbClr val="0070C0"/>
                </a:solidFill>
                <a:latin typeface="Verdana" panose="020B0604030504040204" pitchFamily="34" charset="0"/>
                <a:ea typeface="Verdana" panose="020B0604030504040204" pitchFamily="34" charset="0"/>
              </a:rPr>
              <a:t>rt. 28 del </a:t>
            </a:r>
            <a:r>
              <a:rPr lang="it-IT" sz="1600" dirty="0" smtClean="0">
                <a:solidFill>
                  <a:schemeClr val="accent1"/>
                </a:solidFill>
                <a:latin typeface="Verdana" panose="020B0604030504040204" pitchFamily="34" charset="0"/>
                <a:ea typeface="Verdana" panose="020B0604030504040204" pitchFamily="34" charset="0"/>
              </a:rPr>
              <a:t>Regolamento Unico della Previdenza Forense</a:t>
            </a:r>
            <a:endParaRPr lang="it-IT" sz="1600" dirty="0">
              <a:solidFill>
                <a:schemeClr val="accent1"/>
              </a:solidFill>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563335" y="1766894"/>
            <a:ext cx="7454646" cy="4718168"/>
          </a:xfrm>
        </p:spPr>
        <p:txBody>
          <a:bodyPr>
            <a:normAutofit fontScale="92500"/>
          </a:bodyPr>
          <a:lstStyle/>
          <a:p>
            <a:pPr marL="0" lvl="0" indent="0" algn="just" defTabSz="457200">
              <a:lnSpc>
                <a:spcPct val="100000"/>
              </a:lnSpc>
              <a:spcBef>
                <a:spcPts val="0"/>
              </a:spcBef>
              <a:buNone/>
            </a:pPr>
            <a:r>
              <a:rPr lang="it-IT" sz="1600" dirty="0" smtClean="0">
                <a:solidFill>
                  <a:schemeClr val="accent5">
                    <a:lumMod val="75000"/>
                  </a:schemeClr>
                </a:solidFill>
                <a:latin typeface="Verdana" panose="020B0604030504040204" pitchFamily="34" charset="0"/>
                <a:ea typeface="Verdana" panose="020B0604030504040204" pitchFamily="34" charset="0"/>
              </a:rPr>
              <a:t>Per l’anno 2022 (</a:t>
            </a:r>
            <a:r>
              <a:rPr lang="it-IT" sz="1600" dirty="0" err="1" smtClean="0">
                <a:solidFill>
                  <a:schemeClr val="accent5">
                    <a:lumMod val="75000"/>
                  </a:schemeClr>
                </a:solidFill>
                <a:latin typeface="Verdana" panose="020B0604030504040204" pitchFamily="34" charset="0"/>
                <a:ea typeface="Verdana" panose="020B0604030504040204" pitchFamily="34" charset="0"/>
              </a:rPr>
              <a:t>mod</a:t>
            </a:r>
            <a:r>
              <a:rPr lang="it-IT" sz="1600" dirty="0" smtClean="0">
                <a:solidFill>
                  <a:schemeClr val="accent5">
                    <a:lumMod val="75000"/>
                  </a:schemeClr>
                </a:solidFill>
                <a:latin typeface="Verdana" panose="020B0604030504040204" pitchFamily="34" charset="0"/>
                <a:ea typeface="Verdana" panose="020B0604030504040204" pitchFamily="34" charset="0"/>
              </a:rPr>
              <a:t> 5/2023)</a:t>
            </a:r>
          </a:p>
          <a:p>
            <a:pPr marL="0" lvl="0" indent="0" algn="just" defTabSz="457200">
              <a:lnSpc>
                <a:spcPct val="100000"/>
              </a:lnSpc>
              <a:spcBef>
                <a:spcPts val="0"/>
              </a:spcBef>
              <a:buNone/>
            </a:pPr>
            <a:endParaRPr lang="it-IT" sz="1600" b="1" dirty="0" smtClean="0">
              <a:solidFill>
                <a:schemeClr val="accent5">
                  <a:lumMod val="75000"/>
                </a:scheme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contributo minimo </a:t>
            </a:r>
            <a:r>
              <a:rPr lang="it-IT" sz="1600" b="1" dirty="0" smtClean="0">
                <a:solidFill>
                  <a:schemeClr val="accent5">
                    <a:lumMod val="75000"/>
                  </a:schemeClr>
                </a:solidFill>
                <a:latin typeface="Verdana" panose="020B0604030504040204" pitchFamily="34" charset="0"/>
                <a:ea typeface="Verdana" panose="020B0604030504040204" pitchFamily="34" charset="0"/>
              </a:rPr>
              <a:t>soggettivo</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assorbe </a:t>
            </a:r>
            <a:r>
              <a:rPr lang="it-IT" sz="1600" dirty="0">
                <a:solidFill>
                  <a:prstClr val="black">
                    <a:lumMod val="85000"/>
                    <a:lumOff val="15000"/>
                  </a:prstClr>
                </a:solidFill>
                <a:latin typeface="Verdana" panose="020B0604030504040204" pitchFamily="34" charset="0"/>
                <a:ea typeface="Verdana" panose="020B0604030504040204" pitchFamily="34" charset="0"/>
              </a:rPr>
              <a:t>la contribuzione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fino </a:t>
            </a:r>
            <a:r>
              <a:rPr lang="it-IT" sz="1600" dirty="0">
                <a:solidFill>
                  <a:prstClr val="black">
                    <a:lumMod val="85000"/>
                    <a:lumOff val="15000"/>
                  </a:prstClr>
                </a:solidFill>
                <a:latin typeface="Verdana" panose="020B0604030504040204" pitchFamily="34" charset="0"/>
                <a:ea typeface="Verdana" panose="020B0604030504040204" pitchFamily="34" charset="0"/>
              </a:rPr>
              <a:t>all’importo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del reddito professionale di </a:t>
            </a:r>
            <a:r>
              <a:rPr lang="it-IT" sz="1600" dirty="0" smtClean="0">
                <a:solidFill>
                  <a:schemeClr val="accent1"/>
                </a:solidFill>
                <a:latin typeface="Verdana" panose="020B0604030504040204" pitchFamily="34" charset="0"/>
                <a:ea typeface="Verdana" panose="020B0604030504040204" pitchFamily="34" charset="0"/>
              </a:rPr>
              <a:t>€ 19.633,00;</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in autoliquidazione </a:t>
            </a:r>
            <a:r>
              <a:rPr lang="it-IT" sz="1600" b="1" u="sng" dirty="0" smtClean="0">
                <a:solidFill>
                  <a:prstClr val="black">
                    <a:lumMod val="85000"/>
                    <a:lumOff val="15000"/>
                  </a:prstClr>
                </a:solidFill>
                <a:latin typeface="Verdana" panose="020B0604030504040204" pitchFamily="34" charset="0"/>
                <a:ea typeface="Verdana" panose="020B0604030504040204" pitchFamily="34" charset="0"/>
              </a:rPr>
              <a:t>deve</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essere versata l’eventuale eccedenza del 15% fino al tetto di </a:t>
            </a:r>
            <a:r>
              <a:rPr lang="it-IT" sz="1600" dirty="0" smtClean="0">
                <a:solidFill>
                  <a:schemeClr val="accent1"/>
                </a:solidFill>
                <a:latin typeface="Verdana" panose="020B0604030504040204" pitchFamily="34" charset="0"/>
                <a:ea typeface="Verdana" panose="020B0604030504040204" pitchFamily="34" charset="0"/>
              </a:rPr>
              <a:t>€ 107.000,00</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oltre il quale è dovuta la contribuzione del 3%. </a:t>
            </a: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endParaRPr lang="it-IT" sz="1600" dirty="0" smtClean="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algn="just" defTabSz="457200">
              <a:lnSpc>
                <a:spcPct val="100000"/>
              </a:lnSpc>
              <a:spcBef>
                <a:spcPts val="0"/>
              </a:spcBef>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il contributo </a:t>
            </a:r>
            <a:r>
              <a:rPr lang="it-IT" sz="1600" b="1" dirty="0" smtClean="0">
                <a:solidFill>
                  <a:schemeClr val="accent5">
                    <a:lumMod val="75000"/>
                  </a:schemeClr>
                </a:solidFill>
                <a:latin typeface="Verdana" panose="020B0604030504040204" pitchFamily="34" charset="0"/>
                <a:ea typeface="Verdana" panose="020B0604030504040204" pitchFamily="34" charset="0"/>
              </a:rPr>
              <a:t>integrativo</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 </a:t>
            </a:r>
            <a:r>
              <a:rPr lang="it-IT" sz="1600" b="1" u="sng" dirty="0" smtClean="0">
                <a:solidFill>
                  <a:prstClr val="black">
                    <a:lumMod val="85000"/>
                    <a:lumOff val="15000"/>
                  </a:prstClr>
                </a:solidFill>
                <a:latin typeface="Verdana" panose="020B0604030504040204" pitchFamily="34" charset="0"/>
                <a:ea typeface="Verdana" panose="020B0604030504040204" pitchFamily="34" charset="0"/>
              </a:rPr>
              <a:t>è dovuto</a:t>
            </a:r>
            <a:r>
              <a:rPr lang="it-IT" sz="1600" b="1" dirty="0" smtClean="0">
                <a:solidFill>
                  <a:prstClr val="black">
                    <a:lumMod val="85000"/>
                    <a:lumOff val="15000"/>
                  </a:prstClr>
                </a:solidFill>
                <a:latin typeface="Verdana" panose="020B0604030504040204" pitchFamily="34" charset="0"/>
                <a:ea typeface="Verdana" panose="020B0604030504040204" pitchFamily="34" charset="0"/>
              </a:rPr>
              <a:t>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nella </a:t>
            </a:r>
            <a:r>
              <a:rPr lang="it-IT" sz="1600" dirty="0">
                <a:solidFill>
                  <a:prstClr val="black">
                    <a:lumMod val="85000"/>
                    <a:lumOff val="15000"/>
                  </a:prstClr>
                </a:solidFill>
                <a:latin typeface="Verdana" panose="020B0604030504040204" pitchFamily="34" charset="0"/>
                <a:ea typeface="Verdana" panose="020B0604030504040204" pitchFamily="34" charset="0"/>
              </a:rPr>
              <a:t>misura del 4% sull’effettivo volume d’affari dichiarato ai fini </a:t>
            </a:r>
            <a:r>
              <a:rPr lang="it-IT" sz="1600" dirty="0" smtClean="0">
                <a:solidFill>
                  <a:prstClr val="black">
                    <a:lumMod val="85000"/>
                    <a:lumOff val="15000"/>
                  </a:prstClr>
                </a:solidFill>
                <a:latin typeface="Verdana" panose="020B0604030504040204" pitchFamily="34" charset="0"/>
                <a:ea typeface="Verdana" panose="020B0604030504040204" pitchFamily="34" charset="0"/>
              </a:rPr>
              <a:t>dell’IVA .</a:t>
            </a: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342900" indent="-342900" algn="just" defTabSz="457200">
              <a:lnSpc>
                <a:spcPct val="100000"/>
              </a:lnSpc>
              <a:spcBef>
                <a:spcPts val="0"/>
              </a:spcBef>
              <a:buFont typeface="+mj-lt"/>
              <a:buAutoNum type="arabicParen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defTabSz="457200">
              <a:lnSpc>
                <a:spcPct val="100000"/>
              </a:lnSpc>
              <a:spcBef>
                <a:spcPts val="0"/>
              </a:spcBef>
              <a:buFont typeface="+mj-lt"/>
              <a:buAutoNum type="arabicParenR"/>
            </a:pPr>
            <a:r>
              <a:rPr lang="it-IT" sz="1600" b="1" u="sng" dirty="0" smtClean="0">
                <a:solidFill>
                  <a:schemeClr val="tx1">
                    <a:lumMod val="85000"/>
                    <a:lumOff val="15000"/>
                  </a:schemeClr>
                </a:solidFill>
                <a:latin typeface="Verdana" panose="020B0604030504040204" pitchFamily="34" charset="0"/>
                <a:ea typeface="Verdana" panose="020B0604030504040204" pitchFamily="34" charset="0"/>
              </a:rPr>
              <a:t>è data facoltà</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agli avvocati che hanno un reddito inferiore ad euro 10.300,00 e che risultano iscritti alla Cassa nei primi 8 anni, di </a:t>
            </a:r>
            <a:r>
              <a:rPr lang="it-IT" sz="1600" b="1" dirty="0">
                <a:solidFill>
                  <a:schemeClr val="accent5">
                    <a:lumMod val="75000"/>
                  </a:schemeClr>
                </a:solidFill>
                <a:latin typeface="Verdana" panose="020B0604030504040204" pitchFamily="34" charset="0"/>
                <a:ea typeface="Verdana" panose="020B0604030504040204" pitchFamily="34" charset="0"/>
              </a:rPr>
              <a:t>integrare la contribuzione </a:t>
            </a:r>
            <a:r>
              <a:rPr lang="it-IT" sz="1600" b="1" dirty="0" smtClean="0">
                <a:solidFill>
                  <a:schemeClr val="accent5">
                    <a:lumMod val="75000"/>
                  </a:schemeClr>
                </a:solidFill>
                <a:latin typeface="Verdana" panose="020B0604030504040204" pitchFamily="34" charset="0"/>
                <a:ea typeface="Verdana" panose="020B0604030504040204" pitchFamily="34" charset="0"/>
              </a:rPr>
              <a:t>soggettiva minima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al </a:t>
            </a:r>
            <a:r>
              <a:rPr lang="it-IT" sz="1600" dirty="0">
                <a:solidFill>
                  <a:schemeClr val="tx1">
                    <a:lumMod val="85000"/>
                    <a:lumOff val="15000"/>
                  </a:schemeClr>
                </a:solidFill>
                <a:latin typeface="Verdana" panose="020B0604030504040204" pitchFamily="34" charset="0"/>
                <a:ea typeface="Verdana" panose="020B0604030504040204" pitchFamily="34" charset="0"/>
              </a:rPr>
              <a:t>fine di acquisire il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riconoscimento </a:t>
            </a:r>
            <a:r>
              <a:rPr lang="it-IT" sz="1600" dirty="0">
                <a:solidFill>
                  <a:schemeClr val="tx1">
                    <a:lumMod val="85000"/>
                    <a:lumOff val="15000"/>
                  </a:schemeClr>
                </a:solidFill>
                <a:latin typeface="Verdana" panose="020B0604030504040204" pitchFamily="34" charset="0"/>
                <a:ea typeface="Verdana" panose="020B0604030504040204" pitchFamily="34" charset="0"/>
              </a:rPr>
              <a:t>dell’intera annualità ai fini pensionistici. </a:t>
            </a: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lnSpc>
                <a:spcPct val="100000"/>
              </a:lnSpc>
              <a:buFont typeface="+mj-lt"/>
              <a:buAutoNum type="arabicParenR"/>
            </a:pPr>
            <a:r>
              <a:rPr lang="it-IT" sz="1600" b="1" u="sng" dirty="0" smtClean="0">
                <a:latin typeface="Verdana" panose="020B0604030504040204" pitchFamily="34" charset="0"/>
                <a:ea typeface="Verdana" panose="020B0604030504040204" pitchFamily="34" charset="0"/>
              </a:rPr>
              <a:t>è data facoltà</a:t>
            </a:r>
            <a:r>
              <a:rPr lang="it-IT" sz="1600" b="1" dirty="0" smtClean="0">
                <a:latin typeface="Verdana" panose="020B0604030504040204" pitchFamily="34" charset="0"/>
                <a:ea typeface="Verdana" panose="020B0604030504040204" pitchFamily="34" charset="0"/>
              </a:rPr>
              <a:t>  </a:t>
            </a:r>
            <a:r>
              <a:rPr lang="it-IT" sz="1600" dirty="0" smtClean="0">
                <a:latin typeface="Verdana" panose="020B0604030504040204" pitchFamily="34" charset="0"/>
                <a:ea typeface="Verdana" panose="020B0604030504040204" pitchFamily="34" charset="0"/>
              </a:rPr>
              <a:t>agli</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dirty="0">
                <a:solidFill>
                  <a:schemeClr val="tx1">
                    <a:lumMod val="85000"/>
                    <a:lumOff val="15000"/>
                  </a:schemeClr>
                </a:solidFill>
                <a:latin typeface="Verdana" panose="020B0604030504040204" pitchFamily="34" charset="0"/>
                <a:ea typeface="Verdana" panose="020B0604030504040204" pitchFamily="34" charset="0"/>
              </a:rPr>
              <a:t>iscritti alla Cassa non ancora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pensionati e </a:t>
            </a:r>
            <a:r>
              <a:rPr lang="it-IT" sz="1600" b="1" dirty="0">
                <a:solidFill>
                  <a:schemeClr val="accent1"/>
                </a:solidFill>
                <a:latin typeface="Verdana" panose="020B0604030504040204" pitchFamily="34" charset="0"/>
                <a:ea typeface="Verdana" panose="020B0604030504040204" pitchFamily="34" charset="0"/>
              </a:rPr>
              <a:t>solo in autoliquidazione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di aderire </a:t>
            </a:r>
            <a:r>
              <a:rPr lang="it-IT" sz="1600" dirty="0">
                <a:solidFill>
                  <a:schemeClr val="tx1">
                    <a:lumMod val="85000"/>
                    <a:lumOff val="15000"/>
                  </a:schemeClr>
                </a:solidFill>
                <a:latin typeface="Verdana" panose="020B0604030504040204" pitchFamily="34" charset="0"/>
                <a:ea typeface="Verdana" panose="020B0604030504040204" pitchFamily="34" charset="0"/>
              </a:rPr>
              <a:t>e destinare una percentuale ricompresa fra l’1 e il 10 del reddito netto professionale, entro il tetto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reddituale di euro </a:t>
            </a:r>
            <a:r>
              <a:rPr lang="it-IT" sz="1600" dirty="0" smtClean="0">
                <a:solidFill>
                  <a:schemeClr val="accent1"/>
                </a:solidFill>
                <a:latin typeface="Verdana" panose="020B0604030504040204" pitchFamily="34" charset="0"/>
                <a:ea typeface="Verdana" panose="020B0604030504040204" pitchFamily="34" charset="0"/>
              </a:rPr>
              <a:t>107.000,00</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(anno 2022), </a:t>
            </a:r>
            <a:r>
              <a:rPr lang="it-IT" sz="1600" dirty="0">
                <a:solidFill>
                  <a:schemeClr val="tx1">
                    <a:lumMod val="85000"/>
                    <a:lumOff val="15000"/>
                  </a:schemeClr>
                </a:solidFill>
                <a:latin typeface="Verdana" panose="020B0604030504040204" pitchFamily="34" charset="0"/>
                <a:ea typeface="Verdana" panose="020B0604030504040204" pitchFamily="34" charset="0"/>
              </a:rPr>
              <a:t>alla contribuzione modulare al fine di incrementare il futuro trattamento pensionistico.</a:t>
            </a:r>
          </a:p>
          <a:p>
            <a:pPr marL="342900" indent="-342900" algn="just">
              <a:lnSpc>
                <a:spcPct val="100000"/>
              </a:lnSpc>
              <a:buFont typeface="+mj-lt"/>
              <a:buAutoNum type="arabicParenR"/>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defTabSz="457200">
              <a:lnSpc>
                <a:spcPct val="100000"/>
              </a:lnSpc>
              <a:spcBef>
                <a:spcPts val="0"/>
              </a:spcBef>
              <a:buNone/>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30</a:t>
            </a:fld>
            <a:endParaRPr lang="it-IT" dirty="0"/>
          </a:p>
        </p:txBody>
      </p:sp>
    </p:spTree>
    <p:extLst>
      <p:ext uri="{BB962C8B-B14F-4D97-AF65-F5344CB8AC3E}">
        <p14:creationId xmlns:p14="http://schemas.microsoft.com/office/powerpoint/2010/main" val="477741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Pagamento dei contributi in autoliquidazione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r>
              <a:rPr lang="it-IT" sz="1600" dirty="0">
                <a:solidFill>
                  <a:srgbClr val="0070C0"/>
                </a:solidFill>
                <a:latin typeface="Verdana" panose="020B0604030504040204" pitchFamily="34" charset="0"/>
                <a:ea typeface="Verdana" panose="020B0604030504040204" pitchFamily="34" charset="0"/>
              </a:rPr>
              <a:t>Art. 28 del </a:t>
            </a:r>
            <a:r>
              <a:rPr lang="it-IT" sz="1600" dirty="0">
                <a:solidFill>
                  <a:schemeClr val="accent1"/>
                </a:solidFill>
                <a:latin typeface="Verdana" panose="020B0604030504040204" pitchFamily="34" charset="0"/>
                <a:ea typeface="Verdana" panose="020B0604030504040204" pitchFamily="34" charset="0"/>
              </a:rPr>
              <a:t>Regolamento Unico della Previdenza Forense</a:t>
            </a:r>
            <a:r>
              <a:rPr lang="it-IT" sz="1600" b="1" dirty="0" smtClean="0">
                <a:latin typeface="Verdana" panose="020B0604030504040204" pitchFamily="34" charset="0"/>
                <a:ea typeface="Verdana" panose="020B0604030504040204" pitchFamily="34" charset="0"/>
              </a:rPr>
              <a:t/>
            </a:r>
            <a:br>
              <a:rPr lang="it-IT" sz="1600" b="1" dirty="0" smtClean="0">
                <a:latin typeface="Verdana" panose="020B0604030504040204" pitchFamily="34" charset="0"/>
                <a:ea typeface="Verdana" panose="020B0604030504040204" pitchFamily="34" charset="0"/>
              </a:rPr>
            </a:b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825625"/>
            <a:ext cx="7886700" cy="4599668"/>
          </a:xfrm>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 contributi dovuti in autoliquidazione sono riscossi </a:t>
            </a:r>
            <a:r>
              <a:rPr lang="it-IT" sz="1600" dirty="0" smtClean="0">
                <a:solidFill>
                  <a:schemeClr val="accent1"/>
                </a:solidFill>
                <a:latin typeface="Verdana" panose="020B0604030504040204" pitchFamily="34" charset="0"/>
                <a:ea typeface="Verdana" panose="020B0604030504040204" pitchFamily="34" charset="0"/>
              </a:rPr>
              <a:t>in due rate di pari importo o in unica soluzione alla scadenza della prima rata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t>
            </a: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31 luglio  </a:t>
            </a:r>
          </a:p>
          <a:p>
            <a:pPr marL="357188" indent="-357188" algn="just">
              <a:buFont typeface="Wingdings" panose="05000000000000000000" pitchFamily="2" charset="2"/>
              <a:buChar char="Ø"/>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31 dicembre  </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Sempre entro il 31 dicembre è previsto il termine per il versamento del </a:t>
            </a:r>
            <a:r>
              <a:rPr lang="it-IT" sz="1600" dirty="0" smtClean="0">
                <a:solidFill>
                  <a:schemeClr val="accent1"/>
                </a:solidFill>
                <a:latin typeface="Verdana" panose="020B0604030504040204" pitchFamily="34" charset="0"/>
                <a:ea typeface="Verdana" panose="020B0604030504040204" pitchFamily="34" charset="0"/>
              </a:rPr>
              <a:t>contributo modulare volontario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 dell’</a:t>
            </a:r>
            <a:r>
              <a:rPr lang="it-IT" sz="1600" dirty="0" smtClean="0">
                <a:solidFill>
                  <a:schemeClr val="accent1"/>
                </a:solidFill>
                <a:latin typeface="Verdana" panose="020B0604030504040204" pitchFamily="34" charset="0"/>
                <a:ea typeface="Verdana" panose="020B0604030504040204" pitchFamily="34" charset="0"/>
              </a:rPr>
              <a:t>integrazione del contributo minimo soggettivo</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al fine del riconoscimento dell’intera annualità ai fini previdenziali.</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Il termine di pagamento che scade in giorno festivo o semifestivo è prorogato al primo giorno utile successivo alla festività.</a:t>
            </a: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31</a:t>
            </a:fld>
            <a:endParaRPr lang="it-IT" dirty="0"/>
          </a:p>
        </p:txBody>
      </p:sp>
    </p:spTree>
    <p:extLst>
      <p:ext uri="{BB962C8B-B14F-4D97-AF65-F5344CB8AC3E}">
        <p14:creationId xmlns:p14="http://schemas.microsoft.com/office/powerpoint/2010/main" val="1670245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Contributo soggettivo modulare volontario</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t>
            </a:r>
            <a:br>
              <a:rPr lang="it-IT" sz="1600" b="1" dirty="0" smtClean="0">
                <a:latin typeface="Verdana" panose="020B0604030504040204" pitchFamily="34" charset="0"/>
                <a:ea typeface="Verdana" panose="020B0604030504040204" pitchFamily="34" charset="0"/>
              </a:rPr>
            </a:br>
            <a:r>
              <a:rPr lang="it-IT" sz="1600" dirty="0" smtClean="0">
                <a:solidFill>
                  <a:schemeClr val="accent1"/>
                </a:solidFill>
                <a:latin typeface="Verdana" panose="020B0604030504040204" pitchFamily="34" charset="0"/>
                <a:ea typeface="Verdana" panose="020B0604030504040204" pitchFamily="34" charset="0"/>
              </a:rPr>
              <a:t>Art</a:t>
            </a:r>
            <a:r>
              <a:rPr lang="it-IT" sz="1600" dirty="0">
                <a:solidFill>
                  <a:schemeClr val="accent1"/>
                </a:solidFill>
                <a:latin typeface="Verdana" panose="020B0604030504040204" pitchFamily="34" charset="0"/>
                <a:ea typeface="Verdana" panose="020B0604030504040204" pitchFamily="34" charset="0"/>
              </a:rPr>
              <a:t>. </a:t>
            </a:r>
            <a:r>
              <a:rPr lang="it-IT" sz="1600" dirty="0" smtClean="0">
                <a:solidFill>
                  <a:schemeClr val="accent1"/>
                </a:solidFill>
                <a:latin typeface="Verdana" panose="020B0604030504040204" pitchFamily="34" charset="0"/>
                <a:ea typeface="Verdana" panose="020B0604030504040204" pitchFamily="34" charset="0"/>
              </a:rPr>
              <a:t>20 </a:t>
            </a:r>
            <a:r>
              <a:rPr lang="it-IT" sz="1600" dirty="0">
                <a:solidFill>
                  <a:schemeClr val="accent1"/>
                </a:solidFill>
                <a:latin typeface="Verdana" panose="020B0604030504040204" pitchFamily="34" charset="0"/>
                <a:ea typeface="Verdana" panose="020B0604030504040204" pitchFamily="34" charset="0"/>
              </a:rPr>
              <a:t>del Regolamento Unico della Previdenza Forense</a:t>
            </a: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634836"/>
            <a:ext cx="7886700" cy="4542127"/>
          </a:xfrm>
        </p:spPr>
        <p:txBody>
          <a:bodyPr>
            <a:normAutofit lnSpcReduction="10000"/>
          </a:bodyPr>
          <a:lstStyle/>
          <a:p>
            <a:pPr marL="0" indent="0">
              <a:buNone/>
            </a:pPr>
            <a:endParaRPr lang="it-IT" sz="1600" b="1" dirty="0" smtClean="0">
              <a:latin typeface="Verdana" panose="020B0604030504040204" pitchFamily="34" charset="0"/>
              <a:ea typeface="Verdana" panose="020B0604030504040204" pitchFamily="34" charset="0"/>
            </a:endParaRPr>
          </a:p>
          <a:p>
            <a:pPr marL="0" indent="0" algn="just">
              <a:buNone/>
            </a:pPr>
            <a:r>
              <a:rPr lang="it-IT" sz="1600" dirty="0" smtClean="0">
                <a:solidFill>
                  <a:srgbClr val="666666"/>
                </a:solidFill>
                <a:latin typeface="Verdana" panose="020B0604030504040204" pitchFamily="34" charset="0"/>
              </a:rPr>
              <a:t>Gli </a:t>
            </a:r>
            <a:r>
              <a:rPr lang="it-IT" sz="1600" dirty="0">
                <a:solidFill>
                  <a:srgbClr val="666666"/>
                </a:solidFill>
                <a:latin typeface="Verdana" panose="020B0604030504040204" pitchFamily="34" charset="0"/>
              </a:rPr>
              <a:t>iscritti alla Cassa e i pensionati di invalidità (fino al raggiungimento dell’età anagrafica prevista per l’accesso al trattamento pensionistico di vecchiaia), possono, volontariamente, versare il contributo soggettivo modulare per finanziare una quota aggiuntiva di pensione, nella misura percentuale compresa </a:t>
            </a:r>
            <a:r>
              <a:rPr lang="it-IT" sz="1600" dirty="0">
                <a:solidFill>
                  <a:schemeClr val="accent1"/>
                </a:solidFill>
                <a:latin typeface="Verdana" panose="020B0604030504040204" pitchFamily="34" charset="0"/>
              </a:rPr>
              <a:t>fra l’1% e il 10%</a:t>
            </a:r>
            <a:r>
              <a:rPr lang="it-IT" sz="1600" dirty="0">
                <a:solidFill>
                  <a:srgbClr val="666666"/>
                </a:solidFill>
                <a:latin typeface="Verdana" panose="020B0604030504040204" pitchFamily="34" charset="0"/>
              </a:rPr>
              <a:t> del reddito professionale netto dichiarato ai fini Irpef entro il tetto reddituale previsto anno per </a:t>
            </a:r>
            <a:r>
              <a:rPr lang="it-IT" sz="1600" dirty="0" smtClean="0">
                <a:solidFill>
                  <a:srgbClr val="666666"/>
                </a:solidFill>
                <a:latin typeface="Verdana" panose="020B0604030504040204" pitchFamily="34" charset="0"/>
              </a:rPr>
              <a:t>anno; </a:t>
            </a:r>
            <a:r>
              <a:rPr lang="it-IT" sz="1600" dirty="0" smtClean="0">
                <a:solidFill>
                  <a:schemeClr val="accent1"/>
                </a:solidFill>
                <a:latin typeface="Verdana" panose="020B0604030504040204" pitchFamily="34" charset="0"/>
              </a:rPr>
              <a:t>nel 2022 </a:t>
            </a:r>
            <a:r>
              <a:rPr lang="it-IT" sz="1600" dirty="0" err="1" smtClean="0">
                <a:solidFill>
                  <a:schemeClr val="accent1"/>
                </a:solidFill>
                <a:latin typeface="Verdana" panose="020B0604030504040204" pitchFamily="34" charset="0"/>
              </a:rPr>
              <a:t>mod</a:t>
            </a:r>
            <a:r>
              <a:rPr lang="it-IT" sz="1600" dirty="0" smtClean="0">
                <a:solidFill>
                  <a:schemeClr val="accent1"/>
                </a:solidFill>
                <a:latin typeface="Verdana" panose="020B0604030504040204" pitchFamily="34" charset="0"/>
              </a:rPr>
              <a:t> 5/2023 tetto 107.000,00.</a:t>
            </a:r>
          </a:p>
          <a:p>
            <a:pPr marL="0" indent="0" algn="just">
              <a:buNone/>
            </a:pPr>
            <a:r>
              <a:rPr lang="it-IT" sz="1600" dirty="0" smtClean="0">
                <a:solidFill>
                  <a:srgbClr val="666666"/>
                </a:solidFill>
                <a:latin typeface="Verdana" panose="020B0604030504040204" pitchFamily="34" charset="0"/>
              </a:rPr>
              <a:t>La </a:t>
            </a:r>
            <a:r>
              <a:rPr lang="it-IT" sz="1600" dirty="0">
                <a:solidFill>
                  <a:srgbClr val="666666"/>
                </a:solidFill>
                <a:latin typeface="Verdana" panose="020B0604030504040204" pitchFamily="34" charset="0"/>
              </a:rPr>
              <a:t>volontà di contribuire </a:t>
            </a:r>
            <a:r>
              <a:rPr lang="it-IT" sz="1600" b="1" dirty="0">
                <a:solidFill>
                  <a:srgbClr val="666666"/>
                </a:solidFill>
                <a:latin typeface="Verdana" panose="020B0604030504040204" pitchFamily="34" charset="0"/>
              </a:rPr>
              <a:t>deve essere espressa in sede di compilazione del mod.5</a:t>
            </a:r>
            <a:r>
              <a:rPr lang="it-IT" sz="1600" dirty="0">
                <a:solidFill>
                  <a:srgbClr val="666666"/>
                </a:solidFill>
                <a:latin typeface="Verdana" panose="020B0604030504040204" pitchFamily="34" charset="0"/>
              </a:rPr>
              <a:t>, con l’indicazione della misura della percentuale scelta.</a:t>
            </a:r>
          </a:p>
          <a:p>
            <a:pPr marL="0" indent="0" algn="just">
              <a:buNone/>
            </a:pPr>
            <a:r>
              <a:rPr lang="it-IT" sz="1600" dirty="0">
                <a:solidFill>
                  <a:srgbClr val="666666"/>
                </a:solidFill>
                <a:latin typeface="Verdana" panose="020B0604030504040204" pitchFamily="34" charset="0"/>
              </a:rPr>
              <a:t>Tale percentuale potrà essere variata una sola volta, in aumento o in diminuzione prima della generazione del bollettino per il versamento (</a:t>
            </a:r>
            <a:r>
              <a:rPr lang="it-IT" sz="1600" dirty="0" err="1">
                <a:solidFill>
                  <a:srgbClr val="666666"/>
                </a:solidFill>
                <a:latin typeface="Verdana" panose="020B0604030504040204" pitchFamily="34" charset="0"/>
              </a:rPr>
              <a:t>scad</a:t>
            </a:r>
            <a:r>
              <a:rPr lang="it-IT" sz="1600" dirty="0">
                <a:solidFill>
                  <a:srgbClr val="666666"/>
                </a:solidFill>
                <a:latin typeface="Verdana" panose="020B0604030504040204" pitchFamily="34" charset="0"/>
              </a:rPr>
              <a:t>. 31 dicembre).</a:t>
            </a:r>
          </a:p>
          <a:p>
            <a:pPr marL="0" indent="0" algn="just">
              <a:buNone/>
            </a:pPr>
            <a:r>
              <a:rPr lang="it-IT" sz="1600" dirty="0">
                <a:solidFill>
                  <a:srgbClr val="666666"/>
                </a:solidFill>
                <a:latin typeface="Verdana" panose="020B0604030504040204" pitchFamily="34" charset="0"/>
              </a:rPr>
              <a:t>Non è consentito il pagamento tardivo e le somme corrisposte a tale titolo oltre la prevista scadenza vengono restituite</a:t>
            </a:r>
            <a:r>
              <a:rPr lang="it-IT" sz="1600" dirty="0" smtClean="0">
                <a:solidFill>
                  <a:srgbClr val="666666"/>
                </a:solidFill>
                <a:latin typeface="Verdana" panose="020B0604030504040204" pitchFamily="34" charset="0"/>
              </a:rPr>
              <a:t>.</a:t>
            </a:r>
          </a:p>
          <a:p>
            <a:pPr marL="0" indent="0" algn="just">
              <a:buNone/>
            </a:pPr>
            <a:r>
              <a:rPr lang="it-IT" sz="1600" dirty="0" smtClean="0">
                <a:solidFill>
                  <a:schemeClr val="accent1"/>
                </a:solidFill>
                <a:latin typeface="Verdana" panose="020B0604030504040204" pitchFamily="34" charset="0"/>
              </a:rPr>
              <a:t>Non esiste alcun obbligo di versamento in caso di adesione. L’adesione per un anno non comporta vincolo per gli anni successivi. </a:t>
            </a:r>
            <a:endParaRPr lang="it-IT" sz="1600" dirty="0">
              <a:solidFill>
                <a:schemeClr val="accent1"/>
              </a:solidFill>
              <a:latin typeface="Verdana" panose="020B0604030504040204" pitchFamily="34" charset="0"/>
            </a:endParaRPr>
          </a:p>
          <a:p>
            <a:pPr marL="0" lvl="0" indent="0" defTabSz="457200">
              <a:lnSpc>
                <a:spcPct val="100000"/>
              </a:lnSpc>
              <a:spcBef>
                <a:spcPts val="0"/>
              </a:spcBef>
              <a:buNone/>
            </a:pPr>
            <a:endParaRPr lang="it-IT" sz="1700"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defTabSz="457200">
              <a:lnSpc>
                <a:spcPct val="100000"/>
              </a:lnSpc>
              <a:spcBef>
                <a:spcPts val="0"/>
              </a:spcBef>
              <a:buFontTx/>
              <a:buAutoNum type="alphaL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indent="0">
              <a:buNone/>
            </a:pPr>
            <a:endParaRPr lang="it-IT" dirty="0"/>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32</a:t>
            </a:fld>
            <a:endParaRPr lang="it-IT"/>
          </a:p>
        </p:txBody>
      </p:sp>
    </p:spTree>
    <p:extLst>
      <p:ext uri="{BB962C8B-B14F-4D97-AF65-F5344CB8AC3E}">
        <p14:creationId xmlns:p14="http://schemas.microsoft.com/office/powerpoint/2010/main" val="220577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600" b="1" dirty="0" smtClean="0">
                <a:latin typeface="Verdana" panose="020B0604030504040204" pitchFamily="34" charset="0"/>
                <a:ea typeface="Verdana" panose="020B0604030504040204" pitchFamily="34" charset="0"/>
              </a:rPr>
              <a:t>Integrazione del contributo minimo soggettivo </a:t>
            </a:r>
            <a:br>
              <a:rPr lang="it-IT" sz="1600" b="1" dirty="0" smtClean="0">
                <a:latin typeface="Verdana" panose="020B0604030504040204" pitchFamily="34" charset="0"/>
                <a:ea typeface="Verdana" panose="020B0604030504040204" pitchFamily="34" charset="0"/>
              </a:rPr>
            </a:br>
            <a:r>
              <a:rPr lang="it-IT" sz="1600" b="1" dirty="0" smtClean="0">
                <a:latin typeface="Verdana" panose="020B0604030504040204" pitchFamily="34" charset="0"/>
                <a:ea typeface="Verdana" panose="020B0604030504040204" pitchFamily="34" charset="0"/>
              </a:rPr>
              <a:t>  </a:t>
            </a:r>
            <a:br>
              <a:rPr lang="it-IT" sz="1600" b="1" dirty="0" smtClean="0">
                <a:latin typeface="Verdana" panose="020B0604030504040204" pitchFamily="34" charset="0"/>
                <a:ea typeface="Verdana" panose="020B0604030504040204" pitchFamily="34" charset="0"/>
              </a:rPr>
            </a:br>
            <a:r>
              <a:rPr lang="it-IT" sz="1600" dirty="0" smtClean="0">
                <a:solidFill>
                  <a:schemeClr val="accent1"/>
                </a:solidFill>
                <a:latin typeface="Verdana" panose="020B0604030504040204" pitchFamily="34" charset="0"/>
                <a:ea typeface="Verdana" panose="020B0604030504040204" pitchFamily="34" charset="0"/>
              </a:rPr>
              <a:t>Art</a:t>
            </a:r>
            <a:r>
              <a:rPr lang="it-IT" sz="1600" dirty="0">
                <a:solidFill>
                  <a:schemeClr val="accent1"/>
                </a:solidFill>
                <a:latin typeface="Verdana" panose="020B0604030504040204" pitchFamily="34" charset="0"/>
                <a:ea typeface="Verdana" panose="020B0604030504040204" pitchFamily="34" charset="0"/>
              </a:rPr>
              <a:t>. </a:t>
            </a:r>
            <a:r>
              <a:rPr lang="it-IT" sz="1600" dirty="0" smtClean="0">
                <a:solidFill>
                  <a:schemeClr val="accent1"/>
                </a:solidFill>
                <a:latin typeface="Verdana" panose="020B0604030504040204" pitchFamily="34" charset="0"/>
                <a:ea typeface="Verdana" panose="020B0604030504040204" pitchFamily="34" charset="0"/>
              </a:rPr>
              <a:t>26 </a:t>
            </a:r>
            <a:r>
              <a:rPr lang="it-IT" sz="1600" dirty="0">
                <a:solidFill>
                  <a:schemeClr val="accent1"/>
                </a:solidFill>
                <a:latin typeface="Verdana" panose="020B0604030504040204" pitchFamily="34" charset="0"/>
                <a:ea typeface="Verdana" panose="020B0604030504040204" pitchFamily="34" charset="0"/>
              </a:rPr>
              <a:t>del Regolamento Unico della Previdenza Forense</a:t>
            </a:r>
            <a:endParaRPr lang="it-IT" sz="16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634836"/>
            <a:ext cx="7886700" cy="4542127"/>
          </a:xfrm>
        </p:spPr>
        <p:txBody>
          <a:bodyPr>
            <a:normAutofit/>
          </a:bodyPr>
          <a:lstStyle/>
          <a:p>
            <a:pPr marL="0" indent="0">
              <a:buNone/>
            </a:pPr>
            <a:endParaRPr lang="it-IT" sz="1600" b="1" dirty="0" smtClean="0">
              <a:latin typeface="Verdana" panose="020B0604030504040204" pitchFamily="34" charset="0"/>
              <a:ea typeface="Verdana" panose="020B0604030504040204" pitchFamily="34" charset="0"/>
            </a:endParaRPr>
          </a:p>
          <a:p>
            <a:pPr marL="0" indent="0" algn="just">
              <a:buNone/>
            </a:pPr>
            <a:r>
              <a:rPr lang="it-IT" sz="1600" dirty="0" smtClean="0">
                <a:solidFill>
                  <a:srgbClr val="666666"/>
                </a:solidFill>
                <a:latin typeface="Verdana" panose="020B0604030504040204" pitchFamily="34" charset="0"/>
              </a:rPr>
              <a:t>Gli </a:t>
            </a:r>
            <a:r>
              <a:rPr lang="it-IT" sz="1600" dirty="0">
                <a:solidFill>
                  <a:srgbClr val="666666"/>
                </a:solidFill>
                <a:latin typeface="Verdana" panose="020B0604030504040204" pitchFamily="34" charset="0"/>
              </a:rPr>
              <a:t>iscritti alla Cassa </a:t>
            </a:r>
            <a:r>
              <a:rPr lang="it-IT" sz="1600" dirty="0" smtClean="0">
                <a:solidFill>
                  <a:srgbClr val="666666"/>
                </a:solidFill>
                <a:latin typeface="Verdana" panose="020B0604030504040204" pitchFamily="34" charset="0"/>
              </a:rPr>
              <a:t>nei primi otto anni di iscrizione possono integrare, volontariamente – sempre nell’arco temporale dei primi otto anni di iscrizione alla Cassa, anche non consecutivi – il versamento del contributo minimo soggettivo con riferimento ad ogni singola annualità al fine del riconoscimento dell’intera annualità ai fini previdenziali. </a:t>
            </a:r>
            <a:endParaRPr lang="it-IT" sz="1600" dirty="0" smtClean="0">
              <a:solidFill>
                <a:schemeClr val="accent1"/>
              </a:solidFill>
              <a:latin typeface="Verdana" panose="020B0604030504040204" pitchFamily="34" charset="0"/>
            </a:endParaRPr>
          </a:p>
          <a:p>
            <a:pPr marL="0" indent="0" algn="just">
              <a:buNone/>
            </a:pPr>
            <a:r>
              <a:rPr lang="it-IT" sz="1600" dirty="0" smtClean="0">
                <a:solidFill>
                  <a:srgbClr val="666666"/>
                </a:solidFill>
                <a:latin typeface="Verdana" panose="020B0604030504040204" pitchFamily="34" charset="0"/>
              </a:rPr>
              <a:t>Ai versamenti volontari non effettuati in autoliquidazione viene applicato l’interesse nella misura del 5% annuo a partire dal secondo anno successivo a quello di competenza. (es: integrazione contributo minimo relativo al 2020 se il versamento è effettuato entro il 31 dicembre 2021 con modello 5/2021, assenza di interesse, se effettuato il 31 dicembre 2023, interesse dal 1° gennaio 2022.  </a:t>
            </a:r>
          </a:p>
          <a:p>
            <a:pPr marL="0" indent="0" algn="just">
              <a:buNone/>
            </a:pPr>
            <a:r>
              <a:rPr lang="it-IT" sz="1600" b="1" dirty="0" smtClean="0">
                <a:solidFill>
                  <a:schemeClr val="accent1"/>
                </a:solidFill>
                <a:latin typeface="Verdana" panose="020B0604030504040204" pitchFamily="34" charset="0"/>
              </a:rPr>
              <a:t>L’integrazione al contributo minimo soggettivo può riguardare l’intero periodo o uno o più anni.</a:t>
            </a:r>
            <a:endParaRPr lang="it-IT" sz="1600" b="1" dirty="0">
              <a:solidFill>
                <a:schemeClr val="accent1"/>
              </a:solidFill>
              <a:latin typeface="Verdana" panose="020B0604030504040204" pitchFamily="34" charset="0"/>
            </a:endParaRPr>
          </a:p>
          <a:p>
            <a:pPr marL="0" lvl="0" indent="0" defTabSz="457200">
              <a:lnSpc>
                <a:spcPct val="100000"/>
              </a:lnSpc>
              <a:spcBef>
                <a:spcPts val="0"/>
              </a:spcBef>
              <a:buNone/>
            </a:pPr>
            <a:endParaRPr lang="it-IT" sz="1700" b="1" dirty="0">
              <a:solidFill>
                <a:prstClr val="black">
                  <a:lumMod val="85000"/>
                  <a:lumOff val="15000"/>
                </a:prstClr>
              </a:solidFill>
              <a:latin typeface="Verdana" panose="020B0604030504040204" pitchFamily="34" charset="0"/>
              <a:ea typeface="Verdana" panose="020B0604030504040204" pitchFamily="34" charset="0"/>
            </a:endParaRPr>
          </a:p>
          <a:p>
            <a:pPr marL="342900" lvl="0" indent="-342900" defTabSz="457200">
              <a:lnSpc>
                <a:spcPct val="100000"/>
              </a:lnSpc>
              <a:spcBef>
                <a:spcPts val="0"/>
              </a:spcBef>
              <a:buFontTx/>
              <a:buAutoNum type="alphaLcParenR"/>
            </a:pPr>
            <a:endParaRPr lang="it-IT" sz="1600" dirty="0">
              <a:solidFill>
                <a:prstClr val="black">
                  <a:lumMod val="85000"/>
                  <a:lumOff val="15000"/>
                </a:prstClr>
              </a:solidFill>
              <a:latin typeface="Verdana" panose="020B0604030504040204" pitchFamily="34" charset="0"/>
              <a:ea typeface="Verdana" panose="020B0604030504040204" pitchFamily="34" charset="0"/>
            </a:endParaRPr>
          </a:p>
          <a:p>
            <a:pPr marL="0" indent="0">
              <a:buNone/>
            </a:pPr>
            <a:endParaRPr lang="it-IT" dirty="0"/>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33</a:t>
            </a:fld>
            <a:endParaRPr lang="it-IT"/>
          </a:p>
        </p:txBody>
      </p:sp>
    </p:spTree>
    <p:extLst>
      <p:ext uri="{BB962C8B-B14F-4D97-AF65-F5344CB8AC3E}">
        <p14:creationId xmlns:p14="http://schemas.microsoft.com/office/powerpoint/2010/main" val="1382239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69710"/>
          </a:xfrm>
        </p:spPr>
        <p:txBody>
          <a:bodyPr>
            <a:normAutofit/>
          </a:bodyPr>
          <a:lstStyle/>
          <a:p>
            <a:pPr algn="ctr"/>
            <a:r>
              <a:rPr lang="it-IT" sz="1800" b="1" dirty="0" smtClean="0">
                <a:latin typeface="Verdana" panose="020B0604030504040204" pitchFamily="34" charset="0"/>
                <a:ea typeface="Verdana" panose="020B0604030504040204" pitchFamily="34" charset="0"/>
              </a:rPr>
              <a:t>Modalità di pagamento dei contributi</a:t>
            </a:r>
            <a:endParaRPr lang="it-IT" sz="1800" b="1" dirty="0">
              <a:latin typeface="Verdana" panose="020B0604030504040204" pitchFamily="34" charset="0"/>
              <a:ea typeface="Verdana" panose="020B0604030504040204" pitchFamily="34" charset="0"/>
            </a:endParaRPr>
          </a:p>
        </p:txBody>
      </p:sp>
      <p:sp>
        <p:nvSpPr>
          <p:cNvPr id="3" name="Segnaposto contenuto 2"/>
          <p:cNvSpPr>
            <a:spLocks noGrp="1"/>
          </p:cNvSpPr>
          <p:nvPr>
            <p:ph idx="1"/>
          </p:nvPr>
        </p:nvSpPr>
        <p:spPr>
          <a:xfrm>
            <a:off x="628650" y="1110343"/>
            <a:ext cx="7886700" cy="5306786"/>
          </a:xfrm>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Contributo minimo soggettivo, integrativo  e maternità:</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accent1"/>
                </a:solidFill>
                <a:latin typeface="Verdana" panose="020B0604030504040204" pitchFamily="34" charset="0"/>
                <a:ea typeface="Verdana" panose="020B0604030504040204" pitchFamily="34" charset="0"/>
              </a:rPr>
              <a:t>-  </a:t>
            </a:r>
            <a:r>
              <a:rPr lang="it-IT" sz="1600" b="1" dirty="0" err="1" smtClean="0">
                <a:solidFill>
                  <a:srgbClr val="0070C0"/>
                </a:solidFill>
                <a:latin typeface="Verdana" panose="020B0604030504040204" pitchFamily="34" charset="0"/>
                <a:ea typeface="Verdana" panose="020B0604030504040204" pitchFamily="34" charset="0"/>
              </a:rPr>
              <a:t>PagoPa</a:t>
            </a:r>
            <a:endParaRPr lang="it-IT" sz="1600" b="1" dirty="0" smtClean="0">
              <a:solidFill>
                <a:srgbClr val="0070C0"/>
              </a:solidFill>
              <a:latin typeface="Verdana" panose="020B0604030504040204" pitchFamily="34" charset="0"/>
              <a:ea typeface="Verdana" panose="020B0604030504040204" pitchFamily="34" charset="0"/>
            </a:endParaRPr>
          </a:p>
          <a:p>
            <a:pPr algn="just">
              <a:buFontTx/>
              <a:buChar char="-"/>
            </a:pPr>
            <a:r>
              <a:rPr lang="it-IT" sz="1600" b="1" dirty="0" smtClean="0">
                <a:solidFill>
                  <a:srgbClr val="0070C0"/>
                </a:solidFill>
                <a:latin typeface="Verdana" panose="020B0604030504040204" pitchFamily="34" charset="0"/>
                <a:ea typeface="Verdana" panose="020B0604030504040204" pitchFamily="34" charset="0"/>
              </a:rPr>
              <a:t>F24</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Retrodatazione e beneficio ultraquarantenni:</a:t>
            </a:r>
          </a:p>
          <a:p>
            <a:pPr marL="0" indent="0" algn="just">
              <a:buNone/>
            </a:pPr>
            <a:r>
              <a:rPr lang="it-IT" sz="1600" b="1" dirty="0" smtClean="0">
                <a:solidFill>
                  <a:schemeClr val="accent1"/>
                </a:solidFill>
                <a:latin typeface="Verdana" panose="020B0604030504040204" pitchFamily="34" charset="0"/>
                <a:ea typeface="Verdana" panose="020B0604030504040204" pitchFamily="34" charset="0"/>
              </a:rPr>
              <a:t>- </a:t>
            </a:r>
            <a:r>
              <a:rPr lang="it-IT" sz="1600" b="1" dirty="0" err="1" smtClean="0">
                <a:solidFill>
                  <a:schemeClr val="accent1"/>
                </a:solidFill>
                <a:latin typeface="Verdana" panose="020B0604030504040204" pitchFamily="34" charset="0"/>
                <a:ea typeface="Verdana" panose="020B0604030504040204" pitchFamily="34" charset="0"/>
              </a:rPr>
              <a:t>PagoPa</a:t>
            </a:r>
            <a:endParaRPr lang="it-IT" sz="1600" b="1" dirty="0" smtClean="0">
              <a:solidFill>
                <a:schemeClr val="accent1"/>
              </a:solidFill>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Contributi in autoliquidazione:</a:t>
            </a:r>
          </a:p>
          <a:p>
            <a:pPr algn="just">
              <a:buFontTx/>
              <a:buChar char="-"/>
            </a:pPr>
            <a:r>
              <a:rPr lang="it-IT" sz="1600" b="1" dirty="0" err="1" smtClean="0">
                <a:solidFill>
                  <a:schemeClr val="accent1"/>
                </a:solidFill>
                <a:latin typeface="Verdana" panose="020B0604030504040204" pitchFamily="34" charset="0"/>
                <a:ea typeface="Verdana" panose="020B0604030504040204" pitchFamily="34" charset="0"/>
              </a:rPr>
              <a:t>PagoPa</a:t>
            </a:r>
            <a:endParaRPr lang="it-IT" sz="1600" b="1" dirty="0" smtClean="0">
              <a:solidFill>
                <a:schemeClr val="accent1"/>
              </a:solidFill>
              <a:latin typeface="Verdana" panose="020B0604030504040204" pitchFamily="34" charset="0"/>
              <a:ea typeface="Verdana" panose="020B0604030504040204" pitchFamily="34" charset="0"/>
            </a:endParaRPr>
          </a:p>
          <a:p>
            <a:pPr algn="just">
              <a:buFontTx/>
              <a:buChar char="-"/>
            </a:pPr>
            <a:r>
              <a:rPr lang="it-IT" sz="1600" b="1" dirty="0" smtClean="0">
                <a:solidFill>
                  <a:schemeClr val="accent1"/>
                </a:solidFill>
                <a:latin typeface="Verdana" panose="020B0604030504040204" pitchFamily="34" charset="0"/>
                <a:ea typeface="Verdana" panose="020B0604030504040204" pitchFamily="34" charset="0"/>
              </a:rPr>
              <a:t>F24</a:t>
            </a:r>
          </a:p>
          <a:p>
            <a:pPr marL="0" indent="0" algn="just">
              <a:buNone/>
            </a:pPr>
            <a:r>
              <a:rPr lang="it-IT" sz="1600" dirty="0" smtClean="0">
                <a:latin typeface="Verdana" panose="020B0604030504040204" pitchFamily="34" charset="0"/>
                <a:ea typeface="Verdana" panose="020B0604030504040204" pitchFamily="34" charset="0"/>
              </a:rPr>
              <a:t>Contributo modulare volontario:</a:t>
            </a:r>
          </a:p>
          <a:p>
            <a:pPr marL="0" indent="0" algn="just">
              <a:buNone/>
            </a:pPr>
            <a:r>
              <a:rPr lang="it-IT" sz="1600" dirty="0" smtClean="0">
                <a:solidFill>
                  <a:schemeClr val="accent1"/>
                </a:solidFill>
                <a:latin typeface="Verdana" panose="020B0604030504040204" pitchFamily="34" charset="0"/>
                <a:ea typeface="Verdana" panose="020B0604030504040204" pitchFamily="34" charset="0"/>
              </a:rPr>
              <a:t>-  </a:t>
            </a:r>
            <a:r>
              <a:rPr lang="it-IT" sz="1600" b="1" dirty="0" err="1" smtClean="0">
                <a:solidFill>
                  <a:schemeClr val="accent1"/>
                </a:solidFill>
                <a:latin typeface="Verdana" panose="020B0604030504040204" pitchFamily="34" charset="0"/>
                <a:ea typeface="Verdana" panose="020B0604030504040204" pitchFamily="34" charset="0"/>
              </a:rPr>
              <a:t>PagoPa</a:t>
            </a:r>
            <a:endParaRPr lang="it-IT" sz="1600" b="1" dirty="0" smtClean="0">
              <a:solidFill>
                <a:schemeClr val="accent1"/>
              </a:solidFill>
              <a:latin typeface="Verdana" panose="020B0604030504040204" pitchFamily="34" charset="0"/>
              <a:ea typeface="Verdana" panose="020B0604030504040204" pitchFamily="34" charset="0"/>
            </a:endParaRPr>
          </a:p>
          <a:p>
            <a:pPr marL="0" indent="0" algn="just">
              <a:buNone/>
            </a:pPr>
            <a:r>
              <a:rPr lang="it-IT" sz="1600" dirty="0" smtClean="0">
                <a:latin typeface="Verdana" panose="020B0604030504040204" pitchFamily="34" charset="0"/>
                <a:ea typeface="Verdana" panose="020B0604030504040204" pitchFamily="34" charset="0"/>
              </a:rPr>
              <a:t>Integrazione volontaria contributo minimo soggettivo:</a:t>
            </a:r>
          </a:p>
          <a:p>
            <a:pPr algn="just">
              <a:buFontTx/>
              <a:buChar char="-"/>
            </a:pPr>
            <a:r>
              <a:rPr lang="it-IT" sz="1600" b="1" dirty="0" smtClean="0">
                <a:solidFill>
                  <a:schemeClr val="accent1"/>
                </a:solidFill>
                <a:latin typeface="Verdana" panose="020B0604030504040204" pitchFamily="34" charset="0"/>
                <a:ea typeface="Verdana" panose="020B0604030504040204" pitchFamily="34" charset="0"/>
              </a:rPr>
              <a:t>PagoPa</a:t>
            </a:r>
          </a:p>
          <a:p>
            <a:pPr algn="just">
              <a:buFontTx/>
              <a:buChar char="-"/>
            </a:pPr>
            <a:r>
              <a:rPr lang="it-IT" sz="1600" b="1" dirty="0" smtClean="0">
                <a:solidFill>
                  <a:schemeClr val="accent1"/>
                </a:solidFill>
                <a:latin typeface="Verdana" panose="020B0604030504040204" pitchFamily="34" charset="0"/>
                <a:ea typeface="Verdana" panose="020B0604030504040204" pitchFamily="34" charset="0"/>
              </a:rPr>
              <a:t>F24 </a:t>
            </a:r>
            <a:endParaRPr lang="it-IT" sz="1600" b="1" dirty="0">
              <a:solidFill>
                <a:schemeClr val="accent1"/>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Il </a:t>
            </a:r>
            <a:r>
              <a:rPr lang="it-IT" sz="1600" dirty="0">
                <a:solidFill>
                  <a:schemeClr val="tx1">
                    <a:lumMod val="85000"/>
                    <a:lumOff val="15000"/>
                  </a:schemeClr>
                </a:solidFill>
                <a:latin typeface="Verdana" panose="020B0604030504040204" pitchFamily="34" charset="0"/>
                <a:ea typeface="Verdana" panose="020B0604030504040204" pitchFamily="34" charset="0"/>
              </a:rPr>
              <a:t>termine di pagamento che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cade </a:t>
            </a:r>
            <a:r>
              <a:rPr lang="it-IT" sz="1600" dirty="0">
                <a:solidFill>
                  <a:schemeClr val="tx1">
                    <a:lumMod val="85000"/>
                    <a:lumOff val="15000"/>
                  </a:schemeClr>
                </a:solidFill>
                <a:latin typeface="Verdana" panose="020B0604030504040204" pitchFamily="34" charset="0"/>
                <a:ea typeface="Verdana" panose="020B0604030504040204" pitchFamily="34" charset="0"/>
              </a:rPr>
              <a:t>in giorno festivo o semifestivo è prorogato al primo giorno utile successivo alla festività.</a:t>
            </a:r>
          </a:p>
          <a:p>
            <a:pPr marL="0" indent="0" algn="just">
              <a:buNone/>
            </a:pPr>
            <a:endParaRPr lang="it-IT" sz="1600" dirty="0" smtClean="0">
              <a:latin typeface="Verdana" panose="020B0604030504040204" pitchFamily="34" charset="0"/>
              <a:ea typeface="Verdana" panose="020B0604030504040204" pitchFamily="34" charset="0"/>
            </a:endParaRPr>
          </a:p>
        </p:txBody>
      </p:sp>
      <p:sp>
        <p:nvSpPr>
          <p:cNvPr id="4" name="Segnaposto numero diapositiva 3"/>
          <p:cNvSpPr>
            <a:spLocks noGrp="1"/>
          </p:cNvSpPr>
          <p:nvPr>
            <p:ph type="sldNum" sz="quarter" idx="12"/>
          </p:nvPr>
        </p:nvSpPr>
        <p:spPr>
          <a:xfrm>
            <a:off x="6457950" y="6215641"/>
            <a:ext cx="2057400" cy="365125"/>
          </a:xfrm>
        </p:spPr>
        <p:txBody>
          <a:bodyPr/>
          <a:lstStyle/>
          <a:p>
            <a:fld id="{6ACF37FB-DE4E-44CE-A2D9-D6615305B45E}" type="slidenum">
              <a:rPr lang="it-IT" smtClean="0"/>
              <a:t>34</a:t>
            </a:fld>
            <a:endParaRPr lang="it-IT" dirty="0"/>
          </a:p>
        </p:txBody>
      </p:sp>
    </p:spTree>
    <p:extLst>
      <p:ext uri="{BB962C8B-B14F-4D97-AF65-F5344CB8AC3E}">
        <p14:creationId xmlns:p14="http://schemas.microsoft.com/office/powerpoint/2010/main" val="12074071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2514600"/>
            <a:ext cx="7772400" cy="1192919"/>
          </a:xfrm>
        </p:spPr>
        <p:txBody>
          <a:bodyPr>
            <a:noAutofit/>
          </a:bodyPr>
          <a:lstStyle/>
          <a:p>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Modello 5 bis</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600" dirty="0" smtClean="0">
                <a:solidFill>
                  <a:schemeClr val="accent1"/>
                </a:solidFill>
                <a:latin typeface="Verdana" panose="020B0604030504040204" pitchFamily="34" charset="0"/>
                <a:ea typeface="Verdana" panose="020B0604030504040204" pitchFamily="34" charset="0"/>
              </a:rPr>
              <a:t>Art</a:t>
            </a:r>
            <a:r>
              <a:rPr lang="it-IT" sz="1600" dirty="0">
                <a:solidFill>
                  <a:schemeClr val="accent1"/>
                </a:solidFill>
                <a:latin typeface="Verdana" panose="020B0604030504040204" pitchFamily="34" charset="0"/>
                <a:ea typeface="Verdana" panose="020B0604030504040204" pitchFamily="34" charset="0"/>
              </a:rPr>
              <a:t>. </a:t>
            </a:r>
            <a:r>
              <a:rPr lang="it-IT" sz="1600" dirty="0" smtClean="0">
                <a:solidFill>
                  <a:schemeClr val="accent1"/>
                </a:solidFill>
                <a:latin typeface="Verdana" panose="020B0604030504040204" pitchFamily="34" charset="0"/>
                <a:ea typeface="Verdana" panose="020B0604030504040204" pitchFamily="34" charset="0"/>
              </a:rPr>
              <a:t>10 </a:t>
            </a:r>
            <a:r>
              <a:rPr lang="it-IT" sz="1600" dirty="0">
                <a:solidFill>
                  <a:schemeClr val="accent1"/>
                </a:solidFill>
                <a:latin typeface="Verdana" panose="020B0604030504040204" pitchFamily="34" charset="0"/>
                <a:ea typeface="Verdana" panose="020B0604030504040204" pitchFamily="34" charset="0"/>
              </a:rPr>
              <a:t>del Regolamento Unico della Previdenza Forense</a:t>
            </a:r>
            <a:endParaRPr lang="it-IT" sz="1600" b="1"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3" name="Gruppo 2"/>
          <p:cNvGrpSpPr/>
          <p:nvPr/>
        </p:nvGrpSpPr>
        <p:grpSpPr>
          <a:xfrm>
            <a:off x="2734200" y="3980368"/>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35</a:t>
            </a:fld>
            <a:endParaRPr lang="it-IT" dirty="0"/>
          </a:p>
        </p:txBody>
      </p:sp>
    </p:spTree>
    <p:extLst>
      <p:ext uri="{BB962C8B-B14F-4D97-AF65-F5344CB8AC3E}">
        <p14:creationId xmlns:p14="http://schemas.microsoft.com/office/powerpoint/2010/main" val="19146749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36</a:t>
            </a:fld>
            <a:endParaRPr lang="it-IT" dirty="0"/>
          </a:p>
        </p:txBody>
      </p:sp>
      <p:sp>
        <p:nvSpPr>
          <p:cNvPr id="8" name="Rettangolo 7"/>
          <p:cNvSpPr/>
          <p:nvPr/>
        </p:nvSpPr>
        <p:spPr>
          <a:xfrm>
            <a:off x="1641022" y="662540"/>
            <a:ext cx="7119257" cy="830997"/>
          </a:xfrm>
          <a:prstGeom prst="rect">
            <a:avLst/>
          </a:prstGeom>
        </p:spPr>
        <p:txBody>
          <a:bodyPr wrap="square">
            <a:spAutoFit/>
          </a:bodyPr>
          <a:lstStyle/>
          <a:p>
            <a:pPr lvl="0" defTabSz="914400">
              <a:defRPr/>
            </a:pP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Obbligo dichiarativo </a:t>
            </a:r>
            <a:r>
              <a:rPr kumimoji="0" lang="it-IT" sz="1600" b="1" i="0" u="none" strike="noStrike" kern="0" cap="none" spc="0" normalizeH="0" baseline="0" noProof="0" dirty="0" err="1"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mod</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5 bis </a:t>
            </a:r>
          </a:p>
          <a:p>
            <a:pPr lvl="0" defTabSz="914400">
              <a:defRPr/>
            </a:pPr>
            <a:endPar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endParaRPr>
          </a:p>
          <a:p>
            <a:pPr lvl="0" defTabSz="914400">
              <a:defRPr/>
            </a:pPr>
            <a:endParaRPr kumimoji="0" lang="it-IT" sz="1600" b="0" i="0" u="none" strike="noStrike" kern="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endParaRPr>
          </a:p>
        </p:txBody>
      </p:sp>
      <p:sp>
        <p:nvSpPr>
          <p:cNvPr id="9" name="Titolo 8"/>
          <p:cNvSpPr>
            <a:spLocks noGrp="1"/>
          </p:cNvSpPr>
          <p:nvPr>
            <p:ph type="ctrTitle"/>
          </p:nvPr>
        </p:nvSpPr>
        <p:spPr>
          <a:xfrm>
            <a:off x="678541" y="1951264"/>
            <a:ext cx="7582409" cy="4274376"/>
          </a:xfrm>
        </p:spPr>
        <p:txBody>
          <a:bodyPr>
            <a:normAutofit fontScale="90000"/>
          </a:bodyPr>
          <a:lstStyle/>
          <a:p>
            <a:pPr lvl="0" algn="just">
              <a:spcBef>
                <a:spcPts val="1000"/>
              </a:spcBef>
            </a:pPr>
            <a:r>
              <a:rPr lang="it-IT" sz="2000" b="1" dirty="0" smtClean="0">
                <a:solidFill>
                  <a:srgbClr val="0070C0"/>
                </a:solidFill>
                <a:latin typeface="Calibri" panose="020F0502020204030204"/>
                <a:ea typeface="Verdana" panose="020B0604030504040204" pitchFamily="34" charset="0"/>
                <a:cs typeface="+mn-cs"/>
              </a:rPr>
              <a:t/>
            </a:r>
            <a:br>
              <a:rPr lang="it-IT" sz="2000" b="1" dirty="0" smtClean="0">
                <a:solidFill>
                  <a:srgbClr val="0070C0"/>
                </a:solidFill>
                <a:latin typeface="Calibri" panose="020F0502020204030204"/>
                <a:ea typeface="Verdana" panose="020B0604030504040204" pitchFamily="34" charset="0"/>
                <a:cs typeface="+mn-cs"/>
              </a:rPr>
            </a:br>
            <a:r>
              <a:rPr lang="it-IT" sz="2000" b="1" dirty="0">
                <a:solidFill>
                  <a:srgbClr val="0070C0"/>
                </a:solidFill>
                <a:latin typeface="Calibri" panose="020F0502020204030204"/>
                <a:ea typeface="Verdana" panose="020B0604030504040204" pitchFamily="34" charset="0"/>
                <a:cs typeface="+mn-cs"/>
              </a:rPr>
              <a:t/>
            </a:r>
            <a:br>
              <a:rPr lang="it-IT" sz="2000" b="1" dirty="0">
                <a:solidFill>
                  <a:srgbClr val="0070C0"/>
                </a:solidFill>
                <a:latin typeface="Calibri" panose="020F0502020204030204"/>
                <a:ea typeface="Verdana" panose="020B0604030504040204" pitchFamily="34" charset="0"/>
                <a:cs typeface="+mn-cs"/>
              </a:rPr>
            </a:br>
            <a:r>
              <a:rPr lang="it-IT" sz="2000" b="1" dirty="0" smtClean="0">
                <a:solidFill>
                  <a:srgbClr val="0070C0"/>
                </a:solidFill>
                <a:latin typeface="Calibri" panose="020F0502020204030204"/>
                <a:ea typeface="Verdana" panose="020B0604030504040204" pitchFamily="34" charset="0"/>
                <a:cs typeface="+mn-cs"/>
              </a:rPr>
              <a:t/>
            </a:r>
            <a:br>
              <a:rPr lang="it-IT" sz="2000" b="1" dirty="0" smtClean="0">
                <a:solidFill>
                  <a:srgbClr val="0070C0"/>
                </a:solidFill>
                <a:latin typeface="Calibri" panose="020F0502020204030204"/>
                <a:ea typeface="Verdana" panose="020B0604030504040204" pitchFamily="34" charset="0"/>
                <a:cs typeface="+mn-cs"/>
              </a:rPr>
            </a:br>
            <a:r>
              <a:rPr lang="it-IT" sz="2000" b="1" dirty="0" smtClean="0">
                <a:solidFill>
                  <a:srgbClr val="0070C0"/>
                </a:solidFill>
                <a:latin typeface="Calibri" panose="020F0502020204030204"/>
                <a:ea typeface="Verdana" panose="020B0604030504040204" pitchFamily="34" charset="0"/>
                <a:cs typeface="+mn-cs"/>
              </a:rPr>
              <a:t>Soggetti </a:t>
            </a:r>
            <a:r>
              <a:rPr lang="it-IT" sz="2000" b="1" dirty="0">
                <a:solidFill>
                  <a:srgbClr val="0070C0"/>
                </a:solidFill>
                <a:latin typeface="Calibri" panose="020F0502020204030204"/>
                <a:ea typeface="Verdana" panose="020B0604030504040204" pitchFamily="34" charset="0"/>
                <a:cs typeface="+mn-cs"/>
              </a:rPr>
              <a:t>obbligati</a:t>
            </a:r>
            <a:r>
              <a:rPr lang="it-IT" sz="2000" dirty="0">
                <a:solidFill>
                  <a:prstClr val="black">
                    <a:lumMod val="85000"/>
                    <a:lumOff val="15000"/>
                  </a:prstClr>
                </a:solidFill>
                <a:latin typeface="Calibri" panose="020F0502020204030204"/>
                <a:ea typeface="Verdana" panose="020B0604030504040204" pitchFamily="34" charset="0"/>
                <a:cs typeface="+mn-cs"/>
              </a:rPr>
              <a:t>: </a:t>
            </a:r>
            <a:r>
              <a:rPr lang="it-IT" sz="2000" dirty="0" smtClean="0">
                <a:solidFill>
                  <a:prstClr val="black">
                    <a:lumMod val="85000"/>
                    <a:lumOff val="15000"/>
                  </a:prstClr>
                </a:solidFill>
                <a:latin typeface="Calibri" panose="020F0502020204030204"/>
                <a:ea typeface="Verdana" panose="020B0604030504040204" pitchFamily="34" charset="0"/>
                <a:cs typeface="+mn-cs"/>
              </a:rPr>
              <a:t>g</a:t>
            </a:r>
            <a:r>
              <a:rPr lang="it-IT" sz="2000" dirty="0" smtClean="0">
                <a:solidFill>
                  <a:prstClr val="black"/>
                </a:solidFill>
                <a:latin typeface="Calibri" panose="020F0502020204030204"/>
                <a:ea typeface="+mn-ea"/>
                <a:cs typeface="+mn-cs"/>
              </a:rPr>
              <a:t>li studi associati e le Società tra  professionisti (</a:t>
            </a:r>
            <a:r>
              <a:rPr lang="it-IT" sz="2000" dirty="0" err="1" smtClean="0">
                <a:solidFill>
                  <a:prstClr val="black"/>
                </a:solidFill>
                <a:latin typeface="Calibri" panose="020F0502020204030204"/>
                <a:ea typeface="+mn-ea"/>
                <a:cs typeface="+mn-cs"/>
              </a:rPr>
              <a:t>S.t.p</a:t>
            </a:r>
            <a:r>
              <a:rPr lang="it-IT" sz="2000" dirty="0" smtClean="0">
                <a:solidFill>
                  <a:prstClr val="black"/>
                </a:solidFill>
                <a:latin typeface="Calibri" panose="020F0502020204030204"/>
                <a:ea typeface="+mn-ea"/>
                <a:cs typeface="+mn-cs"/>
              </a:rPr>
              <a:t>) comprendenti almeno un  soggetto obbligato all’invio del </a:t>
            </a:r>
            <a:r>
              <a:rPr lang="it-IT" sz="2000" dirty="0" err="1" smtClean="0">
                <a:solidFill>
                  <a:prstClr val="black"/>
                </a:solidFill>
                <a:latin typeface="Calibri" panose="020F0502020204030204"/>
                <a:ea typeface="+mn-ea"/>
                <a:cs typeface="+mn-cs"/>
              </a:rPr>
              <a:t>mod</a:t>
            </a:r>
            <a:r>
              <a:rPr lang="it-IT" sz="2000" dirty="0" smtClean="0">
                <a:solidFill>
                  <a:prstClr val="black"/>
                </a:solidFill>
                <a:latin typeface="Calibri" panose="020F0502020204030204"/>
                <a:ea typeface="+mn-ea"/>
                <a:cs typeface="+mn-cs"/>
              </a:rPr>
              <a:t>. 5 individuale.</a:t>
            </a:r>
            <a:br>
              <a:rPr lang="it-IT" sz="2000" dirty="0" smtClean="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
            </a:r>
            <a:br>
              <a:rPr lang="it-IT" sz="2000" b="1" dirty="0">
                <a:solidFill>
                  <a:srgbClr val="0070C0"/>
                </a:solidFill>
                <a:latin typeface="Calibri" panose="020F0502020204030204"/>
                <a:ea typeface="Verdana" panose="020B0604030504040204" pitchFamily="34" charset="0"/>
                <a:cs typeface="+mn-cs"/>
              </a:rPr>
            </a:br>
            <a:r>
              <a:rPr lang="it-IT" sz="2000" b="1" dirty="0">
                <a:solidFill>
                  <a:srgbClr val="0070C0"/>
                </a:solidFill>
                <a:latin typeface="Calibri" panose="020F0502020204030204"/>
                <a:ea typeface="Verdana" panose="020B0604030504040204" pitchFamily="34" charset="0"/>
                <a:cs typeface="+mn-cs"/>
              </a:rPr>
              <a:t>Oggetto della comunicazione: </a:t>
            </a:r>
            <a:r>
              <a:rPr lang="it-IT" sz="2000" b="1" dirty="0" smtClean="0">
                <a:solidFill>
                  <a:srgbClr val="0070C0"/>
                </a:solidFill>
                <a:latin typeface="Calibri" panose="020F0502020204030204"/>
                <a:ea typeface="Verdana" panose="020B0604030504040204" pitchFamily="34" charset="0"/>
                <a:cs typeface="+mn-cs"/>
              </a:rPr>
              <a:t>  </a:t>
            </a:r>
            <a:r>
              <a:rPr lang="it-IT" sz="2000" dirty="0">
                <a:solidFill>
                  <a:prstClr val="black"/>
                </a:solidFill>
                <a:latin typeface="Calibri" panose="020F0502020204030204"/>
                <a:ea typeface="+mn-ea"/>
                <a:cs typeface="+mn-cs"/>
              </a:rPr>
              <a:t>le somme complessive dei redditi e dei volumi d’affari IVA </a:t>
            </a:r>
            <a:r>
              <a:rPr lang="it-IT" sz="2000" dirty="0" smtClean="0">
                <a:solidFill>
                  <a:prstClr val="black"/>
                </a:solidFill>
                <a:latin typeface="Calibri" panose="020F0502020204030204"/>
                <a:ea typeface="+mn-ea"/>
                <a:cs typeface="+mn-cs"/>
              </a:rPr>
              <a:t> di competenza </a:t>
            </a:r>
            <a:r>
              <a:rPr lang="it-IT" sz="2000" dirty="0">
                <a:solidFill>
                  <a:prstClr val="black"/>
                </a:solidFill>
                <a:latin typeface="Calibri" panose="020F0502020204030204"/>
                <a:ea typeface="+mn-ea"/>
                <a:cs typeface="+mn-cs"/>
              </a:rPr>
              <a:t>di tutti i soci o </a:t>
            </a:r>
            <a:r>
              <a:rPr lang="it-IT" sz="2000" dirty="0" smtClean="0">
                <a:solidFill>
                  <a:prstClr val="black"/>
                </a:solidFill>
                <a:latin typeface="Calibri" panose="020F0502020204030204"/>
                <a:ea typeface="+mn-ea"/>
                <a:cs typeface="+mn-cs"/>
              </a:rPr>
              <a:t>associati iscritti </a:t>
            </a:r>
            <a:r>
              <a:rPr lang="it-IT" sz="2000" dirty="0">
                <a:solidFill>
                  <a:prstClr val="black"/>
                </a:solidFill>
                <a:latin typeface="Calibri" panose="020F0502020204030204"/>
                <a:ea typeface="+mn-ea"/>
                <a:cs typeface="+mn-cs"/>
              </a:rPr>
              <a:t>alla </a:t>
            </a:r>
            <a:r>
              <a:rPr lang="it-IT" sz="2000" dirty="0" smtClean="0">
                <a:solidFill>
                  <a:prstClr val="black"/>
                </a:solidFill>
                <a:latin typeface="Calibri" panose="020F0502020204030204"/>
                <a:ea typeface="+mn-ea"/>
                <a:cs typeface="+mn-cs"/>
              </a:rPr>
              <a:t> Cassa, sia </a:t>
            </a:r>
            <a:r>
              <a:rPr lang="it-IT" sz="2000" dirty="0">
                <a:solidFill>
                  <a:prstClr val="black"/>
                </a:solidFill>
                <a:latin typeface="Calibri" panose="020F0502020204030204"/>
                <a:ea typeface="+mn-ea"/>
                <a:cs typeface="+mn-cs"/>
              </a:rPr>
              <a:t>i </a:t>
            </a:r>
            <a:r>
              <a:rPr lang="it-IT" sz="2000" dirty="0" smtClean="0">
                <a:solidFill>
                  <a:prstClr val="black"/>
                </a:solidFill>
                <a:latin typeface="Calibri" panose="020F0502020204030204"/>
                <a:ea typeface="+mn-ea"/>
                <a:cs typeface="+mn-cs"/>
              </a:rPr>
              <a:t>redditi </a:t>
            </a:r>
            <a:r>
              <a:rPr lang="it-IT" sz="2000" dirty="0">
                <a:solidFill>
                  <a:prstClr val="black"/>
                </a:solidFill>
                <a:latin typeface="Calibri" panose="020F0502020204030204"/>
                <a:ea typeface="+mn-ea"/>
                <a:cs typeface="+mn-cs"/>
              </a:rPr>
              <a:t>ed i volumi di </a:t>
            </a:r>
            <a:r>
              <a:rPr lang="it-IT" sz="2000" dirty="0" smtClean="0">
                <a:solidFill>
                  <a:prstClr val="black"/>
                </a:solidFill>
                <a:latin typeface="Calibri" panose="020F0502020204030204"/>
                <a:ea typeface="+mn-ea"/>
                <a:cs typeface="+mn-cs"/>
              </a:rPr>
              <a:t>affari IVA imputati ai </a:t>
            </a:r>
            <a:r>
              <a:rPr lang="it-IT" sz="2000" dirty="0">
                <a:solidFill>
                  <a:prstClr val="black"/>
                </a:solidFill>
                <a:latin typeface="Calibri" panose="020F0502020204030204"/>
                <a:ea typeface="+mn-ea"/>
                <a:cs typeface="+mn-cs"/>
              </a:rPr>
              <a:t>singoli soci o </a:t>
            </a:r>
            <a:r>
              <a:rPr lang="it-IT" sz="2000" dirty="0" smtClean="0">
                <a:solidFill>
                  <a:prstClr val="black"/>
                </a:solidFill>
                <a:latin typeface="Calibri" panose="020F0502020204030204"/>
                <a:ea typeface="+mn-ea"/>
                <a:cs typeface="+mn-cs"/>
              </a:rPr>
              <a:t>associati.</a:t>
            </a:r>
            <a:br>
              <a:rPr lang="it-IT" sz="2000" dirty="0" smtClean="0">
                <a:solidFill>
                  <a:prstClr val="black"/>
                </a:solidFill>
                <a:latin typeface="Calibri" panose="020F0502020204030204"/>
                <a:ea typeface="+mn-ea"/>
                <a:cs typeface="+mn-cs"/>
              </a:rPr>
            </a:br>
            <a:r>
              <a:rPr lang="it-IT" sz="2000" dirty="0">
                <a:solidFill>
                  <a:prstClr val="black"/>
                </a:solidFill>
                <a:latin typeface="Calibri" panose="020F0502020204030204"/>
                <a:ea typeface="+mn-ea"/>
                <a:cs typeface="+mn-cs"/>
              </a:rPr>
              <a:t/>
            </a:r>
            <a:br>
              <a:rPr lang="it-IT" sz="2000" dirty="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Termine</a:t>
            </a:r>
            <a:r>
              <a:rPr lang="it-IT" sz="2000" b="1" dirty="0" smtClean="0">
                <a:solidFill>
                  <a:srgbClr val="0070C0"/>
                </a:solidFill>
                <a:latin typeface="Calibri" panose="020F0502020204030204"/>
                <a:ea typeface="Verdana" panose="020B0604030504040204" pitchFamily="34" charset="0"/>
                <a:cs typeface="+mn-cs"/>
              </a:rPr>
              <a:t> di invio</a:t>
            </a:r>
            <a:r>
              <a:rPr lang="it-IT" sz="2000" b="1" dirty="0">
                <a:solidFill>
                  <a:srgbClr val="0070C0"/>
                </a:solidFill>
                <a:latin typeface="Calibri" panose="020F0502020204030204"/>
                <a:ea typeface="Verdana" panose="020B0604030504040204" pitchFamily="34" charset="0"/>
                <a:cs typeface="+mn-cs"/>
              </a:rPr>
              <a:t>: </a:t>
            </a:r>
            <a:r>
              <a:rPr lang="it-IT" sz="2000" dirty="0">
                <a:solidFill>
                  <a:prstClr val="black"/>
                </a:solidFill>
                <a:latin typeface="Calibri" panose="020F0502020204030204"/>
                <a:ea typeface="Verdana" panose="020B0604030504040204" pitchFamily="34" charset="0"/>
                <a:cs typeface="+mn-cs"/>
              </a:rPr>
              <a:t>30 </a:t>
            </a:r>
            <a:r>
              <a:rPr lang="it-IT" sz="2000" dirty="0" smtClean="0">
                <a:solidFill>
                  <a:prstClr val="black"/>
                </a:solidFill>
                <a:latin typeface="Calibri" panose="020F0502020204030204"/>
                <a:ea typeface="Verdana" panose="020B0604030504040204" pitchFamily="34" charset="0"/>
                <a:cs typeface="+mn-cs"/>
              </a:rPr>
              <a:t>settembre di ciascun anno.</a:t>
            </a:r>
            <a:br>
              <a:rPr lang="it-IT" sz="2000" dirty="0" smtClean="0">
                <a:solidFill>
                  <a:prstClr val="black"/>
                </a:solidFill>
                <a:latin typeface="Calibri" panose="020F0502020204030204"/>
                <a:ea typeface="Verdana" panose="020B0604030504040204" pitchFamily="34" charset="0"/>
                <a:cs typeface="+mn-cs"/>
              </a:rPr>
            </a:br>
            <a:r>
              <a:rPr lang="it-IT" sz="2000" dirty="0" smtClean="0">
                <a:solidFill>
                  <a:prstClr val="black"/>
                </a:solidFill>
                <a:latin typeface="Calibri" panose="020F0502020204030204"/>
                <a:ea typeface="Verdana" panose="020B0604030504040204" pitchFamily="34" charset="0"/>
                <a:cs typeface="+mn-cs"/>
              </a:rPr>
              <a:t/>
            </a:r>
            <a:br>
              <a:rPr lang="it-IT" sz="2000" dirty="0" smtClean="0">
                <a:solidFill>
                  <a:prstClr val="black"/>
                </a:solidFill>
                <a:latin typeface="Calibri" panose="020F0502020204030204"/>
                <a:ea typeface="Verdana" panose="020B0604030504040204" pitchFamily="34" charset="0"/>
                <a:cs typeface="+mn-cs"/>
              </a:rPr>
            </a:br>
            <a:r>
              <a:rPr lang="it-IT" sz="1800" dirty="0">
                <a:solidFill>
                  <a:prstClr val="black"/>
                </a:solidFill>
                <a:latin typeface="Calibri" panose="020F0502020204030204"/>
                <a:ea typeface="+mn-ea"/>
                <a:cs typeface="+mn-cs"/>
              </a:rPr>
              <a:t/>
            </a:r>
            <a:br>
              <a:rPr lang="it-IT" sz="1800" dirty="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Modalità di invio</a:t>
            </a:r>
            <a:r>
              <a:rPr lang="it-IT" sz="2000" dirty="0">
                <a:solidFill>
                  <a:prstClr val="black">
                    <a:lumMod val="85000"/>
                    <a:lumOff val="15000"/>
                  </a:prstClr>
                </a:solidFill>
                <a:latin typeface="Calibri" panose="020F0502020204030204"/>
                <a:ea typeface="Verdana" panose="020B0604030504040204" pitchFamily="34" charset="0"/>
                <a:cs typeface="+mn-cs"/>
              </a:rPr>
              <a:t>: </a:t>
            </a:r>
            <a:r>
              <a:rPr lang="it-IT" sz="2000" dirty="0" smtClean="0">
                <a:solidFill>
                  <a:prstClr val="black">
                    <a:lumMod val="85000"/>
                    <a:lumOff val="15000"/>
                  </a:prstClr>
                </a:solidFill>
                <a:latin typeface="Calibri" panose="020F0502020204030204"/>
                <a:ea typeface="Verdana" panose="020B0604030504040204" pitchFamily="34" charset="0"/>
                <a:cs typeface="+mn-cs"/>
              </a:rPr>
              <a:t>in forma cartacea con raccomandata semplice.</a:t>
            </a:r>
            <a:br>
              <a:rPr lang="it-IT" sz="2000" dirty="0" smtClean="0">
                <a:solidFill>
                  <a:prstClr val="black">
                    <a:lumMod val="85000"/>
                    <a:lumOff val="15000"/>
                  </a:prstClr>
                </a:solidFill>
                <a:latin typeface="Calibri" panose="020F0502020204030204"/>
                <a:ea typeface="Verdana" panose="020B0604030504040204" pitchFamily="34" charset="0"/>
                <a:cs typeface="+mn-cs"/>
              </a:rPr>
            </a:br>
            <a:r>
              <a:rPr lang="it-IT" sz="2000" dirty="0" smtClean="0">
                <a:solidFill>
                  <a:prstClr val="black">
                    <a:lumMod val="85000"/>
                    <a:lumOff val="15000"/>
                  </a:prstClr>
                </a:solidFill>
                <a:latin typeface="Calibri" panose="020F0502020204030204"/>
                <a:ea typeface="Verdana" panose="020B0604030504040204" pitchFamily="34" charset="0"/>
                <a:cs typeface="+mn-cs"/>
              </a:rPr>
              <a:t/>
            </a:r>
            <a:br>
              <a:rPr lang="it-IT" sz="2000" dirty="0" smtClean="0">
                <a:solidFill>
                  <a:prstClr val="black">
                    <a:lumMod val="85000"/>
                    <a:lumOff val="15000"/>
                  </a:prstClr>
                </a:solidFill>
                <a:latin typeface="Calibri" panose="020F0502020204030204"/>
                <a:ea typeface="Verdana" panose="020B0604030504040204" pitchFamily="34" charset="0"/>
                <a:cs typeface="+mn-cs"/>
              </a:rPr>
            </a:br>
            <a:r>
              <a:rPr lang="it-IT" sz="2000" dirty="0" smtClean="0">
                <a:solidFill>
                  <a:prstClr val="black">
                    <a:lumMod val="85000"/>
                    <a:lumOff val="15000"/>
                  </a:prstClr>
                </a:solidFill>
                <a:latin typeface="Calibri" panose="020F0502020204030204"/>
                <a:ea typeface="Verdana" panose="020B0604030504040204" pitchFamily="34" charset="0"/>
                <a:cs typeface="+mn-cs"/>
              </a:rPr>
              <a:t>Per ciascun studio associato e </a:t>
            </a:r>
            <a:r>
              <a:rPr lang="it-IT" sz="2000" dirty="0" err="1" smtClean="0">
                <a:solidFill>
                  <a:prstClr val="black">
                    <a:lumMod val="85000"/>
                    <a:lumOff val="15000"/>
                  </a:prstClr>
                </a:solidFill>
                <a:latin typeface="Calibri" panose="020F0502020204030204"/>
                <a:ea typeface="Verdana" panose="020B0604030504040204" pitchFamily="34" charset="0"/>
                <a:cs typeface="+mn-cs"/>
              </a:rPr>
              <a:t>S.t.p</a:t>
            </a:r>
            <a:r>
              <a:rPr lang="it-IT" sz="2000" dirty="0" smtClean="0">
                <a:solidFill>
                  <a:prstClr val="black">
                    <a:lumMod val="85000"/>
                    <a:lumOff val="15000"/>
                  </a:prstClr>
                </a:solidFill>
                <a:latin typeface="Calibri" panose="020F0502020204030204"/>
                <a:ea typeface="Verdana" panose="020B0604030504040204" pitchFamily="34" charset="0"/>
                <a:cs typeface="+mn-cs"/>
              </a:rPr>
              <a:t>.  deve essere trasmesso alla Cassa un solo modello 5 bis al quale non è connesso alcun ulteriore versamento di contributi.</a:t>
            </a:r>
            <a:br>
              <a:rPr lang="it-IT" sz="2000" dirty="0" smtClean="0">
                <a:solidFill>
                  <a:prstClr val="black">
                    <a:lumMod val="85000"/>
                    <a:lumOff val="15000"/>
                  </a:prstClr>
                </a:solidFill>
                <a:latin typeface="Calibri" panose="020F0502020204030204"/>
                <a:ea typeface="Verdana" panose="020B0604030504040204" pitchFamily="34" charset="0"/>
                <a:cs typeface="+mn-cs"/>
              </a:rPr>
            </a:br>
            <a:endParaRPr lang="it-IT" dirty="0"/>
          </a:p>
        </p:txBody>
      </p:sp>
    </p:spTree>
    <p:extLst>
      <p:ext uri="{BB962C8B-B14F-4D97-AF65-F5344CB8AC3E}">
        <p14:creationId xmlns:p14="http://schemas.microsoft.com/office/powerpoint/2010/main" val="37077061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3290207"/>
            <a:ext cx="7772400" cy="417312"/>
          </a:xfrm>
        </p:spPr>
        <p:txBody>
          <a:bodyPr>
            <a:normAutofit fontScale="90000"/>
          </a:bodyPr>
          <a:lstStyle/>
          <a:p>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Modello 5 ter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dirty="0" smtClean="0">
                <a:solidFill>
                  <a:srgbClr val="0070C0"/>
                </a:solidFill>
                <a:latin typeface="Verdana" panose="020B0604030504040204" pitchFamily="34" charset="0"/>
                <a:ea typeface="Verdana" panose="020B0604030504040204" pitchFamily="34" charset="0"/>
              </a:rPr>
              <a:t>Art</a:t>
            </a:r>
            <a:r>
              <a:rPr lang="it-IT" sz="1800" dirty="0">
                <a:solidFill>
                  <a:srgbClr val="0070C0"/>
                </a:solidFill>
                <a:latin typeface="Verdana" panose="020B0604030504040204" pitchFamily="34" charset="0"/>
                <a:ea typeface="Verdana" panose="020B0604030504040204" pitchFamily="34" charset="0"/>
              </a:rPr>
              <a:t>. 3 Regolamento Società Tra Avvocati </a:t>
            </a:r>
            <a:r>
              <a:rPr lang="it-IT" sz="1800" b="1" kern="0" dirty="0">
                <a:solidFill>
                  <a:prstClr val="black">
                    <a:lumMod val="85000"/>
                    <a:lumOff val="15000"/>
                  </a:prstClr>
                </a:solidFill>
                <a:latin typeface="Verdana" panose="020B0604030504040204" pitchFamily="34" charset="0"/>
                <a:ea typeface="Verdana" panose="020B0604030504040204" pitchFamily="34" charset="0"/>
              </a:rPr>
              <a:t> </a:t>
            </a:r>
            <a:r>
              <a:rPr lang="it-IT" sz="1800" kern="0" dirty="0">
                <a:solidFill>
                  <a:sysClr val="windowText" lastClr="000000"/>
                </a:solidFill>
                <a:latin typeface="Verdana" panose="020B0604030504040204" pitchFamily="34" charset="0"/>
                <a:ea typeface="Verdana" panose="020B0604030504040204" pitchFamily="34" charset="0"/>
              </a:rPr>
              <a:t/>
            </a:r>
            <a:br>
              <a:rPr lang="it-IT" sz="1800" kern="0" dirty="0">
                <a:solidFill>
                  <a:sysClr val="windowText" lastClr="000000"/>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22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2200" b="1" dirty="0" smtClean="0">
                <a:solidFill>
                  <a:schemeClr val="tx1">
                    <a:lumMod val="85000"/>
                    <a:lumOff val="15000"/>
                  </a:schemeClr>
                </a:solidFill>
                <a:latin typeface="Verdana" panose="020B0604030504040204" pitchFamily="34" charset="0"/>
                <a:ea typeface="Verdana" panose="020B0604030504040204" pitchFamily="34" charset="0"/>
              </a:rPr>
            </a:br>
            <a:endParaRPr lang="it-IT" sz="1800" dirty="0">
              <a:solidFill>
                <a:srgbClr val="0070C0"/>
              </a:solidFill>
              <a:latin typeface="Verdana" panose="020B0604030504040204" pitchFamily="34" charset="0"/>
              <a:ea typeface="Verdana" panose="020B0604030504040204" pitchFamily="34" charset="0"/>
            </a:endParaRPr>
          </a:p>
        </p:txBody>
      </p:sp>
      <p:grpSp>
        <p:nvGrpSpPr>
          <p:cNvPr id="3" name="Gruppo 2"/>
          <p:cNvGrpSpPr/>
          <p:nvPr/>
        </p:nvGrpSpPr>
        <p:grpSpPr>
          <a:xfrm>
            <a:off x="2908884" y="3382860"/>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37</a:t>
            </a:fld>
            <a:endParaRPr lang="it-IT" dirty="0"/>
          </a:p>
        </p:txBody>
      </p:sp>
    </p:spTree>
    <p:extLst>
      <p:ext uri="{BB962C8B-B14F-4D97-AF65-F5344CB8AC3E}">
        <p14:creationId xmlns:p14="http://schemas.microsoft.com/office/powerpoint/2010/main" val="17026288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38</a:t>
            </a:fld>
            <a:endParaRPr lang="it-IT" dirty="0"/>
          </a:p>
        </p:txBody>
      </p:sp>
      <p:sp>
        <p:nvSpPr>
          <p:cNvPr id="8" name="Rettangolo 7"/>
          <p:cNvSpPr/>
          <p:nvPr/>
        </p:nvSpPr>
        <p:spPr>
          <a:xfrm>
            <a:off x="1649186" y="579665"/>
            <a:ext cx="7119257" cy="861774"/>
          </a:xfrm>
          <a:prstGeom prst="rect">
            <a:avLst/>
          </a:prstGeom>
        </p:spPr>
        <p:txBody>
          <a:bodyPr wrap="square">
            <a:spAutoFit/>
          </a:bodyPr>
          <a:lstStyle/>
          <a:p>
            <a:pPr lvl="0" defTabSz="914400">
              <a:defRPr/>
            </a:pPr>
            <a:r>
              <a:rPr kumimoji="0" lang="it-IT"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Obbligo dichiarativo </a:t>
            </a:r>
            <a:r>
              <a:rPr kumimoji="0" lang="it-IT" sz="1600" b="1" i="0" u="none" strike="noStrike" kern="0" cap="none" spc="0" normalizeH="0" baseline="0" noProof="0" dirty="0" err="1"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Mod</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5 ter</a:t>
            </a:r>
          </a:p>
          <a:p>
            <a:pPr lvl="0" defTabSz="914400">
              <a:defRPr/>
            </a:pPr>
            <a:endPar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endParaRPr>
          </a:p>
          <a:p>
            <a:pPr lvl="0" defTabSz="914400">
              <a:defRPr/>
            </a:pPr>
            <a:r>
              <a:rPr lang="it-IT" sz="1600" b="1" kern="0" dirty="0">
                <a:solidFill>
                  <a:prstClr val="black">
                    <a:lumMod val="85000"/>
                    <a:lumOff val="15000"/>
                  </a:prstClr>
                </a:solidFill>
                <a:latin typeface="Verdana" panose="020B0604030504040204" pitchFamily="34" charset="0"/>
                <a:ea typeface="Verdana" panose="020B0604030504040204" pitchFamily="34" charset="0"/>
                <a:cs typeface="+mj-cs"/>
              </a:rPr>
              <a:t> </a:t>
            </a:r>
            <a:r>
              <a:rPr lang="it-IT" sz="1600" b="1" kern="0" dirty="0" smtClean="0">
                <a:solidFill>
                  <a:prstClr val="black">
                    <a:lumMod val="85000"/>
                    <a:lumOff val="15000"/>
                  </a:prstClr>
                </a:solidFill>
                <a:latin typeface="Verdana" panose="020B0604030504040204" pitchFamily="34" charset="0"/>
                <a:ea typeface="Verdana" panose="020B0604030504040204" pitchFamily="34" charset="0"/>
                <a:cs typeface="+mj-cs"/>
              </a:rPr>
              <a:t>         </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a:t>
            </a:r>
            <a:endParaRPr kumimoji="0" lang="it-IT" sz="1600" b="0" i="0" u="none" strike="noStrike" kern="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endParaRPr>
          </a:p>
        </p:txBody>
      </p:sp>
      <p:sp>
        <p:nvSpPr>
          <p:cNvPr id="9" name="Titolo 8"/>
          <p:cNvSpPr>
            <a:spLocks noGrp="1"/>
          </p:cNvSpPr>
          <p:nvPr>
            <p:ph type="ctrTitle"/>
          </p:nvPr>
        </p:nvSpPr>
        <p:spPr>
          <a:xfrm>
            <a:off x="726621" y="1470263"/>
            <a:ext cx="7772911" cy="4793725"/>
          </a:xfrm>
        </p:spPr>
        <p:txBody>
          <a:bodyPr>
            <a:normAutofit fontScale="90000"/>
          </a:bodyPr>
          <a:lstStyle/>
          <a:p>
            <a:pPr lvl="0" algn="l">
              <a:spcBef>
                <a:spcPts val="1000"/>
              </a:spcBef>
            </a:pPr>
            <a:r>
              <a:rPr lang="it-IT" sz="2000" b="1" dirty="0">
                <a:solidFill>
                  <a:srgbClr val="0070C0"/>
                </a:solidFill>
                <a:latin typeface="Calibri" panose="020F0502020204030204"/>
                <a:ea typeface="Verdana" panose="020B0604030504040204" pitchFamily="34" charset="0"/>
                <a:cs typeface="+mn-cs"/>
              </a:rPr>
              <a:t>Soggetti obbligati</a:t>
            </a:r>
            <a:r>
              <a:rPr lang="it-IT" sz="2000" dirty="0">
                <a:solidFill>
                  <a:prstClr val="black">
                    <a:lumMod val="85000"/>
                    <a:lumOff val="15000"/>
                  </a:prstClr>
                </a:solidFill>
                <a:latin typeface="Calibri" panose="020F0502020204030204"/>
                <a:ea typeface="Verdana" panose="020B0604030504040204" pitchFamily="34" charset="0"/>
                <a:cs typeface="+mn-cs"/>
              </a:rPr>
              <a:t>: </a:t>
            </a:r>
            <a:r>
              <a:rPr lang="it-IT" sz="2000" dirty="0">
                <a:solidFill>
                  <a:prstClr val="black"/>
                </a:solidFill>
                <a:latin typeface="Calibri" panose="020F0502020204030204"/>
                <a:ea typeface="+mn-ea"/>
                <a:cs typeface="+mn-cs"/>
              </a:rPr>
              <a:t>Società tra Avvocati (STA) </a:t>
            </a:r>
            <a:r>
              <a:rPr lang="it-IT" sz="2000" dirty="0" smtClean="0">
                <a:solidFill>
                  <a:prstClr val="black"/>
                </a:solidFill>
                <a:latin typeface="Calibri" panose="020F0502020204030204"/>
                <a:ea typeface="+mn-ea"/>
                <a:cs typeface="+mn-cs"/>
              </a:rPr>
              <a:t>che, a decorrere dal 2021 </a:t>
            </a:r>
            <a:r>
              <a:rPr lang="it-IT" sz="2000" dirty="0">
                <a:solidFill>
                  <a:prstClr val="black"/>
                </a:solidFill>
                <a:latin typeface="Calibri" panose="020F0502020204030204"/>
                <a:ea typeface="+mn-ea"/>
                <a:cs typeface="+mn-cs"/>
              </a:rPr>
              <a:t>risultano </a:t>
            </a:r>
            <a:r>
              <a:rPr lang="it-IT" sz="2000" dirty="0" smtClean="0">
                <a:solidFill>
                  <a:prstClr val="black"/>
                </a:solidFill>
                <a:latin typeface="Calibri" panose="020F0502020204030204"/>
                <a:ea typeface="+mn-ea"/>
                <a:cs typeface="+mn-cs"/>
              </a:rPr>
              <a:t>iscritte,    anche    per   frazione   di  anno</a:t>
            </a:r>
            <a:r>
              <a:rPr lang="it-IT" sz="2000" dirty="0">
                <a:solidFill>
                  <a:prstClr val="black"/>
                </a:solidFill>
                <a:latin typeface="Calibri" panose="020F0502020204030204"/>
                <a:ea typeface="+mn-ea"/>
                <a:cs typeface="+mn-cs"/>
              </a:rPr>
              <a:t>, </a:t>
            </a:r>
            <a:r>
              <a:rPr lang="it-IT" sz="2000" dirty="0" smtClean="0">
                <a:solidFill>
                  <a:prstClr val="black"/>
                </a:solidFill>
                <a:latin typeface="Calibri" panose="020F0502020204030204"/>
                <a:ea typeface="+mn-ea"/>
                <a:cs typeface="+mn-cs"/>
              </a:rPr>
              <a:t> nella </a:t>
            </a:r>
            <a:r>
              <a:rPr lang="it-IT" sz="2000" dirty="0">
                <a:solidFill>
                  <a:prstClr val="black"/>
                </a:solidFill>
                <a:latin typeface="Calibri" panose="020F0502020204030204"/>
                <a:ea typeface="+mn-ea"/>
                <a:cs typeface="+mn-cs"/>
              </a:rPr>
              <a:t>Sezione </a:t>
            </a:r>
            <a:r>
              <a:rPr lang="it-IT" sz="2000" dirty="0" smtClean="0">
                <a:solidFill>
                  <a:prstClr val="black"/>
                </a:solidFill>
                <a:latin typeface="Calibri" panose="020F0502020204030204"/>
                <a:ea typeface="+mn-ea"/>
                <a:cs typeface="+mn-cs"/>
              </a:rPr>
              <a:t>  Speciale </a:t>
            </a:r>
            <a:r>
              <a:rPr lang="it-IT" sz="2000" dirty="0">
                <a:solidFill>
                  <a:prstClr val="black"/>
                </a:solidFill>
                <a:latin typeface="Calibri" panose="020F0502020204030204"/>
                <a:ea typeface="+mn-ea"/>
                <a:cs typeface="+mn-cs"/>
              </a:rPr>
              <a:t>di </a:t>
            </a:r>
            <a:r>
              <a:rPr lang="it-IT" sz="2000" dirty="0" smtClean="0">
                <a:solidFill>
                  <a:prstClr val="black"/>
                </a:solidFill>
                <a:latin typeface="Calibri" panose="020F0502020204030204"/>
                <a:ea typeface="+mn-ea"/>
                <a:cs typeface="+mn-cs"/>
              </a:rPr>
              <a:t>  un   Albo Professionale</a:t>
            </a:r>
            <a:r>
              <a:rPr lang="it-IT" sz="2000" dirty="0" smtClean="0">
                <a:solidFill>
                  <a:prstClr val="black">
                    <a:lumMod val="85000"/>
                    <a:lumOff val="15000"/>
                  </a:prstClr>
                </a:solidFill>
                <a:latin typeface="Calibri" panose="020F0502020204030204"/>
                <a:ea typeface="Verdana" panose="020B0604030504040204" pitchFamily="34" charset="0"/>
                <a:cs typeface="+mn-cs"/>
              </a:rPr>
              <a:t>;    </a:t>
            </a:r>
            <a:r>
              <a:rPr lang="it-IT" sz="2000" dirty="0">
                <a:solidFill>
                  <a:prstClr val="black">
                    <a:lumMod val="85000"/>
                    <a:lumOff val="15000"/>
                  </a:prstClr>
                </a:solidFill>
                <a:latin typeface="Calibri" panose="020F0502020204030204"/>
                <a:ea typeface="Verdana" panose="020B0604030504040204" pitchFamily="34" charset="0"/>
                <a:cs typeface="+mn-cs"/>
              </a:rPr>
              <a:t>l</a:t>
            </a:r>
            <a:r>
              <a:rPr lang="it-IT" sz="2000" dirty="0">
                <a:solidFill>
                  <a:prstClr val="black"/>
                </a:solidFill>
                <a:latin typeface="Calibri" panose="020F0502020204030204"/>
                <a:ea typeface="+mn-ea"/>
                <a:cs typeface="+mn-cs"/>
              </a:rPr>
              <a:t>’obbligo di invio permane fino all’anno successivo a quello della </a:t>
            </a:r>
            <a:r>
              <a:rPr lang="it-IT" sz="2000" dirty="0" smtClean="0">
                <a:solidFill>
                  <a:prstClr val="black"/>
                </a:solidFill>
                <a:latin typeface="Calibri" panose="020F0502020204030204"/>
                <a:ea typeface="+mn-ea"/>
                <a:cs typeface="+mn-cs"/>
              </a:rPr>
              <a:t>cancellazione </a:t>
            </a:r>
            <a:r>
              <a:rPr lang="it-IT" sz="2000" dirty="0">
                <a:solidFill>
                  <a:prstClr val="black"/>
                </a:solidFill>
                <a:latin typeface="Calibri" panose="020F0502020204030204"/>
                <a:ea typeface="+mn-ea"/>
                <a:cs typeface="+mn-cs"/>
              </a:rPr>
              <a:t>dalla </a:t>
            </a:r>
            <a:r>
              <a:rPr lang="it-IT" sz="2000" dirty="0" smtClean="0">
                <a:solidFill>
                  <a:prstClr val="black"/>
                </a:solidFill>
                <a:latin typeface="Calibri" panose="020F0502020204030204"/>
                <a:ea typeface="+mn-ea"/>
                <a:cs typeface="+mn-cs"/>
              </a:rPr>
              <a:t>Sezione Speciale dell’Albo. </a:t>
            </a:r>
            <a:r>
              <a:rPr lang="it-IT" sz="2000" dirty="0">
                <a:solidFill>
                  <a:prstClr val="black"/>
                </a:solidFill>
                <a:latin typeface="Calibri" panose="020F0502020204030204"/>
                <a:ea typeface="+mn-ea"/>
                <a:cs typeface="+mn-cs"/>
              </a:rPr>
              <a:t/>
            </a:r>
            <a:br>
              <a:rPr lang="it-IT" sz="2000" dirty="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
            </a:r>
            <a:br>
              <a:rPr lang="it-IT" sz="2000" b="1" dirty="0">
                <a:solidFill>
                  <a:srgbClr val="0070C0"/>
                </a:solidFill>
                <a:latin typeface="Calibri" panose="020F0502020204030204"/>
                <a:ea typeface="Verdana" panose="020B0604030504040204" pitchFamily="34" charset="0"/>
                <a:cs typeface="+mn-cs"/>
              </a:rPr>
            </a:br>
            <a:r>
              <a:rPr lang="it-IT" sz="2000" b="1" dirty="0">
                <a:solidFill>
                  <a:srgbClr val="0070C0"/>
                </a:solidFill>
                <a:latin typeface="Calibri" panose="020F0502020204030204"/>
                <a:ea typeface="Verdana" panose="020B0604030504040204" pitchFamily="34" charset="0"/>
                <a:cs typeface="+mn-cs"/>
              </a:rPr>
              <a:t>Oggetto della comunicazione: </a:t>
            </a:r>
            <a:r>
              <a:rPr lang="it-IT" sz="2000" b="1" dirty="0" smtClean="0">
                <a:solidFill>
                  <a:srgbClr val="0070C0"/>
                </a:solidFill>
                <a:latin typeface="Calibri" panose="020F0502020204030204"/>
                <a:ea typeface="Verdana" panose="020B0604030504040204" pitchFamily="34" charset="0"/>
                <a:cs typeface="+mn-cs"/>
              </a:rPr>
              <a:t>  </a:t>
            </a:r>
            <a:r>
              <a:rPr lang="it-IT" sz="2000" dirty="0" smtClean="0">
                <a:solidFill>
                  <a:prstClr val="black"/>
                </a:solidFill>
                <a:latin typeface="Calibri" panose="020F0502020204030204"/>
                <a:ea typeface="+mn-ea"/>
                <a:cs typeface="+mn-cs"/>
              </a:rPr>
              <a:t>il </a:t>
            </a:r>
            <a:r>
              <a:rPr lang="it-IT" sz="2000" dirty="0">
                <a:solidFill>
                  <a:prstClr val="black"/>
                </a:solidFill>
                <a:latin typeface="Calibri" panose="020F0502020204030204"/>
                <a:ea typeface="+mn-ea"/>
                <a:cs typeface="+mn-cs"/>
              </a:rPr>
              <a:t>volume d’affari </a:t>
            </a:r>
            <a:r>
              <a:rPr lang="it-IT" sz="2000" dirty="0" smtClean="0">
                <a:solidFill>
                  <a:prstClr val="black"/>
                </a:solidFill>
                <a:latin typeface="Calibri" panose="020F0502020204030204"/>
                <a:ea typeface="+mn-ea"/>
                <a:cs typeface="+mn-cs"/>
              </a:rPr>
              <a:t>  complessivo conseguito ai  </a:t>
            </a:r>
            <a:r>
              <a:rPr lang="it-IT" sz="2000" dirty="0">
                <a:solidFill>
                  <a:prstClr val="black"/>
                </a:solidFill>
                <a:latin typeface="Calibri" panose="020F0502020204030204"/>
                <a:ea typeface="+mn-ea"/>
                <a:cs typeface="+mn-cs"/>
              </a:rPr>
              <a:t>fini dell’IVA. La </a:t>
            </a:r>
            <a:r>
              <a:rPr lang="it-IT" sz="2000" dirty="0" smtClean="0">
                <a:solidFill>
                  <a:prstClr val="black"/>
                </a:solidFill>
                <a:latin typeface="Calibri" panose="020F0502020204030204"/>
                <a:ea typeface="+mn-ea"/>
                <a:cs typeface="+mn-cs"/>
              </a:rPr>
              <a:t> comunicazione   </a:t>
            </a:r>
            <a:r>
              <a:rPr lang="it-IT" sz="2000" dirty="0">
                <a:solidFill>
                  <a:prstClr val="black"/>
                </a:solidFill>
                <a:latin typeface="Calibri" panose="020F0502020204030204"/>
                <a:ea typeface="+mn-ea"/>
                <a:cs typeface="+mn-cs"/>
              </a:rPr>
              <a:t>deve </a:t>
            </a:r>
            <a:r>
              <a:rPr lang="it-IT" sz="2000" dirty="0" smtClean="0">
                <a:solidFill>
                  <a:prstClr val="black"/>
                </a:solidFill>
                <a:latin typeface="Calibri" panose="020F0502020204030204"/>
                <a:ea typeface="+mn-ea"/>
                <a:cs typeface="+mn-cs"/>
              </a:rPr>
              <a:t>  essere  inviata </a:t>
            </a:r>
            <a:r>
              <a:rPr lang="it-IT" sz="2000" dirty="0">
                <a:solidFill>
                  <a:prstClr val="black"/>
                </a:solidFill>
                <a:latin typeface="Calibri" panose="020F0502020204030204"/>
                <a:ea typeface="+mn-ea"/>
                <a:cs typeface="+mn-cs"/>
              </a:rPr>
              <a:t>anche se le dichiarazioni fiscali </a:t>
            </a:r>
            <a:r>
              <a:rPr lang="it-IT" sz="2000" dirty="0" smtClean="0">
                <a:solidFill>
                  <a:prstClr val="black"/>
                </a:solidFill>
                <a:latin typeface="Calibri" panose="020F0502020204030204"/>
                <a:ea typeface="+mn-ea"/>
                <a:cs typeface="+mn-cs"/>
              </a:rPr>
              <a:t/>
            </a:r>
            <a:br>
              <a:rPr lang="it-IT" sz="2000" dirty="0" smtClean="0">
                <a:solidFill>
                  <a:prstClr val="black"/>
                </a:solidFill>
                <a:latin typeface="Calibri" panose="020F0502020204030204"/>
                <a:ea typeface="+mn-ea"/>
                <a:cs typeface="+mn-cs"/>
              </a:rPr>
            </a:br>
            <a:r>
              <a:rPr lang="it-IT" sz="2000" dirty="0" smtClean="0">
                <a:solidFill>
                  <a:prstClr val="black"/>
                </a:solidFill>
                <a:latin typeface="Calibri" panose="020F0502020204030204"/>
                <a:ea typeface="+mn-ea"/>
                <a:cs typeface="+mn-cs"/>
              </a:rPr>
              <a:t>non   sono   state  presentate   o  sono  negative  </a:t>
            </a:r>
            <a:r>
              <a:rPr lang="it-IT" sz="2000" dirty="0">
                <a:solidFill>
                  <a:prstClr val="black"/>
                </a:solidFill>
                <a:latin typeface="Calibri" panose="020F0502020204030204"/>
                <a:ea typeface="+mn-ea"/>
                <a:cs typeface="+mn-cs"/>
              </a:rPr>
              <a:t>o </a:t>
            </a:r>
            <a:r>
              <a:rPr lang="it-IT" sz="2000" dirty="0" smtClean="0">
                <a:solidFill>
                  <a:prstClr val="black"/>
                </a:solidFill>
                <a:latin typeface="Calibri" panose="020F0502020204030204"/>
                <a:ea typeface="+mn-ea"/>
                <a:cs typeface="+mn-cs"/>
              </a:rPr>
              <a:t>   se     </a:t>
            </a:r>
            <a:r>
              <a:rPr lang="it-IT" sz="2000" dirty="0">
                <a:solidFill>
                  <a:prstClr val="black"/>
                </a:solidFill>
                <a:latin typeface="Calibri" panose="020F0502020204030204"/>
                <a:ea typeface="+mn-ea"/>
                <a:cs typeface="+mn-cs"/>
              </a:rPr>
              <a:t>il volume d’affari </a:t>
            </a:r>
            <a:r>
              <a:rPr lang="it-IT" sz="2000" dirty="0" smtClean="0">
                <a:solidFill>
                  <a:prstClr val="black"/>
                </a:solidFill>
                <a:latin typeface="Calibri" panose="020F0502020204030204"/>
                <a:ea typeface="+mn-ea"/>
                <a:cs typeface="+mn-cs"/>
              </a:rPr>
              <a:t> IVA  è inesistente</a:t>
            </a:r>
            <a:r>
              <a:rPr lang="it-IT" sz="2000" dirty="0">
                <a:solidFill>
                  <a:prstClr val="black"/>
                </a:solidFill>
                <a:latin typeface="Calibri" panose="020F0502020204030204"/>
                <a:ea typeface="+mn-ea"/>
                <a:cs typeface="+mn-cs"/>
              </a:rPr>
              <a:t>; </a:t>
            </a:r>
            <a:r>
              <a:rPr lang="it-IT" sz="2000" dirty="0" smtClean="0">
                <a:solidFill>
                  <a:prstClr val="black"/>
                </a:solidFill>
                <a:latin typeface="Calibri" panose="020F0502020204030204"/>
                <a:ea typeface="+mn-ea"/>
                <a:cs typeface="+mn-cs"/>
              </a:rPr>
              <a:t>   devono </a:t>
            </a:r>
            <a:r>
              <a:rPr lang="it-IT" sz="2000" dirty="0">
                <a:solidFill>
                  <a:prstClr val="black"/>
                </a:solidFill>
                <a:latin typeface="Calibri" panose="020F0502020204030204"/>
                <a:ea typeface="+mn-ea"/>
                <a:cs typeface="+mn-cs"/>
              </a:rPr>
              <a:t>inoltre </a:t>
            </a:r>
            <a:r>
              <a:rPr lang="it-IT" sz="2000" dirty="0" smtClean="0">
                <a:solidFill>
                  <a:prstClr val="black"/>
                </a:solidFill>
                <a:latin typeface="Calibri" panose="020F0502020204030204"/>
                <a:ea typeface="+mn-ea"/>
                <a:cs typeface="+mn-cs"/>
              </a:rPr>
              <a:t>  comunicare  l’ammontare </a:t>
            </a:r>
            <a:r>
              <a:rPr lang="it-IT" sz="2000" dirty="0">
                <a:solidFill>
                  <a:prstClr val="black"/>
                </a:solidFill>
                <a:latin typeface="Calibri" panose="020F0502020204030204"/>
                <a:ea typeface="+mn-ea"/>
                <a:cs typeface="+mn-cs"/>
              </a:rPr>
              <a:t>del reddito </a:t>
            </a:r>
            <a:r>
              <a:rPr lang="it-IT" sz="2000" dirty="0" smtClean="0">
                <a:solidFill>
                  <a:prstClr val="black"/>
                </a:solidFill>
                <a:latin typeface="Calibri" panose="020F0502020204030204"/>
                <a:ea typeface="+mn-ea"/>
                <a:cs typeface="+mn-cs"/>
              </a:rPr>
              <a:t>  complessivo </a:t>
            </a:r>
            <a:r>
              <a:rPr lang="it-IT" sz="2000" dirty="0">
                <a:solidFill>
                  <a:prstClr val="black"/>
                </a:solidFill>
                <a:latin typeface="Calibri" panose="020F0502020204030204"/>
                <a:ea typeface="+mn-ea"/>
                <a:cs typeface="+mn-cs"/>
              </a:rPr>
              <a:t>prodotto, anche se negativo, l’ammontare degli utili, anche non distribuiti, nonché i compensi spettanti a ciascun socio per l’anno precedente. </a:t>
            </a:r>
            <a:br>
              <a:rPr lang="it-IT" sz="2000" dirty="0">
                <a:solidFill>
                  <a:prstClr val="black"/>
                </a:solidFill>
                <a:latin typeface="Calibri" panose="020F0502020204030204"/>
                <a:ea typeface="+mn-ea"/>
                <a:cs typeface="+mn-cs"/>
              </a:rPr>
            </a:br>
            <a:r>
              <a:rPr lang="it-IT" sz="2000" dirty="0">
                <a:solidFill>
                  <a:prstClr val="black"/>
                </a:solidFill>
                <a:latin typeface="Calibri" panose="020F0502020204030204"/>
                <a:ea typeface="+mn-ea"/>
                <a:cs typeface="+mn-cs"/>
              </a:rPr>
              <a:t> </a:t>
            </a:r>
            <a:br>
              <a:rPr lang="it-IT" sz="2000" dirty="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Termine di invio: </a:t>
            </a:r>
            <a:r>
              <a:rPr lang="it-IT" sz="2000" dirty="0">
                <a:solidFill>
                  <a:prstClr val="black"/>
                </a:solidFill>
                <a:latin typeface="Calibri" panose="020F0502020204030204"/>
                <a:ea typeface="Verdana" panose="020B0604030504040204" pitchFamily="34" charset="0"/>
                <a:cs typeface="+mn-cs"/>
              </a:rPr>
              <a:t>30 </a:t>
            </a:r>
            <a:r>
              <a:rPr lang="it-IT" sz="2000" dirty="0" smtClean="0">
                <a:solidFill>
                  <a:prstClr val="black"/>
                </a:solidFill>
                <a:latin typeface="Calibri" panose="020F0502020204030204"/>
                <a:ea typeface="Verdana" panose="020B0604030504040204" pitchFamily="34" charset="0"/>
                <a:cs typeface="+mn-cs"/>
              </a:rPr>
              <a:t>settembre  dell’anno </a:t>
            </a:r>
            <a:r>
              <a:rPr lang="it-IT" sz="2000" dirty="0">
                <a:solidFill>
                  <a:prstClr val="black"/>
                </a:solidFill>
                <a:latin typeface="Calibri" panose="020F0502020204030204"/>
                <a:ea typeface="Verdana" panose="020B0604030504040204" pitchFamily="34" charset="0"/>
                <a:cs typeface="+mn-cs"/>
              </a:rPr>
              <a:t>relativo </a:t>
            </a:r>
            <a:r>
              <a:rPr lang="it-IT" sz="2000" dirty="0" smtClean="0">
                <a:solidFill>
                  <a:prstClr val="black"/>
                </a:solidFill>
                <a:latin typeface="Calibri" panose="020F0502020204030204"/>
                <a:ea typeface="Verdana" panose="020B0604030504040204" pitchFamily="34" charset="0"/>
                <a:cs typeface="+mn-cs"/>
              </a:rPr>
              <a:t> alla </a:t>
            </a:r>
            <a:r>
              <a:rPr lang="it-IT" sz="2000" dirty="0">
                <a:solidFill>
                  <a:prstClr val="black"/>
                </a:solidFill>
                <a:latin typeface="Calibri" panose="020F0502020204030204"/>
                <a:ea typeface="Verdana" panose="020B0604030504040204" pitchFamily="34" charset="0"/>
                <a:cs typeface="+mn-cs"/>
              </a:rPr>
              <a:t>dichiarazione fiscale resa per l’anno precedente</a:t>
            </a:r>
            <a:r>
              <a:rPr lang="it-IT" sz="2000" dirty="0">
                <a:solidFill>
                  <a:prstClr val="black">
                    <a:lumMod val="85000"/>
                    <a:lumOff val="15000"/>
                  </a:prstClr>
                </a:solidFill>
                <a:latin typeface="Calibri" panose="020F0502020204030204"/>
                <a:ea typeface="Verdana" panose="020B0604030504040204" pitchFamily="34" charset="0"/>
                <a:cs typeface="+mn-cs"/>
              </a:rPr>
              <a:t> </a:t>
            </a:r>
            <a:r>
              <a:rPr lang="it-IT" sz="2000" dirty="0" smtClean="0">
                <a:solidFill>
                  <a:prstClr val="black">
                    <a:lumMod val="85000"/>
                    <a:lumOff val="15000"/>
                  </a:prstClr>
                </a:solidFill>
                <a:latin typeface="Calibri" panose="020F0502020204030204"/>
                <a:ea typeface="Verdana" panose="020B0604030504040204" pitchFamily="34" charset="0"/>
                <a:cs typeface="+mn-cs"/>
              </a:rPr>
              <a:t>  (mod. </a:t>
            </a:r>
            <a:r>
              <a:rPr lang="it-IT" sz="2000" dirty="0">
                <a:solidFill>
                  <a:prstClr val="black">
                    <a:lumMod val="85000"/>
                    <a:lumOff val="15000"/>
                  </a:prstClr>
                </a:solidFill>
                <a:latin typeface="Calibri" panose="020F0502020204030204"/>
                <a:ea typeface="Verdana" panose="020B0604030504040204" pitchFamily="34" charset="0"/>
                <a:cs typeface="+mn-cs"/>
              </a:rPr>
              <a:t>5/2023 per l’anno 2022);  </a:t>
            </a:r>
            <a:br>
              <a:rPr lang="it-IT" sz="2000" dirty="0">
                <a:solidFill>
                  <a:prstClr val="black">
                    <a:lumMod val="85000"/>
                    <a:lumOff val="15000"/>
                  </a:prstClr>
                </a:solidFill>
                <a:latin typeface="Calibri" panose="020F0502020204030204"/>
                <a:ea typeface="Verdana" panose="020B0604030504040204" pitchFamily="34" charset="0"/>
                <a:cs typeface="+mn-cs"/>
              </a:rPr>
            </a:br>
            <a:r>
              <a:rPr lang="it-IT" sz="1800" dirty="0">
                <a:solidFill>
                  <a:prstClr val="black"/>
                </a:solidFill>
                <a:latin typeface="Calibri" panose="020F0502020204030204"/>
                <a:ea typeface="+mn-ea"/>
                <a:cs typeface="+mn-cs"/>
              </a:rPr>
              <a:t> </a:t>
            </a:r>
            <a:br>
              <a:rPr lang="it-IT" sz="1800" dirty="0">
                <a:solidFill>
                  <a:prstClr val="black"/>
                </a:solidFill>
                <a:latin typeface="Calibri" panose="020F0502020204030204"/>
                <a:ea typeface="+mn-ea"/>
                <a:cs typeface="+mn-cs"/>
              </a:rPr>
            </a:br>
            <a:r>
              <a:rPr lang="it-IT" sz="2000" b="1" dirty="0">
                <a:solidFill>
                  <a:srgbClr val="0070C0"/>
                </a:solidFill>
                <a:latin typeface="Calibri" panose="020F0502020204030204"/>
                <a:ea typeface="Verdana" panose="020B0604030504040204" pitchFamily="34" charset="0"/>
                <a:cs typeface="+mn-cs"/>
              </a:rPr>
              <a:t>Modalità di invio</a:t>
            </a:r>
            <a:r>
              <a:rPr lang="it-IT" sz="2000" dirty="0">
                <a:solidFill>
                  <a:prstClr val="black">
                    <a:lumMod val="85000"/>
                    <a:lumOff val="15000"/>
                  </a:prstClr>
                </a:solidFill>
                <a:latin typeface="Calibri" panose="020F0502020204030204"/>
                <a:ea typeface="Verdana" panose="020B0604030504040204" pitchFamily="34" charset="0"/>
                <a:cs typeface="+mn-cs"/>
              </a:rPr>
              <a:t>: telematica attraverso la sezione «accessi riservati – </a:t>
            </a:r>
            <a:r>
              <a:rPr lang="it-IT" sz="2000" dirty="0" smtClean="0">
                <a:solidFill>
                  <a:prstClr val="black">
                    <a:lumMod val="85000"/>
                    <a:lumOff val="15000"/>
                  </a:prstClr>
                </a:solidFill>
                <a:latin typeface="Calibri" panose="020F0502020204030204"/>
                <a:ea typeface="Verdana" panose="020B0604030504040204" pitchFamily="34" charset="0"/>
                <a:cs typeface="+mn-cs"/>
              </a:rPr>
              <a:t>Società </a:t>
            </a:r>
            <a:r>
              <a:rPr lang="it-IT" sz="2000" dirty="0">
                <a:solidFill>
                  <a:prstClr val="black">
                    <a:lumMod val="85000"/>
                    <a:lumOff val="15000"/>
                  </a:prstClr>
                </a:solidFill>
                <a:latin typeface="Calibri" panose="020F0502020204030204"/>
                <a:ea typeface="Verdana" panose="020B0604030504040204" pitchFamily="34" charset="0"/>
                <a:cs typeface="+mn-cs"/>
              </a:rPr>
              <a:t>T</a:t>
            </a:r>
            <a:r>
              <a:rPr lang="it-IT" sz="2000" dirty="0" smtClean="0">
                <a:solidFill>
                  <a:prstClr val="black">
                    <a:lumMod val="85000"/>
                    <a:lumOff val="15000"/>
                  </a:prstClr>
                </a:solidFill>
                <a:latin typeface="Calibri" panose="020F0502020204030204"/>
                <a:ea typeface="Verdana" panose="020B0604030504040204" pitchFamily="34" charset="0"/>
                <a:cs typeface="+mn-cs"/>
              </a:rPr>
              <a:t>ra </a:t>
            </a:r>
            <a:r>
              <a:rPr lang="it-IT" sz="2000" dirty="0">
                <a:solidFill>
                  <a:prstClr val="black">
                    <a:lumMod val="85000"/>
                    <a:lumOff val="15000"/>
                  </a:prstClr>
                </a:solidFill>
                <a:latin typeface="Calibri" panose="020F0502020204030204"/>
                <a:ea typeface="Verdana" panose="020B0604030504040204" pitchFamily="34" charset="0"/>
                <a:cs typeface="+mn-cs"/>
              </a:rPr>
              <a:t>A</a:t>
            </a:r>
            <a:r>
              <a:rPr lang="it-IT" sz="2000" dirty="0" smtClean="0">
                <a:solidFill>
                  <a:prstClr val="black">
                    <a:lumMod val="85000"/>
                    <a:lumOff val="15000"/>
                  </a:prstClr>
                </a:solidFill>
                <a:latin typeface="Calibri" panose="020F0502020204030204"/>
                <a:ea typeface="Verdana" panose="020B0604030504040204" pitchFamily="34" charset="0"/>
                <a:cs typeface="+mn-cs"/>
              </a:rPr>
              <a:t>vvocati </a:t>
            </a:r>
            <a:r>
              <a:rPr lang="it-IT" sz="2000" dirty="0">
                <a:solidFill>
                  <a:prstClr val="black">
                    <a:lumMod val="85000"/>
                    <a:lumOff val="15000"/>
                  </a:prstClr>
                </a:solidFill>
                <a:latin typeface="Calibri" panose="020F0502020204030204"/>
                <a:ea typeface="Verdana" panose="020B0604030504040204" pitchFamily="34" charset="0"/>
                <a:cs typeface="+mn-cs"/>
              </a:rPr>
              <a:t>» </a:t>
            </a:r>
            <a:r>
              <a:rPr lang="it-IT" sz="2000" dirty="0" smtClean="0">
                <a:solidFill>
                  <a:prstClr val="black">
                    <a:lumMod val="85000"/>
                    <a:lumOff val="15000"/>
                  </a:prstClr>
                </a:solidFill>
                <a:latin typeface="Calibri" panose="020F0502020204030204"/>
                <a:ea typeface="Verdana" panose="020B0604030504040204" pitchFamily="34" charset="0"/>
                <a:cs typeface="+mn-cs"/>
              </a:rPr>
              <a:t>   sul </a:t>
            </a:r>
            <a:r>
              <a:rPr lang="it-IT" sz="2000" dirty="0">
                <a:solidFill>
                  <a:prstClr val="black">
                    <a:lumMod val="85000"/>
                    <a:lumOff val="15000"/>
                  </a:prstClr>
                </a:solidFill>
                <a:latin typeface="Calibri" panose="020F0502020204030204"/>
                <a:ea typeface="Verdana" panose="020B0604030504040204" pitchFamily="34" charset="0"/>
                <a:cs typeface="+mn-cs"/>
              </a:rPr>
              <a:t>sito  </a:t>
            </a:r>
            <a:r>
              <a:rPr lang="it-IT" sz="2000" dirty="0">
                <a:solidFill>
                  <a:srgbClr val="0070C0"/>
                </a:solidFill>
                <a:latin typeface="Calibri" panose="020F0502020204030204"/>
                <a:ea typeface="Verdana" panose="020B0604030504040204" pitchFamily="34" charset="0"/>
                <a:cs typeface="+mn-cs"/>
                <a:hlinkClick r:id="rId2"/>
              </a:rPr>
              <a:t>www.cassaforense.it</a:t>
            </a:r>
            <a:r>
              <a:rPr lang="it-IT" sz="2000" dirty="0">
                <a:solidFill>
                  <a:srgbClr val="0070C0"/>
                </a:solidFill>
                <a:latin typeface="Calibri" panose="020F0502020204030204"/>
                <a:ea typeface="Verdana" panose="020B0604030504040204" pitchFamily="34" charset="0"/>
                <a:cs typeface="+mn-cs"/>
              </a:rPr>
              <a:t>, </a:t>
            </a:r>
            <a:r>
              <a:rPr lang="it-IT" sz="2000" dirty="0" smtClean="0">
                <a:solidFill>
                  <a:srgbClr val="0070C0"/>
                </a:solidFill>
                <a:latin typeface="Calibri" panose="020F0502020204030204"/>
                <a:ea typeface="Verdana" panose="020B0604030504040204" pitchFamily="34" charset="0"/>
                <a:cs typeface="+mn-cs"/>
              </a:rPr>
              <a:t>  </a:t>
            </a:r>
            <a:r>
              <a:rPr lang="it-IT" sz="2000" dirty="0" smtClean="0">
                <a:solidFill>
                  <a:prstClr val="black"/>
                </a:solidFill>
                <a:latin typeface="Calibri" panose="020F0502020204030204"/>
                <a:ea typeface="Verdana" panose="020B0604030504040204" pitchFamily="34" charset="0"/>
                <a:cs typeface="+mn-cs"/>
              </a:rPr>
              <a:t>con </a:t>
            </a:r>
            <a:r>
              <a:rPr lang="it-IT" sz="2000" dirty="0">
                <a:solidFill>
                  <a:prstClr val="black"/>
                </a:solidFill>
                <a:latin typeface="Calibri" panose="020F0502020204030204"/>
                <a:ea typeface="Verdana" panose="020B0604030504040204" pitchFamily="34" charset="0"/>
                <a:cs typeface="+mn-cs"/>
              </a:rPr>
              <a:t>il codice </a:t>
            </a:r>
            <a:r>
              <a:rPr lang="it-IT" sz="2000" dirty="0" smtClean="0">
                <a:solidFill>
                  <a:prstClr val="black"/>
                </a:solidFill>
                <a:latin typeface="Calibri" panose="020F0502020204030204"/>
                <a:ea typeface="Verdana" panose="020B0604030504040204" pitchFamily="34" charset="0"/>
                <a:cs typeface="+mn-cs"/>
              </a:rPr>
              <a:t>Pin  </a:t>
            </a:r>
            <a:r>
              <a:rPr lang="it-IT" sz="2000" dirty="0">
                <a:solidFill>
                  <a:prstClr val="black"/>
                </a:solidFill>
                <a:latin typeface="Calibri" panose="020F0502020204030204"/>
                <a:ea typeface="Verdana" panose="020B0604030504040204" pitchFamily="34" charset="0"/>
                <a:cs typeface="+mn-cs"/>
              </a:rPr>
              <a:t>e </a:t>
            </a:r>
            <a:r>
              <a:rPr lang="it-IT" sz="2000" dirty="0" smtClean="0">
                <a:solidFill>
                  <a:prstClr val="black"/>
                </a:solidFill>
                <a:latin typeface="Calibri" panose="020F0502020204030204"/>
                <a:ea typeface="Verdana" panose="020B0604030504040204" pitchFamily="34" charset="0"/>
                <a:cs typeface="+mn-cs"/>
              </a:rPr>
              <a:t>   meccanografico </a:t>
            </a:r>
            <a:r>
              <a:rPr lang="it-IT" sz="2000" dirty="0">
                <a:solidFill>
                  <a:prstClr val="black"/>
                </a:solidFill>
                <a:latin typeface="Calibri" panose="020F0502020204030204"/>
                <a:ea typeface="Verdana" panose="020B0604030504040204" pitchFamily="34" charset="0"/>
                <a:cs typeface="+mn-cs"/>
              </a:rPr>
              <a:t>rilasciato dopo l’accreditamento della Società tramite </a:t>
            </a:r>
            <a:r>
              <a:rPr lang="it-IT" sz="2000" dirty="0" smtClean="0">
                <a:solidFill>
                  <a:prstClr val="black"/>
                </a:solidFill>
                <a:latin typeface="Calibri" panose="020F0502020204030204"/>
                <a:ea typeface="Verdana" panose="020B0604030504040204" pitchFamily="34" charset="0"/>
                <a:cs typeface="+mn-cs"/>
              </a:rPr>
              <a:t>  procedura disponibile sul sito. </a:t>
            </a:r>
            <a:endParaRPr lang="it-IT" dirty="0"/>
          </a:p>
        </p:txBody>
      </p:sp>
    </p:spTree>
    <p:extLst>
      <p:ext uri="{BB962C8B-B14F-4D97-AF65-F5344CB8AC3E}">
        <p14:creationId xmlns:p14="http://schemas.microsoft.com/office/powerpoint/2010/main" val="7146518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42132" y="6263988"/>
            <a:ext cx="2057400" cy="365125"/>
          </a:xfrm>
        </p:spPr>
        <p:txBody>
          <a:bodyPr/>
          <a:lstStyle/>
          <a:p>
            <a:fld id="{6ACF37FB-DE4E-44CE-A2D9-D6615305B45E}" type="slidenum">
              <a:rPr lang="it-IT" smtClean="0"/>
              <a:t>39</a:t>
            </a:fld>
            <a:endParaRPr lang="it-IT" dirty="0"/>
          </a:p>
        </p:txBody>
      </p:sp>
      <p:sp>
        <p:nvSpPr>
          <p:cNvPr id="8" name="Rettangolo 7"/>
          <p:cNvSpPr/>
          <p:nvPr/>
        </p:nvSpPr>
        <p:spPr>
          <a:xfrm>
            <a:off x="1380275" y="899705"/>
            <a:ext cx="7119257" cy="3693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Obbligo Contributivo </a:t>
            </a:r>
            <a:r>
              <a:rPr kumimoji="0" lang="it-IT" sz="1600" b="1" i="0" u="none" strike="noStrike" kern="0" cap="none" spc="0" normalizeH="0" baseline="0" noProof="0" dirty="0" err="1"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Mod</a:t>
            </a:r>
            <a:r>
              <a:rPr kumimoji="0" lang="it-IT" sz="1600" b="1" i="0" u="none" strike="noStrike" kern="0" cap="none" spc="0" normalizeH="0" baseline="0" noProof="0" dirty="0" smtClean="0">
                <a:ln>
                  <a:noFill/>
                </a:ln>
                <a:solidFill>
                  <a:prstClr val="black">
                    <a:lumMod val="85000"/>
                    <a:lumOff val="15000"/>
                  </a:prstClr>
                </a:solidFill>
                <a:effectLst/>
                <a:uLnTx/>
                <a:uFillTx/>
                <a:latin typeface="Verdana" panose="020B0604030504040204" pitchFamily="34" charset="0"/>
                <a:ea typeface="Verdana" panose="020B0604030504040204" pitchFamily="34" charset="0"/>
                <a:cs typeface="+mj-cs"/>
              </a:rPr>
              <a:t>. 5 ter</a:t>
            </a:r>
            <a:endParaRPr kumimoji="0" lang="it-IT" sz="1600" b="0" i="0" u="none" strike="noStrike" kern="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endParaRPr>
          </a:p>
        </p:txBody>
      </p:sp>
      <p:sp>
        <p:nvSpPr>
          <p:cNvPr id="10" name="Segnaposto contenuto 2"/>
          <p:cNvSpPr txBox="1">
            <a:spLocks/>
          </p:cNvSpPr>
          <p:nvPr/>
        </p:nvSpPr>
        <p:spPr>
          <a:xfrm>
            <a:off x="963386" y="1894114"/>
            <a:ext cx="7731580" cy="42452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2000" b="1" dirty="0" smtClean="0">
                <a:solidFill>
                  <a:srgbClr val="0070C0"/>
                </a:solidFill>
                <a:ea typeface="Verdana" panose="020B0604030504040204" pitchFamily="34" charset="0"/>
              </a:rPr>
              <a:t>Soggetti obbligati</a:t>
            </a:r>
            <a:r>
              <a:rPr lang="it-IT" sz="2000" dirty="0" smtClean="0">
                <a:solidFill>
                  <a:prstClr val="black">
                    <a:lumMod val="85000"/>
                    <a:lumOff val="15000"/>
                  </a:prstClr>
                </a:solidFill>
                <a:ea typeface="Verdana" panose="020B0604030504040204" pitchFamily="34" charset="0"/>
              </a:rPr>
              <a:t>: </a:t>
            </a:r>
            <a:r>
              <a:rPr lang="it-IT" sz="2000" dirty="0" smtClean="0"/>
              <a:t>Società </a:t>
            </a:r>
            <a:r>
              <a:rPr lang="it-IT" sz="2000" dirty="0"/>
              <a:t>tra Avvocati (STA) che </a:t>
            </a:r>
            <a:r>
              <a:rPr lang="it-IT" sz="2000" dirty="0" smtClean="0"/>
              <a:t>a decorrere dal 2021 risultano iscritte, </a:t>
            </a:r>
            <a:r>
              <a:rPr lang="it-IT" sz="2000" dirty="0"/>
              <a:t>anche per frazione di anno, nella Sezione Speciale di un Albo professionale</a:t>
            </a:r>
            <a:r>
              <a:rPr lang="it-IT" sz="2000" dirty="0">
                <a:solidFill>
                  <a:prstClr val="black">
                    <a:lumMod val="85000"/>
                    <a:lumOff val="15000"/>
                  </a:prstClr>
                </a:solidFill>
                <a:ea typeface="Verdana" panose="020B0604030504040204" pitchFamily="34" charset="0"/>
              </a:rPr>
              <a:t>; l</a:t>
            </a:r>
            <a:r>
              <a:rPr lang="it-IT" sz="2000" dirty="0"/>
              <a:t>’obbligo di invio permane fino all’anno successivo a quello della cancellazione dalla Sezione Speciale </a:t>
            </a:r>
            <a:r>
              <a:rPr lang="it-IT" sz="2000" dirty="0" smtClean="0"/>
              <a:t>dell’Albo; </a:t>
            </a:r>
            <a:endParaRPr lang="it-IT" sz="2000" dirty="0"/>
          </a:p>
          <a:p>
            <a:pPr marL="0" lvl="0" indent="0" algn="just">
              <a:buNone/>
              <a:defRPr/>
            </a:pPr>
            <a:r>
              <a:rPr lang="it-IT" sz="2000" b="1" dirty="0" smtClean="0">
                <a:solidFill>
                  <a:srgbClr val="0070C0"/>
                </a:solidFill>
                <a:ea typeface="Verdana" panose="020B0604030504040204" pitchFamily="34" charset="0"/>
              </a:rPr>
              <a:t>Oggetto della contribuzione: </a:t>
            </a:r>
            <a:r>
              <a:rPr lang="it-IT" sz="2000" dirty="0" smtClean="0">
                <a:ea typeface="Verdana" panose="020B0604030504040204" pitchFamily="34" charset="0"/>
              </a:rPr>
              <a:t>autoliquidazione del contributo integrativo del 4% sul </a:t>
            </a:r>
            <a:r>
              <a:rPr lang="it-IT" sz="2000" dirty="0"/>
              <a:t>volume d’affari complessivo conseguito ai fini </a:t>
            </a:r>
            <a:r>
              <a:rPr lang="it-IT" sz="2000" dirty="0" smtClean="0"/>
              <a:t>dell’IVA; </a:t>
            </a:r>
          </a:p>
          <a:p>
            <a:pPr marL="0" lvl="0" indent="0" algn="just">
              <a:buNone/>
              <a:defRPr/>
            </a:pPr>
            <a:r>
              <a:rPr lang="it-IT" sz="2000" b="1" dirty="0" smtClean="0">
                <a:solidFill>
                  <a:srgbClr val="0070C0"/>
                </a:solidFill>
                <a:ea typeface="Verdana" panose="020B0604030504040204" pitchFamily="34" charset="0"/>
              </a:rPr>
              <a:t>Termine </a:t>
            </a:r>
            <a:r>
              <a:rPr lang="it-IT" sz="2000" b="1" dirty="0">
                <a:solidFill>
                  <a:srgbClr val="0070C0"/>
                </a:solidFill>
                <a:ea typeface="Verdana" panose="020B0604030504040204" pitchFamily="34" charset="0"/>
              </a:rPr>
              <a:t>di </a:t>
            </a:r>
            <a:r>
              <a:rPr lang="it-IT" sz="2000" b="1" dirty="0" smtClean="0">
                <a:solidFill>
                  <a:srgbClr val="0070C0"/>
                </a:solidFill>
                <a:ea typeface="Verdana" panose="020B0604030504040204" pitchFamily="34" charset="0"/>
              </a:rPr>
              <a:t>pagamento: </a:t>
            </a:r>
            <a:r>
              <a:rPr lang="it-IT" sz="2000" dirty="0">
                <a:solidFill>
                  <a:sysClr val="windowText" lastClr="000000">
                    <a:lumMod val="85000"/>
                    <a:lumOff val="15000"/>
                  </a:sysClr>
                </a:solidFill>
                <a:ea typeface="Verdana" panose="020B0604030504040204" pitchFamily="34" charset="0"/>
              </a:rPr>
              <a:t>in unica soluzione entro il </a:t>
            </a:r>
            <a:r>
              <a:rPr lang="it-IT" sz="2000" dirty="0" smtClean="0">
                <a:solidFill>
                  <a:sysClr val="windowText" lastClr="000000">
                    <a:lumMod val="85000"/>
                    <a:lumOff val="15000"/>
                  </a:sysClr>
                </a:solidFill>
                <a:ea typeface="Verdana" panose="020B0604030504040204" pitchFamily="34" charset="0"/>
              </a:rPr>
              <a:t>30 settembre;  </a:t>
            </a:r>
            <a:endParaRPr lang="it-IT" sz="2000" dirty="0">
              <a:solidFill>
                <a:sysClr val="windowText" lastClr="000000">
                  <a:lumMod val="85000"/>
                  <a:lumOff val="15000"/>
                </a:sysClr>
              </a:solidFill>
              <a:ea typeface="Verdana" panose="020B0604030504040204" pitchFamily="34" charset="0"/>
            </a:endParaRPr>
          </a:p>
          <a:p>
            <a:pPr marL="0" lvl="0" indent="0" algn="just">
              <a:buNone/>
            </a:pPr>
            <a:r>
              <a:rPr lang="it-IT" sz="2000" b="1" dirty="0" smtClean="0">
                <a:solidFill>
                  <a:srgbClr val="0070C0"/>
                </a:solidFill>
                <a:ea typeface="Verdana" panose="020B0604030504040204" pitchFamily="34" charset="0"/>
              </a:rPr>
              <a:t>Modalità di pagamento</a:t>
            </a:r>
            <a:r>
              <a:rPr lang="it-IT" sz="2000" dirty="0" smtClean="0">
                <a:solidFill>
                  <a:prstClr val="black">
                    <a:lumMod val="85000"/>
                    <a:lumOff val="15000"/>
                  </a:prstClr>
                </a:solidFill>
                <a:ea typeface="Verdana" panose="020B0604030504040204" pitchFamily="34" charset="0"/>
              </a:rPr>
              <a:t>: mediante avvisi di pagamento </a:t>
            </a:r>
            <a:r>
              <a:rPr lang="it-IT" sz="2000" dirty="0" err="1" smtClean="0">
                <a:solidFill>
                  <a:prstClr val="black">
                    <a:lumMod val="85000"/>
                    <a:lumOff val="15000"/>
                  </a:prstClr>
                </a:solidFill>
                <a:ea typeface="Verdana" panose="020B0604030504040204" pitchFamily="34" charset="0"/>
              </a:rPr>
              <a:t>pagoPa</a:t>
            </a:r>
            <a:r>
              <a:rPr lang="it-IT" sz="2000" dirty="0" smtClean="0">
                <a:solidFill>
                  <a:prstClr val="black">
                    <a:lumMod val="85000"/>
                    <a:lumOff val="15000"/>
                  </a:prstClr>
                </a:solidFill>
                <a:ea typeface="Verdana" panose="020B0604030504040204" pitchFamily="34" charset="0"/>
              </a:rPr>
              <a:t> o con  modello F24 da produrre e stampare al termine della procedura di invio telematico del Modello 5 ter.</a:t>
            </a:r>
            <a:endParaRPr lang="it-IT" sz="2000" dirty="0">
              <a:solidFill>
                <a:srgbClr val="0070C0"/>
              </a:solidFill>
              <a:ea typeface="Verdana" panose="020B0604030504040204" pitchFamily="34" charset="0"/>
            </a:endParaRPr>
          </a:p>
          <a:p>
            <a:pPr marL="0" indent="0" algn="just">
              <a:spcAft>
                <a:spcPts val="0"/>
              </a:spcAft>
              <a:buNone/>
            </a:pPr>
            <a:endParaRPr lang="it-IT" sz="3200" dirty="0">
              <a:ea typeface="Times New Roman" panose="02020603050405020304" pitchFamily="18" charset="0"/>
            </a:endParaRPr>
          </a:p>
          <a:p>
            <a:pPr marL="0" lvl="0" indent="0" algn="just">
              <a:buNone/>
            </a:pPr>
            <a:endParaRPr lang="it-IT" sz="1600" dirty="0">
              <a:latin typeface="Verdana" panose="020B0604030504040204" pitchFamily="34" charset="0"/>
              <a:ea typeface="Verdana" panose="020B060403050404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1600" b="1" i="0" u="none" strike="noStrike" kern="1200" cap="none" spc="0" normalizeH="0" baseline="0" noProof="0" dirty="0" smtClean="0">
              <a:ln>
                <a:noFill/>
              </a:ln>
              <a:solidFill>
                <a:sysClr val="windowText" lastClr="000000">
                  <a:lumMod val="85000"/>
                  <a:lumOff val="15000"/>
                </a:sysClr>
              </a:solidFill>
              <a:effectLst/>
              <a:uLnTx/>
              <a:uFillTx/>
              <a:latin typeface="Verdana" panose="020B0604030504040204" pitchFamily="34" charset="0"/>
              <a:ea typeface="Verdana" panose="020B0604030504040204" pitchFamily="34"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it-IT" sz="2000" b="0" i="0" u="none" strike="noStrike" kern="1200" cap="none" spc="0" normalizeH="0" baseline="0" noProof="0" dirty="0">
              <a:ln>
                <a:noFill/>
              </a:ln>
              <a:solidFill>
                <a:sysClr val="windowText" lastClr="000000"/>
              </a:solidFill>
              <a:effectLst/>
              <a:uLnTx/>
              <a:uFillTx/>
              <a:cs typeface="+mn-cs"/>
            </a:endParaRPr>
          </a:p>
        </p:txBody>
      </p:sp>
    </p:spTree>
    <p:extLst>
      <p:ext uri="{BB962C8B-B14F-4D97-AF65-F5344CB8AC3E}">
        <p14:creationId xmlns:p14="http://schemas.microsoft.com/office/powerpoint/2010/main" val="7056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58226-B881-454A-8239-B044ECF76B84}"/>
              </a:ext>
            </a:extLst>
          </p:cNvPr>
          <p:cNvSpPr>
            <a:spLocks noGrp="1"/>
          </p:cNvSpPr>
          <p:nvPr>
            <p:ph type="ctrTitle"/>
          </p:nvPr>
        </p:nvSpPr>
        <p:spPr>
          <a:xfrm>
            <a:off x="685800" y="3150481"/>
            <a:ext cx="7772400" cy="557038"/>
          </a:xfrm>
        </p:spPr>
        <p:txBody>
          <a:bodyPr>
            <a:normAutofit/>
          </a:bodyPr>
          <a:lstStyle/>
          <a:p>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ISCRIZIONE ALLA CASSA</a:t>
            </a:r>
            <a:endParaRPr lang="it-IT" sz="1600" b="1"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3" name="Gruppo 2"/>
          <p:cNvGrpSpPr/>
          <p:nvPr/>
        </p:nvGrpSpPr>
        <p:grpSpPr>
          <a:xfrm>
            <a:off x="2718036" y="3775046"/>
            <a:ext cx="3707932" cy="92279"/>
            <a:chOff x="2718036" y="3775046"/>
            <a:chExt cx="3707932" cy="92279"/>
          </a:xfrm>
        </p:grpSpPr>
        <p:sp>
          <p:nvSpPr>
            <p:cNvPr id="4" name="Rettangolo 3">
              <a:extLst>
                <a:ext uri="{FF2B5EF4-FFF2-40B4-BE49-F238E27FC236}">
                  <a16:creationId xmlns:a16="http://schemas.microsoft.com/office/drawing/2014/main" id="{572D949F-5421-44D2-9426-4AE984D2C870}"/>
                </a:ext>
              </a:extLst>
            </p:cNvPr>
            <p:cNvSpPr/>
            <p:nvPr/>
          </p:nvSpPr>
          <p:spPr>
            <a:xfrm>
              <a:off x="2860647" y="3775046"/>
              <a:ext cx="3565321" cy="92279"/>
            </a:xfrm>
            <a:prstGeom prst="rect">
              <a:avLst/>
            </a:prstGeom>
            <a:solidFill>
              <a:srgbClr val="2889D6"/>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93A34DE8-52A3-4CE2-AD7E-E4AAC9C28975}"/>
                </a:ext>
              </a:extLst>
            </p:cNvPr>
            <p:cNvSpPr/>
            <p:nvPr/>
          </p:nvSpPr>
          <p:spPr>
            <a:xfrm>
              <a:off x="2718036" y="3775046"/>
              <a:ext cx="92278" cy="92279"/>
            </a:xfrm>
            <a:prstGeom prst="rect">
              <a:avLst/>
            </a:prstGeom>
            <a:solidFill>
              <a:srgbClr val="022E5F"/>
            </a:solidFill>
            <a:ln cap="sq"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7" name="Titolo 1">
            <a:extLst>
              <a:ext uri="{FF2B5EF4-FFF2-40B4-BE49-F238E27FC236}">
                <a16:creationId xmlns:a16="http://schemas.microsoft.com/office/drawing/2014/main" id="{892B9F2D-7207-4CA2-8231-D076DE2D83F5}"/>
              </a:ext>
            </a:extLst>
          </p:cNvPr>
          <p:cNvSpPr txBox="1">
            <a:spLocks/>
          </p:cNvSpPr>
          <p:nvPr/>
        </p:nvSpPr>
        <p:spPr>
          <a:xfrm>
            <a:off x="4762850" y="3821185"/>
            <a:ext cx="1772174" cy="4106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it-IT" sz="2000" b="1" dirty="0">
              <a:solidFill>
                <a:srgbClr val="2889D6"/>
              </a:solidFill>
              <a:latin typeface="Verdana" panose="020B0604030504040204" pitchFamily="34" charset="0"/>
              <a:ea typeface="Verdana" panose="020B0604030504040204" pitchFamily="34" charset="0"/>
            </a:endParaRPr>
          </a:p>
        </p:txBody>
      </p:sp>
      <p:sp>
        <p:nvSpPr>
          <p:cNvPr id="6" name="Segnaposto numero diapositiva 5"/>
          <p:cNvSpPr>
            <a:spLocks noGrp="1"/>
          </p:cNvSpPr>
          <p:nvPr>
            <p:ph type="sldNum" sz="quarter" idx="12"/>
          </p:nvPr>
        </p:nvSpPr>
        <p:spPr>
          <a:xfrm>
            <a:off x="6451368" y="6208570"/>
            <a:ext cx="2057400" cy="365125"/>
          </a:xfrm>
        </p:spPr>
        <p:txBody>
          <a:bodyPr/>
          <a:lstStyle/>
          <a:p>
            <a:fld id="{6ACF37FB-DE4E-44CE-A2D9-D6615305B45E}" type="slidenum">
              <a:rPr lang="it-IT" smtClean="0"/>
              <a:t>4</a:t>
            </a:fld>
            <a:endParaRPr lang="it-IT"/>
          </a:p>
        </p:txBody>
      </p:sp>
    </p:spTree>
    <p:extLst>
      <p:ext uri="{BB962C8B-B14F-4D97-AF65-F5344CB8AC3E}">
        <p14:creationId xmlns:p14="http://schemas.microsoft.com/office/powerpoint/2010/main" val="3559432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718456"/>
            <a:ext cx="7886700" cy="1107169"/>
          </a:xfrm>
        </p:spPr>
        <p:txBody>
          <a:bodyPr>
            <a:normAutofit fontScale="90000"/>
          </a:bodyPr>
          <a:lstStyle/>
          <a:p>
            <a:pPr algn="ctr"/>
            <a:r>
              <a:rPr lang="it-IT" sz="2200" b="1" dirty="0">
                <a:solidFill>
                  <a:schemeClr val="tx1">
                    <a:lumMod val="85000"/>
                    <a:lumOff val="15000"/>
                  </a:schemeClr>
                </a:solidFill>
                <a:latin typeface="Verdana" panose="020B0604030504040204" pitchFamily="34" charset="0"/>
                <a:ea typeface="Verdana" panose="020B0604030504040204" pitchFamily="34" charset="0"/>
              </a:rPr>
              <a:t/>
            </a:r>
            <a:br>
              <a:rPr lang="it-IT" sz="22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Iscrizione </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obbligatoria alla Cassa</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dirty="0" smtClean="0">
                <a:latin typeface="Verdana" panose="020B0604030504040204" pitchFamily="34" charset="0"/>
                <a:ea typeface="Verdana" panose="020B0604030504040204" pitchFamily="34" charset="0"/>
              </a:rPr>
              <a:t/>
            </a:r>
            <a:br>
              <a:rPr lang="it-IT" sz="1800" dirty="0" smtClean="0">
                <a:latin typeface="Verdana" panose="020B0604030504040204" pitchFamily="34" charset="0"/>
                <a:ea typeface="Verdana" panose="020B0604030504040204" pitchFamily="34" charset="0"/>
              </a:rPr>
            </a:br>
            <a:r>
              <a:rPr lang="it-IT" sz="1800" dirty="0">
                <a:solidFill>
                  <a:schemeClr val="accent5">
                    <a:lumMod val="75000"/>
                  </a:schemeClr>
                </a:solidFill>
                <a:latin typeface="Verdana" panose="020B0604030504040204" pitchFamily="34" charset="0"/>
                <a:ea typeface="Verdana" panose="020B0604030504040204" pitchFamily="34" charset="0"/>
              </a:rPr>
              <a:t>Art. </a:t>
            </a:r>
            <a:r>
              <a:rPr lang="it-IT" sz="1800" dirty="0" smtClean="0">
                <a:solidFill>
                  <a:schemeClr val="accent5">
                    <a:lumMod val="75000"/>
                  </a:schemeClr>
                </a:solidFill>
                <a:latin typeface="Verdana" panose="020B0604030504040204" pitchFamily="34" charset="0"/>
                <a:ea typeface="Verdana" panose="020B0604030504040204" pitchFamily="34" charset="0"/>
              </a:rPr>
              <a:t>1 </a:t>
            </a:r>
            <a:r>
              <a:rPr lang="it-IT" sz="1800" dirty="0">
                <a:solidFill>
                  <a:schemeClr val="accent5">
                    <a:lumMod val="75000"/>
                  </a:schemeClr>
                </a:solidFill>
                <a:latin typeface="Verdana" panose="020B0604030504040204" pitchFamily="34" charset="0"/>
                <a:ea typeface="Verdana" panose="020B0604030504040204" pitchFamily="34" charset="0"/>
              </a:rPr>
              <a:t>Regolamento Unico Previdenza Forense</a:t>
            </a:r>
            <a:r>
              <a:rPr lang="it-IT" sz="1800" dirty="0">
                <a:solidFill>
                  <a:schemeClr val="accent1"/>
                </a:solidFill>
                <a:latin typeface="Verdana" panose="020B0604030504040204" pitchFamily="34" charset="0"/>
                <a:ea typeface="Verdana" panose="020B0604030504040204" pitchFamily="34" charset="0"/>
              </a:rPr>
              <a:t/>
            </a:r>
            <a:br>
              <a:rPr lang="it-IT" sz="1800" dirty="0">
                <a:solidFill>
                  <a:schemeClr val="accent1"/>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t>
            </a:r>
            <a:endParaRPr lang="it-IT" sz="1800" dirty="0">
              <a:latin typeface="Verdana" panose="020B0604030504040204" pitchFamily="34" charset="0"/>
              <a:ea typeface="Verdana" panose="020B0604030504040204" pitchFamily="34" charset="0"/>
            </a:endParaRPr>
          </a:p>
        </p:txBody>
      </p:sp>
      <p:sp>
        <p:nvSpPr>
          <p:cNvPr id="12" name="Segnaposto contenuto 11"/>
          <p:cNvSpPr>
            <a:spLocks noGrp="1"/>
          </p:cNvSpPr>
          <p:nvPr>
            <p:ph idx="1"/>
          </p:nvPr>
        </p:nvSpPr>
        <p:spPr>
          <a:xfrm>
            <a:off x="628650" y="1934934"/>
            <a:ext cx="7886700" cy="3962945"/>
          </a:xfrm>
          <a:noFill/>
        </p:spPr>
        <p:txBody>
          <a:bodyPr>
            <a:normAutofit fontScale="92500" lnSpcReduction="20000"/>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L’iscrizione </a:t>
            </a:r>
            <a:r>
              <a:rPr lang="it-IT" sz="1600" dirty="0">
                <a:solidFill>
                  <a:schemeClr val="tx1">
                    <a:lumMod val="85000"/>
                    <a:lumOff val="15000"/>
                  </a:schemeClr>
                </a:solidFill>
                <a:latin typeface="Verdana" panose="020B0604030504040204" pitchFamily="34" charset="0"/>
                <a:ea typeface="Verdana" panose="020B0604030504040204" pitchFamily="34" charset="0"/>
              </a:rPr>
              <a:t>alla Cassa è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obbligatoria ai sensi dell’art. 1 del Regolamento Unico della Previdenza Forense: </a:t>
            </a:r>
            <a:r>
              <a:rPr lang="it-IT" sz="1600" dirty="0">
                <a:solidFill>
                  <a:schemeClr val="tx1">
                    <a:lumMod val="85000"/>
                    <a:lumOff val="15000"/>
                  </a:schemeClr>
                </a:solidFill>
                <a:latin typeface="Verdana" panose="020B0604030504040204" pitchFamily="34" charset="0"/>
                <a:ea typeface="Verdana" panose="020B0604030504040204" pitchFamily="34" charset="0"/>
              </a:rPr>
              <a:t>	</a:t>
            </a: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457200" indent="-457200" algn="just">
              <a:buFont typeface="+mj-lt"/>
              <a:buAutoNum type="arabicParenR"/>
            </a:pPr>
            <a:r>
              <a:rPr lang="it-IT" sz="1600" dirty="0">
                <a:solidFill>
                  <a:schemeClr val="tx1">
                    <a:lumMod val="85000"/>
                    <a:lumOff val="15000"/>
                  </a:schemeClr>
                </a:solidFill>
                <a:latin typeface="Verdana" panose="020B0604030504040204" pitchFamily="34" charset="0"/>
                <a:ea typeface="Verdana" panose="020B0604030504040204" pitchFamily="34" charset="0"/>
              </a:rPr>
              <a:t>per tutti gli </a:t>
            </a:r>
            <a:r>
              <a:rPr lang="it-IT" sz="1600" dirty="0">
                <a:solidFill>
                  <a:schemeClr val="accent1"/>
                </a:solidFill>
                <a:latin typeface="Verdana" panose="020B0604030504040204" pitchFamily="34" charset="0"/>
                <a:ea typeface="Verdana" panose="020B0604030504040204" pitchFamily="34" charset="0"/>
              </a:rPr>
              <a:t>avvocati iscritti in un Albo </a:t>
            </a:r>
            <a:r>
              <a:rPr lang="it-IT" sz="1600" dirty="0">
                <a:solidFill>
                  <a:schemeClr val="tx1">
                    <a:lumMod val="85000"/>
                    <a:lumOff val="15000"/>
                  </a:schemeClr>
                </a:solidFill>
                <a:latin typeface="Verdana" panose="020B0604030504040204" pitchFamily="34" charset="0"/>
                <a:ea typeface="Verdana" panose="020B0604030504040204" pitchFamily="34" charset="0"/>
              </a:rPr>
              <a:t>professionale; </a:t>
            </a: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457200" indent="-457200" algn="just">
              <a:buFont typeface="+mj-lt"/>
              <a:buAutoNum type="arabicParenR"/>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457200" indent="-457200" algn="just">
              <a:buFont typeface="+mj-lt"/>
              <a:buAutoNum type="arabicParenR"/>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a:t>
            </a:r>
            <a:r>
              <a:rPr lang="it-IT" sz="1600" dirty="0">
                <a:solidFill>
                  <a:schemeClr val="tx1">
                    <a:lumMod val="85000"/>
                    <a:lumOff val="15000"/>
                  </a:schemeClr>
                </a:solidFill>
                <a:latin typeface="Verdana" panose="020B0604030504040204" pitchFamily="34" charset="0"/>
                <a:ea typeface="Verdana" panose="020B0604030504040204" pitchFamily="34" charset="0"/>
              </a:rPr>
              <a:t>tutti gli </a:t>
            </a:r>
            <a:r>
              <a:rPr lang="it-IT" sz="1600" dirty="0">
                <a:solidFill>
                  <a:schemeClr val="accent1"/>
                </a:solidFill>
                <a:latin typeface="Verdana" panose="020B0604030504040204" pitchFamily="34" charset="0"/>
                <a:ea typeface="Verdana" panose="020B0604030504040204" pitchFamily="34" charset="0"/>
              </a:rPr>
              <a:t>iscritti agli Albi Forensi </a:t>
            </a:r>
            <a:r>
              <a:rPr lang="it-IT" sz="1600" dirty="0">
                <a:solidFill>
                  <a:schemeClr val="tx1">
                    <a:lumMod val="85000"/>
                    <a:lumOff val="15000"/>
                  </a:schemeClr>
                </a:solidFill>
                <a:latin typeface="Verdana" panose="020B0604030504040204" pitchFamily="34" charset="0"/>
                <a:ea typeface="Verdana" panose="020B0604030504040204" pitchFamily="34" charset="0"/>
              </a:rPr>
              <a:t>anche se iscritti contemporaneamente </a:t>
            </a:r>
            <a:r>
              <a:rPr lang="it-IT" sz="1600" dirty="0">
                <a:solidFill>
                  <a:schemeClr val="accent1"/>
                </a:solidFill>
                <a:latin typeface="Verdana" panose="020B0604030504040204" pitchFamily="34" charset="0"/>
                <a:ea typeface="Verdana" panose="020B0604030504040204" pitchFamily="34" charset="0"/>
              </a:rPr>
              <a:t>in altri Albi </a:t>
            </a:r>
            <a:r>
              <a:rPr lang="it-IT" sz="1600" dirty="0" smtClean="0">
                <a:solidFill>
                  <a:schemeClr val="accent1"/>
                </a:solidFill>
                <a:latin typeface="Verdana" panose="020B0604030504040204" pitchFamily="34" charset="0"/>
                <a:ea typeface="Verdana" panose="020B0604030504040204" pitchFamily="34" charset="0"/>
              </a:rPr>
              <a:t>professionali</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t>
            </a:r>
          </a:p>
          <a:p>
            <a:pPr marL="457200" indent="-457200" algn="just">
              <a:buFont typeface="+mj-lt"/>
              <a:buAutoNum type="arabicParen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457200" indent="-457200" algn="just">
              <a:buFont typeface="+mj-lt"/>
              <a:buAutoNum type="arabicParenR"/>
            </a:pPr>
            <a:r>
              <a:rPr lang="it-IT" sz="1600" dirty="0" smtClean="0">
                <a:solidFill>
                  <a:prstClr val="black">
                    <a:lumMod val="85000"/>
                    <a:lumOff val="15000"/>
                  </a:prstClr>
                </a:solidFill>
                <a:latin typeface="Verdana" panose="020B0604030504040204" pitchFamily="34" charset="0"/>
                <a:ea typeface="Verdana" panose="020B0604030504040204" pitchFamily="34" charset="0"/>
              </a:rPr>
              <a:t>per </a:t>
            </a:r>
            <a:r>
              <a:rPr lang="it-IT" sz="1600" dirty="0">
                <a:solidFill>
                  <a:prstClr val="black">
                    <a:lumMod val="85000"/>
                    <a:lumOff val="15000"/>
                  </a:prstClr>
                </a:solidFill>
                <a:latin typeface="Verdana" panose="020B0604030504040204" pitchFamily="34" charset="0"/>
                <a:ea typeface="Verdana" panose="020B0604030504040204" pitchFamily="34" charset="0"/>
              </a:rPr>
              <a:t>gli iscritti agli Albi forensi che svolgano funzioni di </a:t>
            </a:r>
            <a:r>
              <a:rPr lang="it-IT" sz="1600" dirty="0">
                <a:solidFill>
                  <a:schemeClr val="accent1"/>
                </a:solidFill>
                <a:latin typeface="Verdana" panose="020B0604030504040204" pitchFamily="34" charset="0"/>
                <a:ea typeface="Verdana" panose="020B0604030504040204" pitchFamily="34" charset="0"/>
              </a:rPr>
              <a:t>Magistrato Onorario. </a:t>
            </a:r>
            <a:r>
              <a:rPr lang="it-IT" sz="1600" dirty="0">
                <a:latin typeface="Verdana" panose="020B0604030504040204" pitchFamily="34" charset="0"/>
                <a:ea typeface="Verdana" panose="020B0604030504040204" pitchFamily="34" charset="0"/>
              </a:rPr>
              <a:t>(decreto legislativo </a:t>
            </a:r>
            <a:r>
              <a:rPr lang="it-IT" sz="1600" dirty="0" smtClean="0">
                <a:latin typeface="Verdana" panose="020B0604030504040204" pitchFamily="34" charset="0"/>
                <a:ea typeface="Verdana" panose="020B0604030504040204" pitchFamily="34" charset="0"/>
              </a:rPr>
              <a:t>13.07.2017 </a:t>
            </a:r>
            <a:r>
              <a:rPr lang="it-IT" sz="1600" dirty="0">
                <a:latin typeface="Verdana" panose="020B0604030504040204" pitchFamily="34" charset="0"/>
                <a:ea typeface="Verdana" panose="020B0604030504040204" pitchFamily="34" charset="0"/>
              </a:rPr>
              <a:t>n. 116 e successive modificazioni e integrazioni</a:t>
            </a:r>
            <a:r>
              <a:rPr lang="it-IT" sz="1600" dirty="0" smtClean="0">
                <a:latin typeface="Verdana" panose="020B0604030504040204" pitchFamily="34" charset="0"/>
                <a:ea typeface="Verdana" panose="020B0604030504040204" pitchFamily="34" charset="0"/>
              </a:rPr>
              <a:t>);</a:t>
            </a:r>
          </a:p>
          <a:p>
            <a:pPr marL="457200" indent="-457200" algn="just">
              <a:buFont typeface="+mj-lt"/>
              <a:buAutoNum type="arabicParenR"/>
            </a:pPr>
            <a:endParaRPr lang="it-IT" sz="1600" dirty="0">
              <a:latin typeface="Verdana" panose="020B0604030504040204" pitchFamily="34" charset="0"/>
              <a:ea typeface="Verdana" panose="020B0604030504040204" pitchFamily="34" charset="0"/>
            </a:endParaRPr>
          </a:p>
          <a:p>
            <a:pPr marL="457200" indent="-457200" algn="just">
              <a:buFont typeface="+mj-lt"/>
              <a:buAutoNum type="arabicParenR"/>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a:t>
            </a:r>
            <a:r>
              <a:rPr lang="it-IT" sz="1600" dirty="0">
                <a:solidFill>
                  <a:schemeClr val="tx1">
                    <a:lumMod val="85000"/>
                    <a:lumOff val="15000"/>
                  </a:schemeClr>
                </a:solidFill>
                <a:latin typeface="Verdana" panose="020B0604030504040204" pitchFamily="34" charset="0"/>
                <a:ea typeface="Verdana" panose="020B0604030504040204" pitchFamily="34" charset="0"/>
              </a:rPr>
              <a:t>gli iscritti ad un Albo forense che esercitano l’</a:t>
            </a:r>
            <a:r>
              <a:rPr lang="it-IT" sz="1600" dirty="0">
                <a:solidFill>
                  <a:schemeClr val="accent1"/>
                </a:solidFill>
                <a:latin typeface="Verdana" panose="020B0604030504040204" pitchFamily="34" charset="0"/>
                <a:ea typeface="Verdana" panose="020B0604030504040204" pitchFamily="34" charset="0"/>
              </a:rPr>
              <a:t>attività professionale</a:t>
            </a:r>
            <a:r>
              <a:rPr lang="it-IT" sz="1600" dirty="0">
                <a:solidFill>
                  <a:schemeClr val="tx1">
                    <a:lumMod val="85000"/>
                    <a:lumOff val="15000"/>
                  </a:schemeClr>
                </a:solidFill>
                <a:latin typeface="Verdana" panose="020B0604030504040204" pitchFamily="34" charset="0"/>
                <a:ea typeface="Verdana" panose="020B0604030504040204" pitchFamily="34" charset="0"/>
              </a:rPr>
              <a:t> in modo concorrente o esclusivo in un altro </a:t>
            </a:r>
            <a:r>
              <a:rPr lang="it-IT" sz="1600" dirty="0">
                <a:solidFill>
                  <a:schemeClr val="accent1"/>
                </a:solidFill>
                <a:latin typeface="Verdana" panose="020B0604030504040204" pitchFamily="34" charset="0"/>
                <a:ea typeface="Verdana" panose="020B0604030504040204" pitchFamily="34" charset="0"/>
              </a:rPr>
              <a:t>Stato Membro della Unione Europea</a:t>
            </a:r>
            <a:r>
              <a:rPr lang="it-IT" sz="1600" dirty="0">
                <a:solidFill>
                  <a:schemeClr val="tx1">
                    <a:lumMod val="85000"/>
                    <a:lumOff val="15000"/>
                  </a:schemeClr>
                </a:solidFill>
                <a:latin typeface="Verdana" panose="020B0604030504040204" pitchFamily="34" charset="0"/>
                <a:ea typeface="Verdana" panose="020B0604030504040204" pitchFamily="34" charset="0"/>
              </a:rPr>
              <a:t>, si applicano i Regolamenti comunitari nr. 883 del 29.04.2004 e nr. 987 del 16.06.2009 per la determinazione della legislazione previdenziale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applicabile.</a:t>
            </a:r>
          </a:p>
          <a:p>
            <a:pPr marL="457200" indent="-457200" algn="just">
              <a:buFont typeface="+mj-lt"/>
              <a:buAutoNum type="arabicParen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42900" lvl="0" indent="-342900" algn="just">
              <a:buFont typeface="+mj-lt"/>
              <a:buAutoNum type="arabicParenR"/>
            </a:pPr>
            <a:endParaRPr lang="it-IT" sz="1600" dirty="0">
              <a:latin typeface="Verdana" panose="020B0604030504040204" pitchFamily="34" charset="0"/>
              <a:ea typeface="Verdana" panose="020B0604030504040204" pitchFamily="34" charset="0"/>
            </a:endParaRPr>
          </a:p>
          <a:p>
            <a:pPr marL="457200" indent="-457200" algn="just">
              <a:buFont typeface="+mj-lt"/>
              <a:buAutoNum type="arabicParenR"/>
            </a:pPr>
            <a:endParaRPr lang="it-IT" dirty="0"/>
          </a:p>
        </p:txBody>
      </p:sp>
      <p:sp>
        <p:nvSpPr>
          <p:cNvPr id="2" name="Segnaposto numero diapositiva 1"/>
          <p:cNvSpPr>
            <a:spLocks noGrp="1"/>
          </p:cNvSpPr>
          <p:nvPr>
            <p:ph type="sldNum" sz="quarter" idx="12"/>
          </p:nvPr>
        </p:nvSpPr>
        <p:spPr>
          <a:xfrm>
            <a:off x="6457950" y="6180860"/>
            <a:ext cx="2057400" cy="365125"/>
          </a:xfrm>
        </p:spPr>
        <p:txBody>
          <a:bodyPr/>
          <a:lstStyle/>
          <a:p>
            <a:fld id="{6ACF37FB-DE4E-44CE-A2D9-D6615305B45E}" type="slidenum">
              <a:rPr lang="it-IT" smtClean="0"/>
              <a:t>5</a:t>
            </a:fld>
            <a:endParaRPr lang="it-IT" dirty="0"/>
          </a:p>
        </p:txBody>
      </p:sp>
    </p:spTree>
    <p:extLst>
      <p:ext uri="{BB962C8B-B14F-4D97-AF65-F5344CB8AC3E}">
        <p14:creationId xmlns:p14="http://schemas.microsoft.com/office/powerpoint/2010/main" val="238707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2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2200" b="1" dirty="0" smtClean="0">
                <a:solidFill>
                  <a:schemeClr val="tx1">
                    <a:lumMod val="85000"/>
                    <a:lumOff val="15000"/>
                  </a:schemeClr>
                </a:solidFill>
                <a:latin typeface="Verdana" panose="020B0604030504040204" pitchFamily="34" charset="0"/>
                <a:ea typeface="Verdana" panose="020B0604030504040204" pitchFamily="34" charset="0"/>
              </a:rPr>
            </a:br>
            <a:r>
              <a:rPr lang="it-IT" sz="22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2200" b="1" dirty="0" smtClean="0">
                <a:solidFill>
                  <a:schemeClr val="tx1">
                    <a:lumMod val="85000"/>
                    <a:lumOff val="15000"/>
                  </a:schemeClr>
                </a:solidFill>
                <a:latin typeface="Verdana" panose="020B0604030504040204" pitchFamily="34" charset="0"/>
                <a:ea typeface="Verdana" panose="020B0604030504040204" pitchFamily="34" charset="0"/>
              </a:rPr>
            </a:br>
            <a:r>
              <a:rPr lang="it-IT" sz="2200" b="1" dirty="0">
                <a:solidFill>
                  <a:schemeClr val="tx1">
                    <a:lumMod val="85000"/>
                    <a:lumOff val="15000"/>
                  </a:schemeClr>
                </a:solidFill>
                <a:latin typeface="Verdana" panose="020B0604030504040204" pitchFamily="34" charset="0"/>
                <a:ea typeface="Verdana" panose="020B0604030504040204" pitchFamily="34" charset="0"/>
              </a:rPr>
              <a:t/>
            </a:r>
            <a:br>
              <a:rPr lang="it-IT" sz="22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Iscrizione </a:t>
            </a:r>
            <a:r>
              <a:rPr lang="it-IT" sz="1800" b="1" dirty="0">
                <a:solidFill>
                  <a:schemeClr val="tx1">
                    <a:lumMod val="85000"/>
                    <a:lumOff val="15000"/>
                  </a:schemeClr>
                </a:solidFill>
                <a:latin typeface="Verdana" panose="020B0604030504040204" pitchFamily="34" charset="0"/>
                <a:ea typeface="Verdana" panose="020B0604030504040204" pitchFamily="34" charset="0"/>
              </a:rPr>
              <a:t>facoltativa alla </a:t>
            </a: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Cassa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smtClean="0">
                <a:solidFill>
                  <a:schemeClr val="accent1"/>
                </a:solidFill>
                <a:latin typeface="Verdana" panose="020B0604030504040204" pitchFamily="34" charset="0"/>
                <a:ea typeface="Verdana" panose="020B0604030504040204" pitchFamily="34" charset="0"/>
              </a:rPr>
              <a:t>Art. 5 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endParaRPr lang="it-IT" sz="1800" dirty="0"/>
          </a:p>
        </p:txBody>
      </p:sp>
      <p:sp>
        <p:nvSpPr>
          <p:cNvPr id="4" name="Segnaposto contenuto 3">
            <a:extLst>
              <a:ext uri="{FF2B5EF4-FFF2-40B4-BE49-F238E27FC236}">
                <a16:creationId xmlns:a16="http://schemas.microsoft.com/office/drawing/2014/main" id="{4902D702-2FD9-49D9-8A54-63F5ACFA3498}"/>
              </a:ext>
            </a:extLst>
          </p:cNvPr>
          <p:cNvSpPr>
            <a:spLocks noGrp="1"/>
          </p:cNvSpPr>
          <p:nvPr>
            <p:ph idx="1"/>
          </p:nvPr>
        </p:nvSpPr>
        <p:spPr>
          <a:xfrm>
            <a:off x="628650" y="2073819"/>
            <a:ext cx="7886700" cy="3425644"/>
          </a:xfrm>
          <a:prstGeom prst="rect">
            <a:avLst/>
          </a:prstGeom>
          <a:solidFill>
            <a:schemeClr val="bg1">
              <a:alpha val="22000"/>
            </a:schemeClr>
          </a:solidFill>
          <a:ln>
            <a:noFill/>
          </a:ln>
        </p:spPr>
        <p:style>
          <a:lnRef idx="0">
            <a:scrgbClr r="0" g="0" b="0"/>
          </a:lnRef>
          <a:fillRef idx="0">
            <a:scrgbClr r="0" g="0" b="0"/>
          </a:fillRef>
          <a:effectRef idx="0">
            <a:scrgbClr r="0" g="0" b="0"/>
          </a:effectRef>
          <a:fontRef idx="minor">
            <a:schemeClr val="lt1"/>
          </a:fontRef>
        </p:style>
        <p:txBody>
          <a:bodyPr rtlCol="0" anchor="t">
            <a:normAutofit/>
          </a:bodyPr>
          <a:lstStyle/>
          <a:p>
            <a:pPr marL="342900" indent="-342900" algn="just">
              <a:buAutoNum type="arabicPeriod"/>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L‘iscrizione </a:t>
            </a:r>
            <a:r>
              <a:rPr lang="it-IT" sz="1600" dirty="0">
                <a:solidFill>
                  <a:schemeClr val="tx1">
                    <a:lumMod val="85000"/>
                    <a:lumOff val="15000"/>
                  </a:schemeClr>
                </a:solidFill>
                <a:latin typeface="Verdana" panose="020B0604030504040204" pitchFamily="34" charset="0"/>
                <a:ea typeface="Verdana" panose="020B0604030504040204" pitchFamily="34" charset="0"/>
              </a:rPr>
              <a:t>alla Cassa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è facoltativa </a:t>
            </a:r>
            <a:r>
              <a:rPr lang="it-IT" sz="1600" dirty="0">
                <a:solidFill>
                  <a:schemeClr val="tx1">
                    <a:lumMod val="85000"/>
                    <a:lumOff val="15000"/>
                  </a:schemeClr>
                </a:solidFill>
                <a:latin typeface="Verdana" panose="020B0604030504040204" pitchFamily="34" charset="0"/>
                <a:ea typeface="Verdana" panose="020B0604030504040204" pitchFamily="34" charset="0"/>
              </a:rPr>
              <a:t>per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gli  </a:t>
            </a:r>
            <a:r>
              <a:rPr lang="it-IT" sz="1600" dirty="0">
                <a:solidFill>
                  <a:schemeClr val="accent1"/>
                </a:solidFill>
                <a:latin typeface="Verdana" panose="020B0604030504040204" pitchFamily="34" charset="0"/>
                <a:ea typeface="Verdana" panose="020B0604030504040204" pitchFamily="34" charset="0"/>
              </a:rPr>
              <a:t>iscritti nel Registro dei praticanti </a:t>
            </a:r>
            <a:r>
              <a:rPr lang="it-IT" sz="1600" dirty="0" smtClean="0">
                <a:solidFill>
                  <a:schemeClr val="accent1"/>
                </a:solidFill>
                <a:latin typeface="Verdana" panose="020B0604030504040204" pitchFamily="34" charset="0"/>
                <a:ea typeface="Verdana" panose="020B0604030504040204" pitchFamily="34" charset="0"/>
              </a:rPr>
              <a:t>abilitati o meno,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può </a:t>
            </a:r>
            <a:r>
              <a:rPr lang="it-IT" sz="1600" dirty="0">
                <a:solidFill>
                  <a:schemeClr val="tx1">
                    <a:lumMod val="85000"/>
                    <a:lumOff val="15000"/>
                  </a:schemeClr>
                </a:solidFill>
                <a:latin typeface="Verdana" panose="020B0604030504040204" pitchFamily="34" charset="0"/>
                <a:ea typeface="Verdana" panose="020B0604030504040204" pitchFamily="34" charset="0"/>
              </a:rPr>
              <a:t>riguardare tutti gli anni del tirocinio professionale, a partire da quello del conseguimento del Diploma di Laurea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ad </a:t>
            </a:r>
            <a:r>
              <a:rPr lang="it-IT" sz="1600" dirty="0">
                <a:solidFill>
                  <a:schemeClr val="tx1">
                    <a:lumMod val="85000"/>
                    <a:lumOff val="15000"/>
                  </a:schemeClr>
                </a:solidFill>
                <a:latin typeface="Verdana" panose="020B0604030504040204" pitchFamily="34" charset="0"/>
                <a:ea typeface="Verdana" panose="020B0604030504040204" pitchFamily="34" charset="0"/>
              </a:rPr>
              <a:t>eccezione di quelli in cui il praticante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abbia svolto il tirocinio, </a:t>
            </a:r>
            <a:r>
              <a:rPr lang="it-IT" sz="1600" dirty="0">
                <a:solidFill>
                  <a:schemeClr val="tx1">
                    <a:lumMod val="85000"/>
                    <a:lumOff val="15000"/>
                  </a:schemeClr>
                </a:solidFill>
                <a:latin typeface="Verdana" panose="020B0604030504040204" pitchFamily="34" charset="0"/>
                <a:ea typeface="Verdana" panose="020B0604030504040204" pitchFamily="34" charset="0"/>
              </a:rPr>
              <a:t>per più di sei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mesi, contestualmente </a:t>
            </a:r>
            <a:r>
              <a:rPr lang="it-IT" sz="1600" dirty="0">
                <a:solidFill>
                  <a:schemeClr val="tx1">
                    <a:lumMod val="85000"/>
                    <a:lumOff val="15000"/>
                  </a:schemeClr>
                </a:solidFill>
                <a:latin typeface="Verdana" panose="020B0604030504040204" pitchFamily="34" charset="0"/>
                <a:ea typeface="Verdana" panose="020B0604030504040204" pitchFamily="34" charset="0"/>
              </a:rPr>
              <a:t>ad attività di lavoro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subordinato.</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marL="342900" indent="-342900" algn="just">
              <a:buFont typeface="+mj-lt"/>
              <a:buAutoNum type="arabicParenR"/>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Può essere richiesta per un massimo di 6 anni anche non consecutivi come da disposizione dell’art. 5 del Regolamento Unico della Previdenza Forense. La decorrenza della iscrizione alla Cassa può non coincidere con il primo anno di iscrizione al Registro</a:t>
            </a:r>
            <a:r>
              <a:rPr lang="it-IT" sz="1600" dirty="0">
                <a:solidFill>
                  <a:schemeClr val="tx1">
                    <a:lumMod val="85000"/>
                    <a:lumOff val="15000"/>
                  </a:schemeClr>
                </a:solidFill>
                <a:latin typeface="Verdana" panose="020B0604030504040204" pitchFamily="34" charset="0"/>
                <a:ea typeface="Verdana" panose="020B0604030504040204" pitchFamily="34" charset="0"/>
              </a:rPr>
              <a:t>. </a:t>
            </a: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p:txBody>
      </p:sp>
      <p:sp>
        <p:nvSpPr>
          <p:cNvPr id="3" name="Segnaposto numero diapositiva 2"/>
          <p:cNvSpPr>
            <a:spLocks noGrp="1"/>
          </p:cNvSpPr>
          <p:nvPr>
            <p:ph type="sldNum" sz="quarter" idx="12"/>
          </p:nvPr>
        </p:nvSpPr>
        <p:spPr>
          <a:xfrm>
            <a:off x="6522027" y="6199333"/>
            <a:ext cx="2057400" cy="365125"/>
          </a:xfrm>
        </p:spPr>
        <p:txBody>
          <a:bodyPr/>
          <a:lstStyle/>
          <a:p>
            <a:fld id="{6ACF37FB-DE4E-44CE-A2D9-D6615305B45E}" type="slidenum">
              <a:rPr lang="it-IT" smtClean="0"/>
              <a:t>6</a:t>
            </a:fld>
            <a:endParaRPr lang="it-IT" dirty="0"/>
          </a:p>
        </p:txBody>
      </p:sp>
    </p:spTree>
    <p:extLst>
      <p:ext uri="{BB962C8B-B14F-4D97-AF65-F5344CB8AC3E}">
        <p14:creationId xmlns:p14="http://schemas.microsoft.com/office/powerpoint/2010/main" val="892488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718456"/>
            <a:ext cx="7886700" cy="1107169"/>
          </a:xfrm>
        </p:spPr>
        <p:txBody>
          <a:bodyPr>
            <a:normAutofit/>
          </a:bodyPr>
          <a:lstStyle/>
          <a:p>
            <a:pPr algn="ct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Iscrizione alla Cassa: comunicazione</a:t>
            </a:r>
            <a:r>
              <a:rPr lang="it-IT" sz="2200" dirty="0" smtClean="0"/>
              <a:t/>
            </a:r>
            <a:br>
              <a:rPr lang="it-IT" sz="2200" dirty="0" smtClean="0"/>
            </a:br>
            <a:endParaRPr lang="it-IT" sz="2200" dirty="0"/>
          </a:p>
        </p:txBody>
      </p:sp>
      <p:cxnSp>
        <p:nvCxnSpPr>
          <p:cNvPr id="4" name="Connettore 4 3"/>
          <p:cNvCxnSpPr/>
          <p:nvPr/>
        </p:nvCxnSpPr>
        <p:spPr>
          <a:xfrm rot="5400000">
            <a:off x="2672171" y="1453333"/>
            <a:ext cx="339634" cy="14369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4 8"/>
          <p:cNvCxnSpPr/>
          <p:nvPr/>
        </p:nvCxnSpPr>
        <p:spPr>
          <a:xfrm rot="5400000">
            <a:off x="5869632" y="1610088"/>
            <a:ext cx="653143" cy="14369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ttangolo arrotondato 12"/>
          <p:cNvSpPr/>
          <p:nvPr/>
        </p:nvSpPr>
        <p:spPr>
          <a:xfrm>
            <a:off x="976613" y="1825625"/>
            <a:ext cx="3401568" cy="37751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600" dirty="0" smtClean="0">
                <a:solidFill>
                  <a:schemeClr val="accent1">
                    <a:lumMod val="50000"/>
                  </a:schemeClr>
                </a:solidFill>
                <a:latin typeface="Verdana" panose="020B0604030504040204" pitchFamily="34" charset="0"/>
                <a:ea typeface="Verdana" panose="020B0604030504040204" pitchFamily="34" charset="0"/>
              </a:rPr>
              <a:t>L’iscrizione è </a:t>
            </a:r>
            <a:r>
              <a:rPr lang="it-IT" sz="1600" dirty="0">
                <a:solidFill>
                  <a:schemeClr val="accent1">
                    <a:lumMod val="50000"/>
                  </a:schemeClr>
                </a:solidFill>
                <a:latin typeface="Verdana" panose="020B0604030504040204" pitchFamily="34" charset="0"/>
                <a:ea typeface="Verdana" panose="020B0604030504040204" pitchFamily="34" charset="0"/>
              </a:rPr>
              <a:t>deliberata d’ufficio a </a:t>
            </a:r>
            <a:r>
              <a:rPr lang="it-IT" sz="1600" dirty="0" smtClean="0">
                <a:solidFill>
                  <a:schemeClr val="accent1">
                    <a:lumMod val="50000"/>
                  </a:schemeClr>
                </a:solidFill>
                <a:latin typeface="Verdana" panose="020B0604030504040204" pitchFamily="34" charset="0"/>
                <a:ea typeface="Verdana" panose="020B0604030504040204" pitchFamily="34" charset="0"/>
              </a:rPr>
              <a:t>decorrere dal </a:t>
            </a:r>
            <a:r>
              <a:rPr lang="it-IT" sz="1600" dirty="0">
                <a:solidFill>
                  <a:schemeClr val="accent1">
                    <a:lumMod val="50000"/>
                  </a:schemeClr>
                </a:solidFill>
                <a:latin typeface="Verdana" panose="020B0604030504040204" pitchFamily="34" charset="0"/>
                <a:ea typeface="Verdana" panose="020B0604030504040204" pitchFamily="34" charset="0"/>
              </a:rPr>
              <a:t>1° gennaio </a:t>
            </a:r>
            <a:r>
              <a:rPr lang="it-IT" sz="1600" dirty="0" smtClean="0">
                <a:solidFill>
                  <a:schemeClr val="accent1">
                    <a:lumMod val="50000"/>
                  </a:schemeClr>
                </a:solidFill>
                <a:latin typeface="Verdana" panose="020B0604030504040204" pitchFamily="34" charset="0"/>
                <a:ea typeface="Verdana" panose="020B0604030504040204" pitchFamily="34" charset="0"/>
              </a:rPr>
              <a:t>dell’anno </a:t>
            </a:r>
            <a:r>
              <a:rPr lang="it-IT" sz="1600" dirty="0">
                <a:solidFill>
                  <a:schemeClr val="accent1">
                    <a:lumMod val="50000"/>
                  </a:schemeClr>
                </a:solidFill>
                <a:latin typeface="Verdana" panose="020B0604030504040204" pitchFamily="34" charset="0"/>
                <a:ea typeface="Verdana" panose="020B0604030504040204" pitchFamily="34" charset="0"/>
              </a:rPr>
              <a:t>di </a:t>
            </a:r>
            <a:r>
              <a:rPr lang="it-IT" sz="1600" dirty="0" smtClean="0">
                <a:solidFill>
                  <a:schemeClr val="accent1">
                    <a:lumMod val="50000"/>
                  </a:schemeClr>
                </a:solidFill>
                <a:latin typeface="Verdana" panose="020B0604030504040204" pitchFamily="34" charset="0"/>
                <a:ea typeface="Verdana" panose="020B0604030504040204" pitchFamily="34" charset="0"/>
              </a:rPr>
              <a:t>iscrizione </a:t>
            </a:r>
            <a:r>
              <a:rPr lang="it-IT" sz="1600" dirty="0">
                <a:solidFill>
                  <a:schemeClr val="accent1">
                    <a:lumMod val="50000"/>
                  </a:schemeClr>
                </a:solidFill>
                <a:latin typeface="Verdana" panose="020B0604030504040204" pitchFamily="34" charset="0"/>
                <a:ea typeface="Verdana" panose="020B0604030504040204" pitchFamily="34" charset="0"/>
              </a:rPr>
              <a:t>all’Albo </a:t>
            </a:r>
            <a:r>
              <a:rPr lang="it-IT" sz="1600" dirty="0" smtClean="0">
                <a:solidFill>
                  <a:schemeClr val="accent1">
                    <a:lumMod val="50000"/>
                  </a:schemeClr>
                </a:solidFill>
                <a:latin typeface="Verdana" panose="020B0604030504040204" pitchFamily="34" charset="0"/>
                <a:ea typeface="Verdana" panose="020B0604030504040204" pitchFamily="34" charset="0"/>
              </a:rPr>
              <a:t>Forense </a:t>
            </a:r>
            <a:r>
              <a:rPr lang="it-IT" sz="1600" dirty="0" smtClean="0">
                <a:solidFill>
                  <a:schemeClr val="accent1"/>
                </a:solidFill>
                <a:latin typeface="Verdana" panose="020B0604030504040204" pitchFamily="34" charset="0"/>
                <a:ea typeface="Verdana" panose="020B0604030504040204" pitchFamily="34" charset="0"/>
              </a:rPr>
              <a:t>(</a:t>
            </a:r>
            <a:r>
              <a:rPr lang="it-IT" sz="1600" dirty="0" err="1" smtClean="0">
                <a:solidFill>
                  <a:schemeClr val="accent1"/>
                </a:solidFill>
                <a:latin typeface="Verdana" panose="020B0604030504040204" pitchFamily="34" charset="0"/>
                <a:ea typeface="Verdana" panose="020B0604030504040204" pitchFamily="34" charset="0"/>
              </a:rPr>
              <a:t>infrazionabilità</a:t>
            </a:r>
            <a:r>
              <a:rPr lang="it-IT" sz="1600" dirty="0" smtClean="0">
                <a:solidFill>
                  <a:schemeClr val="accent1"/>
                </a:solidFill>
                <a:latin typeface="Verdana" panose="020B0604030504040204" pitchFamily="34" charset="0"/>
                <a:ea typeface="Verdana" panose="020B0604030504040204" pitchFamily="34" charset="0"/>
              </a:rPr>
              <a:t> dell’anno anche ai fini contributivi) </a:t>
            </a:r>
            <a:r>
              <a:rPr lang="it-IT" sz="1600" dirty="0" smtClean="0">
                <a:solidFill>
                  <a:schemeClr val="accent1">
                    <a:lumMod val="50000"/>
                  </a:schemeClr>
                </a:solidFill>
                <a:latin typeface="Verdana" panose="020B0604030504040204" pitchFamily="34" charset="0"/>
                <a:ea typeface="Verdana" panose="020B0604030504040204" pitchFamily="34" charset="0"/>
              </a:rPr>
              <a:t>a </a:t>
            </a:r>
            <a:r>
              <a:rPr lang="it-IT" sz="1600" dirty="0">
                <a:solidFill>
                  <a:schemeClr val="accent1">
                    <a:lumMod val="50000"/>
                  </a:schemeClr>
                </a:solidFill>
                <a:latin typeface="Verdana" panose="020B0604030504040204" pitchFamily="34" charset="0"/>
                <a:ea typeface="Verdana" panose="020B0604030504040204" pitchFamily="34" charset="0"/>
              </a:rPr>
              <a:t>seguito della comunicazione del Consiglio </a:t>
            </a:r>
            <a:r>
              <a:rPr lang="it-IT" sz="1600" dirty="0" smtClean="0">
                <a:solidFill>
                  <a:schemeClr val="accent1">
                    <a:lumMod val="50000"/>
                  </a:schemeClr>
                </a:solidFill>
                <a:latin typeface="Verdana" panose="020B0604030504040204" pitchFamily="34" charset="0"/>
                <a:ea typeface="Verdana" panose="020B0604030504040204" pitchFamily="34" charset="0"/>
              </a:rPr>
              <a:t>dell’Ordine </a:t>
            </a:r>
            <a:r>
              <a:rPr lang="it-IT" sz="1600" dirty="0">
                <a:solidFill>
                  <a:schemeClr val="accent1">
                    <a:lumMod val="50000"/>
                  </a:schemeClr>
                </a:solidFill>
                <a:latin typeface="Verdana" panose="020B0604030504040204" pitchFamily="34" charset="0"/>
                <a:ea typeface="Verdana" panose="020B0604030504040204" pitchFamily="34" charset="0"/>
              </a:rPr>
              <a:t>o </a:t>
            </a:r>
            <a:r>
              <a:rPr lang="it-IT" sz="1600" dirty="0" smtClean="0">
                <a:solidFill>
                  <a:schemeClr val="accent1">
                    <a:lumMod val="50000"/>
                  </a:schemeClr>
                </a:solidFill>
                <a:latin typeface="Verdana" panose="020B0604030504040204" pitchFamily="34" charset="0"/>
                <a:ea typeface="Verdana" panose="020B0604030504040204" pitchFamily="34" charset="0"/>
              </a:rPr>
              <a:t>del </a:t>
            </a:r>
            <a:r>
              <a:rPr lang="it-IT" sz="1600" dirty="0">
                <a:solidFill>
                  <a:schemeClr val="accent1">
                    <a:lumMod val="50000"/>
                  </a:schemeClr>
                </a:solidFill>
                <a:latin typeface="Verdana" panose="020B0604030504040204" pitchFamily="34" charset="0"/>
                <a:ea typeface="Verdana" panose="020B0604030504040204" pitchFamily="34" charset="0"/>
              </a:rPr>
              <a:t>Consiglio Nazionale Forense per gli iscritti presso le </a:t>
            </a:r>
            <a:r>
              <a:rPr lang="it-IT" sz="1600" dirty="0" smtClean="0">
                <a:solidFill>
                  <a:schemeClr val="accent1">
                    <a:lumMod val="50000"/>
                  </a:schemeClr>
                </a:solidFill>
                <a:latin typeface="Verdana" panose="020B0604030504040204" pitchFamily="34" charset="0"/>
                <a:ea typeface="Verdana" panose="020B0604030504040204" pitchFamily="34" charset="0"/>
              </a:rPr>
              <a:t>superiori Giurisdizioni </a:t>
            </a:r>
            <a:r>
              <a:rPr lang="it-IT" sz="1600" dirty="0">
                <a:solidFill>
                  <a:schemeClr val="accent1">
                    <a:lumMod val="50000"/>
                  </a:schemeClr>
                </a:solidFill>
                <a:latin typeface="Verdana" panose="020B0604030504040204" pitchFamily="34" charset="0"/>
                <a:ea typeface="Verdana" panose="020B0604030504040204" pitchFamily="34" charset="0"/>
              </a:rPr>
              <a:t>(</a:t>
            </a:r>
            <a:r>
              <a:rPr lang="it-IT" sz="1600" dirty="0" smtClean="0">
                <a:solidFill>
                  <a:schemeClr val="accent1">
                    <a:lumMod val="50000"/>
                  </a:schemeClr>
                </a:solidFill>
                <a:latin typeface="Verdana" panose="020B0604030504040204" pitchFamily="34" charset="0"/>
                <a:ea typeface="Verdana" panose="020B0604030504040204" pitchFamily="34" charset="0"/>
              </a:rPr>
              <a:t>cd. </a:t>
            </a:r>
            <a:r>
              <a:rPr lang="it-IT" sz="1600" dirty="0">
                <a:solidFill>
                  <a:schemeClr val="accent1">
                    <a:lumMod val="50000"/>
                  </a:schemeClr>
                </a:solidFill>
                <a:latin typeface="Verdana" panose="020B0604030504040204" pitchFamily="34" charset="0"/>
                <a:ea typeface="Verdana" panose="020B0604030504040204" pitchFamily="34" charset="0"/>
              </a:rPr>
              <a:t>Cassazionisti</a:t>
            </a:r>
            <a:r>
              <a:rPr lang="it-IT" sz="1400" i="1" dirty="0" smtClean="0">
                <a:solidFill>
                  <a:schemeClr val="accent1">
                    <a:lumMod val="50000"/>
                  </a:schemeClr>
                </a:solidFill>
                <a:latin typeface="Verdana" panose="020B0604030504040204" pitchFamily="34" charset="0"/>
                <a:ea typeface="Verdana" panose="020B0604030504040204" pitchFamily="34" charset="0"/>
              </a:rPr>
              <a:t>)</a:t>
            </a:r>
            <a:endParaRPr lang="it-IT" sz="1400" i="1" dirty="0">
              <a:solidFill>
                <a:schemeClr val="accent1">
                  <a:lumMod val="50000"/>
                </a:schemeClr>
              </a:solidFill>
            </a:endParaRPr>
          </a:p>
        </p:txBody>
      </p:sp>
      <p:sp>
        <p:nvSpPr>
          <p:cNvPr id="14" name="Rettangolo arrotondato 13"/>
          <p:cNvSpPr/>
          <p:nvPr/>
        </p:nvSpPr>
        <p:spPr>
          <a:xfrm>
            <a:off x="4924697" y="2024743"/>
            <a:ext cx="2899955" cy="2769325"/>
          </a:xfrm>
          <a:prstGeom prst="round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1600" dirty="0" smtClean="0">
                <a:solidFill>
                  <a:schemeClr val="accent1">
                    <a:lumMod val="50000"/>
                  </a:schemeClr>
                </a:solidFill>
                <a:latin typeface="Verdana" panose="020B0604030504040204" pitchFamily="34" charset="0"/>
                <a:ea typeface="Verdana" panose="020B0604030504040204" pitchFamily="34" charset="0"/>
              </a:rPr>
              <a:t>L’iscrizione </a:t>
            </a:r>
            <a:r>
              <a:rPr lang="it-IT" sz="1600" dirty="0">
                <a:solidFill>
                  <a:schemeClr val="accent1">
                    <a:lumMod val="50000"/>
                  </a:schemeClr>
                </a:solidFill>
                <a:latin typeface="Verdana" panose="020B0604030504040204" pitchFamily="34" charset="0"/>
                <a:ea typeface="Verdana" panose="020B0604030504040204" pitchFamily="34" charset="0"/>
              </a:rPr>
              <a:t>è comunicata con l’indicazione della contribuzione dovuta </a:t>
            </a:r>
            <a:r>
              <a:rPr lang="it-IT" sz="1600" dirty="0" smtClean="0">
                <a:solidFill>
                  <a:schemeClr val="accent1">
                    <a:lumMod val="50000"/>
                  </a:schemeClr>
                </a:solidFill>
                <a:latin typeface="Verdana" panose="020B0604030504040204" pitchFamily="34" charset="0"/>
                <a:ea typeface="Verdana" panose="020B0604030504040204" pitchFamily="34" charset="0"/>
              </a:rPr>
              <a:t>e </a:t>
            </a:r>
            <a:r>
              <a:rPr lang="it-IT" sz="1600" dirty="0">
                <a:solidFill>
                  <a:schemeClr val="accent1">
                    <a:lumMod val="50000"/>
                  </a:schemeClr>
                </a:solidFill>
                <a:latin typeface="Verdana" panose="020B0604030504040204" pitchFamily="34" charset="0"/>
                <a:ea typeface="Verdana" panose="020B0604030504040204" pitchFamily="34" charset="0"/>
              </a:rPr>
              <a:t>dei termini per chiedere la </a:t>
            </a:r>
            <a:r>
              <a:rPr lang="it-IT" sz="1600" b="1" dirty="0">
                <a:solidFill>
                  <a:schemeClr val="accent1">
                    <a:lumMod val="50000"/>
                  </a:schemeClr>
                </a:solidFill>
                <a:latin typeface="Verdana" panose="020B0604030504040204" pitchFamily="34" charset="0"/>
                <a:ea typeface="Verdana" panose="020B0604030504040204" pitchFamily="34" charset="0"/>
              </a:rPr>
              <a:t>retrodatazione </a:t>
            </a:r>
            <a:r>
              <a:rPr lang="it-IT" sz="1600" dirty="0">
                <a:solidFill>
                  <a:schemeClr val="accent1">
                    <a:lumMod val="50000"/>
                  </a:schemeClr>
                </a:solidFill>
                <a:latin typeface="Verdana" panose="020B0604030504040204" pitchFamily="34" charset="0"/>
                <a:ea typeface="Verdana" panose="020B0604030504040204" pitchFamily="34" charset="0"/>
              </a:rPr>
              <a:t>dell’iscrizione alla Cassa 	</a:t>
            </a:r>
            <a:r>
              <a:rPr lang="it-IT" sz="1600" dirty="0" smtClean="0">
                <a:solidFill>
                  <a:schemeClr val="accent1">
                    <a:lumMod val="50000"/>
                  </a:schemeClr>
                </a:solidFill>
                <a:latin typeface="Verdana" panose="020B0604030504040204" pitchFamily="34" charset="0"/>
                <a:ea typeface="Verdana" panose="020B0604030504040204" pitchFamily="34" charset="0"/>
              </a:rPr>
              <a:t> </a:t>
            </a:r>
            <a:r>
              <a:rPr lang="it-IT" sz="1600" dirty="0">
                <a:solidFill>
                  <a:schemeClr val="accent1">
                    <a:lumMod val="50000"/>
                  </a:schemeClr>
                </a:solidFill>
                <a:latin typeface="Verdana" panose="020B0604030504040204" pitchFamily="34" charset="0"/>
                <a:ea typeface="Verdana" panose="020B0604030504040204" pitchFamily="34" charset="0"/>
              </a:rPr>
              <a:t>e </a:t>
            </a:r>
            <a:r>
              <a:rPr lang="it-IT" sz="1600" b="1" dirty="0" smtClean="0">
                <a:solidFill>
                  <a:schemeClr val="accent1">
                    <a:lumMod val="50000"/>
                  </a:schemeClr>
                </a:solidFill>
                <a:latin typeface="Verdana" panose="020B0604030504040204" pitchFamily="34" charset="0"/>
                <a:ea typeface="Verdana" panose="020B0604030504040204" pitchFamily="34" charset="0"/>
              </a:rPr>
              <a:t>il beneficio per </a:t>
            </a:r>
            <a:r>
              <a:rPr lang="it-IT" sz="1600" b="1" dirty="0">
                <a:solidFill>
                  <a:schemeClr val="accent1">
                    <a:lumMod val="50000"/>
                  </a:schemeClr>
                </a:solidFill>
                <a:latin typeface="Verdana" panose="020B0604030504040204" pitchFamily="34" charset="0"/>
                <a:ea typeface="Verdana" panose="020B0604030504040204" pitchFamily="34" charset="0"/>
              </a:rPr>
              <a:t>gli </a:t>
            </a:r>
            <a:r>
              <a:rPr lang="it-IT" sz="1600" b="1" dirty="0" smtClean="0">
                <a:solidFill>
                  <a:schemeClr val="accent1">
                    <a:lumMod val="50000"/>
                  </a:schemeClr>
                </a:solidFill>
                <a:latin typeface="Verdana" panose="020B0604030504040204" pitchFamily="34" charset="0"/>
                <a:ea typeface="Verdana" panose="020B0604030504040204" pitchFamily="34" charset="0"/>
              </a:rPr>
              <a:t>ultraquarantenni </a:t>
            </a:r>
            <a:endParaRPr lang="it-IT" sz="1600" b="1" dirty="0">
              <a:solidFill>
                <a:schemeClr val="accent1">
                  <a:lumMod val="50000"/>
                </a:schemeClr>
              </a:solidFill>
            </a:endParaRPr>
          </a:p>
        </p:txBody>
      </p:sp>
      <p:sp>
        <p:nvSpPr>
          <p:cNvPr id="2" name="Segnaposto numero diapositiva 1"/>
          <p:cNvSpPr>
            <a:spLocks noGrp="1"/>
          </p:cNvSpPr>
          <p:nvPr>
            <p:ph type="sldNum" sz="quarter" idx="12"/>
          </p:nvPr>
        </p:nvSpPr>
        <p:spPr>
          <a:xfrm>
            <a:off x="6457950" y="6217806"/>
            <a:ext cx="2057400" cy="365125"/>
          </a:xfrm>
        </p:spPr>
        <p:txBody>
          <a:bodyPr/>
          <a:lstStyle/>
          <a:p>
            <a:fld id="{6ACF37FB-DE4E-44CE-A2D9-D6615305B45E}" type="slidenum">
              <a:rPr lang="it-IT" smtClean="0"/>
              <a:t>7</a:t>
            </a:fld>
            <a:endParaRPr lang="it-IT" dirty="0"/>
          </a:p>
        </p:txBody>
      </p:sp>
    </p:spTree>
    <p:extLst>
      <p:ext uri="{BB962C8B-B14F-4D97-AF65-F5344CB8AC3E}">
        <p14:creationId xmlns:p14="http://schemas.microsoft.com/office/powerpoint/2010/main" val="1380640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Ai sensi dell’art. 3 del Regolamento Unico della Previdenza Forense è data facoltà di retrodatare l’iscrizione,</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algn="just">
              <a:buFontTx/>
              <a:buChar char="-"/>
            </a:pPr>
            <a:r>
              <a:rPr lang="it-IT" sz="1600" dirty="0" smtClean="0">
                <a:solidFill>
                  <a:schemeClr val="accent1"/>
                </a:solidFill>
                <a:latin typeface="Verdana" panose="020B0604030504040204" pitchFamily="34" charset="0"/>
                <a:ea typeface="Verdana" panose="020B0604030504040204" pitchFamily="34" charset="0"/>
              </a:rPr>
              <a:t>a </a:t>
            </a:r>
            <a:r>
              <a:rPr lang="it-IT" sz="1600" dirty="0">
                <a:solidFill>
                  <a:schemeClr val="accent1"/>
                </a:solidFill>
                <a:latin typeface="Verdana" panose="020B0604030504040204" pitchFamily="34" charset="0"/>
                <a:ea typeface="Verdana" panose="020B0604030504040204" pitchFamily="34" charset="0"/>
              </a:rPr>
              <a:t>tutti gli avvocati </a:t>
            </a:r>
            <a:r>
              <a:rPr lang="it-IT" sz="1600" dirty="0">
                <a:solidFill>
                  <a:schemeClr val="tx1">
                    <a:lumMod val="85000"/>
                    <a:lumOff val="15000"/>
                  </a:schemeClr>
                </a:solidFill>
                <a:latin typeface="Verdana" panose="020B0604030504040204" pitchFamily="34" charset="0"/>
                <a:ea typeface="Verdana" panose="020B0604030504040204" pitchFamily="34" charset="0"/>
              </a:rPr>
              <a:t>iscritti per la prima volta alla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Cassa,</a:t>
            </a:r>
          </a:p>
          <a:p>
            <a:pPr algn="just">
              <a:buFontTx/>
              <a:buChar char="-"/>
            </a:pP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pPr algn="just">
              <a:buFontTx/>
              <a:buChar char="-"/>
            </a:pPr>
            <a:r>
              <a:rPr lang="it-IT" sz="1600" dirty="0" smtClean="0">
                <a:solidFill>
                  <a:schemeClr val="accent1"/>
                </a:solidFill>
                <a:latin typeface="Verdana" panose="020B0604030504040204" pitchFamily="34" charset="0"/>
                <a:ea typeface="Verdana" panose="020B0604030504040204" pitchFamily="34" charset="0"/>
              </a:rPr>
              <a:t>entro </a:t>
            </a:r>
            <a:r>
              <a:rPr lang="it-IT" sz="1600" dirty="0">
                <a:solidFill>
                  <a:schemeClr val="accent1"/>
                </a:solidFill>
                <a:latin typeface="Verdana" panose="020B0604030504040204" pitchFamily="34" charset="0"/>
                <a:ea typeface="Verdana" panose="020B0604030504040204" pitchFamily="34" charset="0"/>
              </a:rPr>
              <a:t>6 mesi </a:t>
            </a:r>
            <a:r>
              <a:rPr lang="it-IT" sz="1600" dirty="0">
                <a:solidFill>
                  <a:schemeClr val="tx1">
                    <a:lumMod val="85000"/>
                    <a:lumOff val="15000"/>
                  </a:schemeClr>
                </a:solidFill>
                <a:latin typeface="Verdana" panose="020B0604030504040204" pitchFamily="34" charset="0"/>
                <a:ea typeface="Verdana" panose="020B0604030504040204" pitchFamily="34" charset="0"/>
              </a:rPr>
              <a:t>dalla comunicazione di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iscrizione alla Cassa,</a:t>
            </a:r>
          </a:p>
          <a:p>
            <a:pPr algn="just">
              <a:buFontTx/>
              <a:buChar cha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algn="just">
              <a:buFontTx/>
              <a:buChar char="-"/>
            </a:pPr>
            <a:r>
              <a:rPr lang="it-IT" sz="1600" dirty="0" smtClean="0">
                <a:solidFill>
                  <a:schemeClr val="accent1"/>
                </a:solidFill>
                <a:latin typeface="Verdana" panose="020B0604030504040204" pitchFamily="34" charset="0"/>
                <a:ea typeface="Verdana" panose="020B0604030504040204" pitchFamily="34" charset="0"/>
              </a:rPr>
              <a:t>mediante il modulo da inviare telematicamente</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reperibile </a:t>
            </a:r>
            <a:r>
              <a:rPr lang="it-IT" sz="1600" dirty="0">
                <a:solidFill>
                  <a:schemeClr val="tx1">
                    <a:lumMod val="85000"/>
                    <a:lumOff val="15000"/>
                  </a:schemeClr>
                </a:solidFill>
                <a:latin typeface="Verdana" panose="020B0604030504040204" pitchFamily="34" charset="0"/>
                <a:ea typeface="Verdana" panose="020B0604030504040204" pitchFamily="34" charset="0"/>
              </a:rPr>
              <a:t>sul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sito  </a:t>
            </a:r>
            <a:r>
              <a:rPr lang="it-IT" sz="1600" dirty="0" smtClean="0">
                <a:solidFill>
                  <a:schemeClr val="tx1">
                    <a:lumMod val="85000"/>
                    <a:lumOff val="15000"/>
                  </a:schemeClr>
                </a:solidFill>
                <a:latin typeface="Verdana" panose="020B0604030504040204" pitchFamily="34" charset="0"/>
                <a:ea typeface="Verdana" panose="020B0604030504040204" pitchFamily="34" charset="0"/>
                <a:hlinkClick r:id="rId2"/>
              </a:rPr>
              <a:t>www.cassaforense.it</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r>
              <a:rPr lang="it-IT" sz="1600" dirty="0">
                <a:solidFill>
                  <a:schemeClr val="tx1">
                    <a:lumMod val="85000"/>
                    <a:lumOff val="15000"/>
                  </a:schemeClr>
                </a:solidFill>
                <a:latin typeface="Verdana" panose="020B0604030504040204" pitchFamily="34" charset="0"/>
                <a:ea typeface="Verdana" panose="020B0604030504040204" pitchFamily="34" charset="0"/>
              </a:rPr>
              <a:t>nella sezione accessi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riservati – istanze on line utilizzando il proprio codice meccanografico e codice Pin</a:t>
            </a:r>
          </a:p>
          <a:p>
            <a:pPr algn="just">
              <a:buFontTx/>
              <a:buChar char="-"/>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algn="just">
              <a:buFontTx/>
              <a:buChar char="-"/>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per recuperare il periodo del praticantato con o senza abilitazione </a:t>
            </a:r>
            <a:r>
              <a:rPr lang="it-IT" sz="1600" dirty="0" smtClean="0">
                <a:solidFill>
                  <a:schemeClr val="accent1"/>
                </a:solidFill>
                <a:latin typeface="Verdana" panose="020B0604030504040204" pitchFamily="34" charset="0"/>
                <a:ea typeface="Verdana" panose="020B0604030504040204" pitchFamily="34" charset="0"/>
              </a:rPr>
              <a:t>per un massimo di 5 anni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indicando per gli stessi il reddito netto professionale e il volume d’affari dichiarato ai fini dell’Iva. </a:t>
            </a:r>
          </a:p>
          <a:p>
            <a:pPr algn="just"/>
            <a:endParaRPr lang="it-IT" sz="1600" b="1" dirty="0" smtClean="0">
              <a:solidFill>
                <a:schemeClr val="tx1">
                  <a:lumMod val="85000"/>
                  <a:lumOff val="15000"/>
                </a:schemeClr>
              </a:solidFill>
              <a:latin typeface="Verdana" panose="020B0604030504040204" pitchFamily="34" charset="0"/>
              <a:ea typeface="Verdana" panose="020B0604030504040204" pitchFamily="34" charset="0"/>
            </a:endParaRPr>
          </a:p>
          <a:p>
            <a:endParaRPr lang="it-IT" dirty="0"/>
          </a:p>
        </p:txBody>
      </p:sp>
      <p:sp>
        <p:nvSpPr>
          <p:cNvPr id="4" name="Titolo 1">
            <a:extLst>
              <a:ext uri="{FF2B5EF4-FFF2-40B4-BE49-F238E27FC236}">
                <a16:creationId xmlns:a16="http://schemas.microsoft.com/office/drawing/2014/main" id="{193A4199-B07E-4E33-B825-55B5DAFE8030}"/>
              </a:ext>
            </a:extLst>
          </p:cNvPr>
          <p:cNvSpPr>
            <a:spLocks noGrp="1"/>
          </p:cNvSpPr>
          <p:nvPr>
            <p:ph type="title"/>
          </p:nvPr>
        </p:nvSpPr>
        <p:spPr/>
        <p:txBody>
          <a:bodyPr>
            <a:normAutofit fontScale="90000"/>
          </a:bodyPr>
          <a:lstStyle/>
          <a:p>
            <a:pPr algn="ctr"/>
            <a:r>
              <a:rPr lang="it-IT" sz="16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6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Retrodatazione della iscrizione alla Cassa</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3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18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Richiesta</a:t>
            </a:r>
            <a:endParaRPr lang="it-IT" sz="1800" b="1" dirty="0">
              <a:solidFill>
                <a:schemeClr val="accent1"/>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457950" y="6176963"/>
            <a:ext cx="2057400" cy="365125"/>
          </a:xfrm>
        </p:spPr>
        <p:txBody>
          <a:bodyPr/>
          <a:lstStyle/>
          <a:p>
            <a:fld id="{6ACF37FB-DE4E-44CE-A2D9-D6615305B45E}" type="slidenum">
              <a:rPr lang="it-IT" smtClean="0"/>
              <a:t>8</a:t>
            </a:fld>
            <a:endParaRPr lang="it-IT" dirty="0"/>
          </a:p>
        </p:txBody>
      </p:sp>
    </p:spTree>
    <p:extLst>
      <p:ext uri="{BB962C8B-B14F-4D97-AF65-F5344CB8AC3E}">
        <p14:creationId xmlns:p14="http://schemas.microsoft.com/office/powerpoint/2010/main" val="3195808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A </a:t>
            </a:r>
            <a:r>
              <a:rPr lang="it-IT" sz="1600" dirty="0">
                <a:solidFill>
                  <a:schemeClr val="tx1">
                    <a:lumMod val="85000"/>
                    <a:lumOff val="15000"/>
                  </a:schemeClr>
                </a:solidFill>
                <a:latin typeface="Verdana" panose="020B0604030504040204" pitchFamily="34" charset="0"/>
                <a:ea typeface="Verdana" panose="020B0604030504040204" pitchFamily="34" charset="0"/>
              </a:rPr>
              <a:t>pena di decadenza dal diritto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alla retrodatazione l’avvocato </a:t>
            </a:r>
            <a:r>
              <a:rPr lang="it-IT" sz="1600" dirty="0">
                <a:solidFill>
                  <a:schemeClr val="tx1">
                    <a:lumMod val="85000"/>
                    <a:lumOff val="15000"/>
                  </a:schemeClr>
                </a:solidFill>
                <a:latin typeface="Verdana" panose="020B0604030504040204" pitchFamily="34" charset="0"/>
                <a:ea typeface="Verdana" panose="020B0604030504040204" pitchFamily="34" charset="0"/>
              </a:rPr>
              <a:t>deve versare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entro </a:t>
            </a:r>
            <a:r>
              <a:rPr lang="it-IT" sz="1600" dirty="0" smtClean="0">
                <a:solidFill>
                  <a:schemeClr val="accent1"/>
                </a:solidFill>
                <a:latin typeface="Verdana" panose="020B0604030504040204" pitchFamily="34" charset="0"/>
                <a:ea typeface="Verdana" panose="020B0604030504040204" pitchFamily="34" charset="0"/>
              </a:rPr>
              <a:t>6 mesi l’intera contribuzione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richiesta,</a:t>
            </a:r>
          </a:p>
          <a:p>
            <a:pPr marL="0" indent="0" algn="just">
              <a:buNone/>
            </a:pPr>
            <a:endParaRPr lang="it-IT" sz="1600" dirty="0" smtClean="0">
              <a:solidFill>
                <a:schemeClr val="tx1">
                  <a:lumMod val="85000"/>
                  <a:lumOff val="15000"/>
                </a:schemeClr>
              </a:solidFill>
              <a:latin typeface="Verdana" panose="020B0604030504040204" pitchFamily="34" charset="0"/>
              <a:ea typeface="Verdana" panose="020B0604030504040204" pitchFamily="34" charset="0"/>
            </a:endParaRP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nello stesso termine dei </a:t>
            </a:r>
            <a:r>
              <a:rPr lang="it-IT" sz="1600" dirty="0" smtClean="0">
                <a:solidFill>
                  <a:schemeClr val="accent1"/>
                </a:solidFill>
                <a:latin typeface="Verdana" panose="020B0604030504040204" pitchFamily="34" charset="0"/>
                <a:ea typeface="Verdana" panose="020B0604030504040204" pitchFamily="34" charset="0"/>
              </a:rPr>
              <a:t>6 mesi </a:t>
            </a:r>
            <a:r>
              <a:rPr lang="it-IT" sz="1600" dirty="0" smtClean="0">
                <a:solidFill>
                  <a:schemeClr val="tx1">
                    <a:lumMod val="85000"/>
                    <a:lumOff val="15000"/>
                  </a:schemeClr>
                </a:solidFill>
                <a:latin typeface="Verdana" panose="020B0604030504040204" pitchFamily="34" charset="0"/>
                <a:ea typeface="Verdana" panose="020B0604030504040204" pitchFamily="34" charset="0"/>
              </a:rPr>
              <a:t>può chiedere il pagamento dilazionato al massimo in 3 rate con l’interesse annuale del 5%; la riscossione avviene in tre anni consecutivi alle scadenze del 31 ottobre. </a:t>
            </a:r>
          </a:p>
          <a:p>
            <a:pPr marL="0" indent="0" algn="just">
              <a:buNone/>
            </a:pPr>
            <a:r>
              <a:rPr lang="it-IT" sz="1600" dirty="0" smtClean="0">
                <a:solidFill>
                  <a:schemeClr val="tx1">
                    <a:lumMod val="85000"/>
                    <a:lumOff val="15000"/>
                  </a:schemeClr>
                </a:solidFill>
                <a:latin typeface="Verdana" panose="020B0604030504040204" pitchFamily="34" charset="0"/>
                <a:ea typeface="Verdana" panose="020B0604030504040204" pitchFamily="34" charset="0"/>
              </a:rPr>
              <a:t> </a:t>
            </a:r>
            <a:endParaRPr lang="it-IT" sz="1600" dirty="0">
              <a:solidFill>
                <a:schemeClr val="tx1">
                  <a:lumMod val="85000"/>
                  <a:lumOff val="15000"/>
                </a:schemeClr>
              </a:solidFill>
              <a:latin typeface="Verdana" panose="020B0604030504040204" pitchFamily="34" charset="0"/>
              <a:ea typeface="Verdana" panose="020B0604030504040204" pitchFamily="34" charset="0"/>
            </a:endParaRPr>
          </a:p>
          <a:p>
            <a:endParaRPr lang="it-IT" dirty="0"/>
          </a:p>
        </p:txBody>
      </p:sp>
      <p:sp>
        <p:nvSpPr>
          <p:cNvPr id="4" name="Titolo 1">
            <a:extLst>
              <a:ext uri="{FF2B5EF4-FFF2-40B4-BE49-F238E27FC236}">
                <a16:creationId xmlns:a16="http://schemas.microsoft.com/office/drawing/2014/main" id="{193A4199-B07E-4E33-B825-55B5DAFE8030}"/>
              </a:ext>
            </a:extLst>
          </p:cNvPr>
          <p:cNvSpPr>
            <a:spLocks noGrp="1"/>
          </p:cNvSpPr>
          <p:nvPr>
            <p:ph type="title"/>
          </p:nvPr>
        </p:nvSpPr>
        <p:spPr/>
        <p:txBody>
          <a:bodyPr>
            <a:normAutofit fontScale="90000"/>
          </a:bodyPr>
          <a:lstStyle/>
          <a:p>
            <a:pPr algn="ctr"/>
            <a:r>
              <a:rPr lang="it-IT" sz="2200" b="1" dirty="0" smtClean="0">
                <a:solidFill>
                  <a:schemeClr val="tx1">
                    <a:lumMod val="85000"/>
                    <a:lumOff val="15000"/>
                  </a:schemeClr>
                </a:solidFill>
                <a:latin typeface="Verdana" panose="020B0604030504040204" pitchFamily="34" charset="0"/>
                <a:ea typeface="Verdana" panose="020B0604030504040204" pitchFamily="34" charset="0"/>
              </a:rPr>
              <a:t/>
            </a:r>
            <a:br>
              <a:rPr lang="it-IT" sz="2200" b="1" dirty="0" smtClean="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Retrodatazione della iscrizione alla Cassa</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dirty="0">
                <a:solidFill>
                  <a:schemeClr val="accent1"/>
                </a:solidFill>
                <a:latin typeface="Verdana" panose="020B0604030504040204" pitchFamily="34" charset="0"/>
                <a:ea typeface="Verdana" panose="020B0604030504040204" pitchFamily="34" charset="0"/>
              </a:rPr>
              <a:t>Art. </a:t>
            </a:r>
            <a:r>
              <a:rPr lang="it-IT" sz="1800" dirty="0" smtClean="0">
                <a:solidFill>
                  <a:schemeClr val="accent1"/>
                </a:solidFill>
                <a:latin typeface="Verdana" panose="020B0604030504040204" pitchFamily="34" charset="0"/>
                <a:ea typeface="Verdana" panose="020B0604030504040204" pitchFamily="34" charset="0"/>
              </a:rPr>
              <a:t>3 </a:t>
            </a:r>
            <a:r>
              <a:rPr lang="it-IT" sz="1800" dirty="0">
                <a:solidFill>
                  <a:schemeClr val="accent1"/>
                </a:solidFill>
                <a:latin typeface="Verdana" panose="020B0604030504040204" pitchFamily="34" charset="0"/>
                <a:ea typeface="Verdana" panose="020B0604030504040204" pitchFamily="34" charset="0"/>
              </a:rPr>
              <a:t>Regolamento Unico della Previdenza Forense </a:t>
            </a: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a:solidFill>
                  <a:schemeClr val="tx1">
                    <a:lumMod val="85000"/>
                    <a:lumOff val="15000"/>
                  </a:schemeClr>
                </a:solidFill>
                <a:latin typeface="Verdana" panose="020B0604030504040204" pitchFamily="34" charset="0"/>
                <a:ea typeface="Verdana" panose="020B0604030504040204" pitchFamily="34" charset="0"/>
              </a:rPr>
              <a:t/>
            </a:r>
            <a:br>
              <a:rPr lang="it-IT" sz="1800" b="1" dirty="0">
                <a:solidFill>
                  <a:schemeClr val="tx1">
                    <a:lumMod val="85000"/>
                    <a:lumOff val="15000"/>
                  </a:schemeClr>
                </a:solidFill>
                <a:latin typeface="Verdana" panose="020B0604030504040204" pitchFamily="34" charset="0"/>
                <a:ea typeface="Verdana" panose="020B0604030504040204" pitchFamily="34" charset="0"/>
              </a:rPr>
            </a:br>
            <a:r>
              <a:rPr lang="it-IT" sz="1800" b="1" dirty="0" smtClean="0">
                <a:solidFill>
                  <a:schemeClr val="accent1"/>
                </a:solidFill>
                <a:latin typeface="Verdana" panose="020B0604030504040204" pitchFamily="34" charset="0"/>
                <a:ea typeface="Verdana" panose="020B0604030504040204" pitchFamily="34" charset="0"/>
              </a:rPr>
              <a:t>Perfezionamento</a:t>
            </a:r>
            <a:endParaRPr lang="it-IT" sz="1800" b="1" dirty="0">
              <a:solidFill>
                <a:schemeClr val="accent1"/>
              </a:solidFill>
              <a:latin typeface="Verdana" panose="020B0604030504040204" pitchFamily="34" charset="0"/>
              <a:ea typeface="Verdana" panose="020B0604030504040204" pitchFamily="34" charset="0"/>
            </a:endParaRPr>
          </a:p>
        </p:txBody>
      </p:sp>
      <p:sp>
        <p:nvSpPr>
          <p:cNvPr id="2" name="Segnaposto numero diapositiva 1"/>
          <p:cNvSpPr>
            <a:spLocks noGrp="1"/>
          </p:cNvSpPr>
          <p:nvPr>
            <p:ph type="sldNum" sz="quarter" idx="12"/>
          </p:nvPr>
        </p:nvSpPr>
        <p:spPr>
          <a:xfrm>
            <a:off x="6457950" y="6176963"/>
            <a:ext cx="2057400" cy="365125"/>
          </a:xfrm>
        </p:spPr>
        <p:txBody>
          <a:bodyPr/>
          <a:lstStyle/>
          <a:p>
            <a:fld id="{6ACF37FB-DE4E-44CE-A2D9-D6615305B45E}" type="slidenum">
              <a:rPr lang="it-IT" smtClean="0"/>
              <a:t>9</a:t>
            </a:fld>
            <a:endParaRPr lang="it-IT" dirty="0"/>
          </a:p>
        </p:txBody>
      </p:sp>
    </p:spTree>
    <p:extLst>
      <p:ext uri="{BB962C8B-B14F-4D97-AF65-F5344CB8AC3E}">
        <p14:creationId xmlns:p14="http://schemas.microsoft.com/office/powerpoint/2010/main" val="196061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1222</TotalTime>
  <Words>3982</Words>
  <Application>Microsoft Office PowerPoint</Application>
  <PresentationFormat>Presentazione su schermo (4:3)</PresentationFormat>
  <Paragraphs>309</Paragraphs>
  <Slides>39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39</vt:i4>
      </vt:variant>
    </vt:vector>
  </HeadingPairs>
  <TitlesOfParts>
    <vt:vector size="46" baseType="lpstr">
      <vt:lpstr>Arial</vt:lpstr>
      <vt:lpstr>Calibri</vt:lpstr>
      <vt:lpstr>Calibri Light</vt:lpstr>
      <vt:lpstr>Times New Roman</vt:lpstr>
      <vt:lpstr>Verdana</vt:lpstr>
      <vt:lpstr>Wingdings</vt:lpstr>
      <vt:lpstr>Tema di Office</vt:lpstr>
      <vt:lpstr>CORSO DI AGGIORNAMENTO  10 LUGLIO 2023   MOD 5, ISCRIZIONI E CONTRIBUTI        Relatore: Paola Ilarioni </vt:lpstr>
      <vt:lpstr> ISCRIZIONE E CANCELLAZIONE  problematiche e casi particolari   </vt:lpstr>
      <vt:lpstr>Obbligo di comunicazione di iscrizione in un Albo professionale   Art. 2 Regolamento Unico Previdenza Forense  </vt:lpstr>
      <vt:lpstr>ISCRIZIONE ALLA CASSA</vt:lpstr>
      <vt:lpstr> Iscrizione obbligatoria alla Cassa  Art. 1 Regolamento Unico Previdenza Forense  </vt:lpstr>
      <vt:lpstr>   Iscrizione facoltativa alla Cassa   Art. 5 Regolamento Unico della Previdenza Forense  </vt:lpstr>
      <vt:lpstr>Iscrizione alla Cassa: comunicazione </vt:lpstr>
      <vt:lpstr> Retrodatazione della iscrizione alla Cassa  Art. 3 Regolamento Unico della Previdenza Forense   Richiesta</vt:lpstr>
      <vt:lpstr> Retrodatazione della iscrizione alla Cassa  Art. 3 Regolamento Unico della Previdenza Forense   Perfezionamento</vt:lpstr>
      <vt:lpstr>  Retrodatazione della iscrizione alla Cassa  Art. 3 Regolamento Unico della Previdenza Forense   Finalità </vt:lpstr>
      <vt:lpstr>Iscrizione ultraquarantenni  Art. 4 Regolamento Unico della Previdenza Forense   Richiesta</vt:lpstr>
      <vt:lpstr> Iscrizione ultraquarantenni  Art. 4 Regolamento Unico della Previdenza Forense   Perfezionamento</vt:lpstr>
      <vt:lpstr>Iscrizione ultraquarantenni  Art. 4 Regolamento Unico della Previdenza Forense   Finalità</vt:lpstr>
      <vt:lpstr>CANCELLAZIONE DALLA CASSA</vt:lpstr>
      <vt:lpstr>Cancellazione dalla Cassa Avvocato   Art. 6  Regolamento Unico della Previdenza Forense</vt:lpstr>
      <vt:lpstr> Cancellazione dalla Cassa Avvocato iscritto in un Elenco Speciale  Art. 6  Regolamento Unico della Previdenza Forense   </vt:lpstr>
      <vt:lpstr>Cancellazione dalla Cassa Forense  Avvocato</vt:lpstr>
      <vt:lpstr>Cancellazione dalla Cassa   Praticante  </vt:lpstr>
      <vt:lpstr>Cancellazione dalla Cassa Forense  Praticanti</vt:lpstr>
      <vt:lpstr>CONTRIBUTI   Modalità di pagamento </vt:lpstr>
      <vt:lpstr>Contributi Art. 16 del Regolamento Unico della Previdenza Forense</vt:lpstr>
      <vt:lpstr>Contributi minimi  Art. 24 del Regolamento Unico della Previdenza Forense</vt:lpstr>
      <vt:lpstr>Contributi minimi e agevolazioni per i primi anni di iscrizione  Art. 24 del Regolamento Unico della Previdenza</vt:lpstr>
      <vt:lpstr>Pagamento dei contributi minimi   Art. 25 del Regolamento Unico della Previdenza Forense</vt:lpstr>
      <vt:lpstr>Esonero dal versamento dei contributi minimi   Art. 27 del Regolamento Unico della Previdenza Forense</vt:lpstr>
      <vt:lpstr>MODELLO  5</vt:lpstr>
      <vt:lpstr>Presentazione standard di PowerPoint</vt:lpstr>
      <vt:lpstr>Obbligo dichiarativo   Art. 17 Legge n. 576/1980 e Art. 7 del Regolamento Unico della Previdenza Forense</vt:lpstr>
      <vt:lpstr>Obbligo contributivo  Art. 18 Legge n. 576/1980 e Art. 28 del Regolamento Unico della Previdenza Forense</vt:lpstr>
      <vt:lpstr>Contributi eccedenti il minimo  autoliquidazione – mod.5  Art. 28 del Regolamento Unico della Previdenza Forense</vt:lpstr>
      <vt:lpstr>Pagamento dei contributi in autoliquidazione   Art. 28 del Regolamento Unico della Previdenza Forense </vt:lpstr>
      <vt:lpstr>Contributo soggettivo modulare volontario    Art. 20 del Regolamento Unico della Previdenza Forense</vt:lpstr>
      <vt:lpstr>Integrazione del contributo minimo soggettivo     Art. 26 del Regolamento Unico della Previdenza Forense</vt:lpstr>
      <vt:lpstr>Modalità di pagamento dei contributi</vt:lpstr>
      <vt:lpstr>Modello 5 bis  Art. 10 del Regolamento Unico della Previdenza Forense</vt:lpstr>
      <vt:lpstr>   Soggetti obbligati: gli studi associati e le Società tra  professionisti (S.t.p) comprendenti almeno un  soggetto obbligato all’invio del mod. 5 individuale.  Oggetto della comunicazione:   le somme complessive dei redditi e dei volumi d’affari IVA  di competenza di tutti i soci o associati iscritti alla  Cassa, sia i redditi ed i volumi di affari IVA imputati ai singoli soci o associati.  Termine di invio: 30 settembre di ciascun anno.   Modalità di invio: in forma cartacea con raccomandata semplice.  Per ciascun studio associato e S.t.p.  deve essere trasmesso alla Cassa un solo modello 5 bis al quale non è connesso alcun ulteriore versamento di contributi. </vt:lpstr>
      <vt:lpstr>Modello 5 ter   Art. 3 Regolamento Società Tra Avvocati     </vt:lpstr>
      <vt:lpstr>Soggetti obbligati: Società tra Avvocati (STA) che, a decorrere dal 2021 risultano iscritte,    anche    per   frazione   di  anno,  nella Sezione   Speciale di   un   Albo Professionale;    l’obbligo di invio permane fino all’anno successivo a quello della cancellazione dalla Sezione Speciale dell’Albo.   Oggetto della comunicazione:   il volume d’affari   complessivo conseguito ai  fini dell’IVA. La  comunicazione   deve   essere  inviata anche se le dichiarazioni fiscali  non   sono   state  presentate   o  sono  negative  o    se     il volume d’affari  IVA  è inesistente;    devono inoltre   comunicare  l’ammontare del reddito   complessivo prodotto, anche se negativo, l’ammontare degli utili, anche non distribuiti, nonché i compensi spettanti a ciascun socio per l’anno precedente.    Termine di invio: 30 settembre  dell’anno relativo  alla dichiarazione fiscale resa per l’anno precedente   (mod. 5/2023 per l’anno 2022);     Modalità di invio: telematica attraverso la sezione «accessi riservati – Società Tra Avvocati »    sul sito  www.cassaforense.it,   con il codice Pin  e    meccanografico rilasciato dopo l’accreditamento della Società tramite   procedura disponibile sul sito.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Megaport</dc:creator>
  <cp:lastModifiedBy>Administrator</cp:lastModifiedBy>
  <cp:revision>226</cp:revision>
  <cp:lastPrinted>2023-07-07T14:04:11Z</cp:lastPrinted>
  <dcterms:created xsi:type="dcterms:W3CDTF">2019-06-03T12:55:01Z</dcterms:created>
  <dcterms:modified xsi:type="dcterms:W3CDTF">2023-07-10T08:54:01Z</dcterms:modified>
</cp:coreProperties>
</file>