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14" r:id="rId2"/>
    <p:sldId id="313" r:id="rId3"/>
    <p:sldId id="312" r:id="rId4"/>
    <p:sldId id="256" r:id="rId5"/>
    <p:sldId id="300" r:id="rId6"/>
    <p:sldId id="297" r:id="rId7"/>
    <p:sldId id="298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 userDrawn="1">
          <p15:clr>
            <a:srgbClr val="A4A3A4"/>
          </p15:clr>
        </p15:guide>
        <p15:guide id="2" pos="589" userDrawn="1">
          <p15:clr>
            <a:srgbClr val="A4A3A4"/>
          </p15:clr>
        </p15:guide>
        <p15:guide id="3" orient="horz" pos="686" userDrawn="1">
          <p15:clr>
            <a:srgbClr val="A4A3A4"/>
          </p15:clr>
        </p15:guide>
        <p15:guide id="4" pos="56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89D6"/>
    <a:srgbClr val="33A0C1"/>
    <a:srgbClr val="022E5F"/>
    <a:srgbClr val="0073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94651" autoAdjust="0"/>
  </p:normalViewPr>
  <p:slideViewPr>
    <p:cSldViewPr snapToGrid="0" showGuides="1">
      <p:cViewPr varScale="1">
        <p:scale>
          <a:sx n="76" d="100"/>
          <a:sy n="76" d="100"/>
        </p:scale>
        <p:origin x="102" y="738"/>
      </p:cViewPr>
      <p:guideLst>
        <p:guide orient="horz" pos="482"/>
        <p:guide pos="589"/>
        <p:guide orient="horz" pos="686"/>
        <p:guide pos="56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/>
              <a:t>Numero</a:t>
            </a:r>
            <a:r>
              <a:rPr lang="it-IT" sz="1600" b="1" baseline="0"/>
              <a:t> iscritti e pensionati</a:t>
            </a:r>
            <a:endParaRPr lang="it-IT" sz="16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Attivi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numeri!$A$2:$A$51</c:f>
              <c:strCache>
                <c:ptCount val="50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  <c:pt idx="31">
                  <c:v>2051</c:v>
                </c:pt>
                <c:pt idx="32">
                  <c:v>2052</c:v>
                </c:pt>
                <c:pt idx="33">
                  <c:v>2053</c:v>
                </c:pt>
                <c:pt idx="34">
                  <c:v>2054</c:v>
                </c:pt>
                <c:pt idx="35">
                  <c:v>2055</c:v>
                </c:pt>
                <c:pt idx="36">
                  <c:v>2056</c:v>
                </c:pt>
                <c:pt idx="37">
                  <c:v>2057</c:v>
                </c:pt>
                <c:pt idx="38">
                  <c:v>2058</c:v>
                </c:pt>
                <c:pt idx="39">
                  <c:v>2059</c:v>
                </c:pt>
                <c:pt idx="40">
                  <c:v>2060</c:v>
                </c:pt>
                <c:pt idx="41">
                  <c:v>2061</c:v>
                </c:pt>
                <c:pt idx="42">
                  <c:v>2062</c:v>
                </c:pt>
                <c:pt idx="43">
                  <c:v>2063</c:v>
                </c:pt>
                <c:pt idx="44">
                  <c:v>2064</c:v>
                </c:pt>
                <c:pt idx="45">
                  <c:v>2065</c:v>
                </c:pt>
                <c:pt idx="46">
                  <c:v>2066</c:v>
                </c:pt>
                <c:pt idx="47">
                  <c:v>2067</c:v>
                </c:pt>
                <c:pt idx="48">
                  <c:v>2068</c:v>
                </c:pt>
                <c:pt idx="49">
                  <c:v>2069</c:v>
                </c:pt>
              </c:strCache>
            </c:strRef>
          </c:cat>
          <c:val>
            <c:numRef>
              <c:f>numeri!$C$2:$C$51</c:f>
              <c:numCache>
                <c:formatCode>_-* #,##0_-;\-* #,##0_-;_-* "-"??_-;_-@_-</c:formatCode>
                <c:ptCount val="50"/>
                <c:pt idx="0">
                  <c:v>228502.774</c:v>
                </c:pt>
                <c:pt idx="1">
                  <c:v>227261.304</c:v>
                </c:pt>
                <c:pt idx="2">
                  <c:v>228508.65700000001</c:v>
                </c:pt>
                <c:pt idx="3">
                  <c:v>229669.09299999999</c:v>
                </c:pt>
                <c:pt idx="4">
                  <c:v>231446.11799999999</c:v>
                </c:pt>
                <c:pt idx="5">
                  <c:v>232884.29</c:v>
                </c:pt>
                <c:pt idx="6">
                  <c:v>232992.94</c:v>
                </c:pt>
                <c:pt idx="7">
                  <c:v>233057.5</c:v>
                </c:pt>
                <c:pt idx="8">
                  <c:v>232912.37</c:v>
                </c:pt>
                <c:pt idx="9">
                  <c:v>232418.81</c:v>
                </c:pt>
                <c:pt idx="10">
                  <c:v>231156.59000000003</c:v>
                </c:pt>
                <c:pt idx="11">
                  <c:v>227727.26</c:v>
                </c:pt>
                <c:pt idx="12">
                  <c:v>224131.58000000002</c:v>
                </c:pt>
                <c:pt idx="13">
                  <c:v>220296.31</c:v>
                </c:pt>
                <c:pt idx="14">
                  <c:v>215846.87</c:v>
                </c:pt>
                <c:pt idx="15">
                  <c:v>211062.97999999998</c:v>
                </c:pt>
                <c:pt idx="16">
                  <c:v>206608.40000000002</c:v>
                </c:pt>
                <c:pt idx="17">
                  <c:v>202139.02000000002</c:v>
                </c:pt>
                <c:pt idx="18">
                  <c:v>197540.22999999998</c:v>
                </c:pt>
                <c:pt idx="19">
                  <c:v>192642.6</c:v>
                </c:pt>
                <c:pt idx="20">
                  <c:v>187702.606</c:v>
                </c:pt>
                <c:pt idx="21">
                  <c:v>182592.91499999998</c:v>
                </c:pt>
                <c:pt idx="22">
                  <c:v>177550.05799999999</c:v>
                </c:pt>
                <c:pt idx="23">
                  <c:v>173894.139</c:v>
                </c:pt>
                <c:pt idx="24">
                  <c:v>171084.77800000002</c:v>
                </c:pt>
                <c:pt idx="25">
                  <c:v>168933.049</c:v>
                </c:pt>
                <c:pt idx="26">
                  <c:v>167176.95000000001</c:v>
                </c:pt>
                <c:pt idx="27">
                  <c:v>166008.128</c:v>
                </c:pt>
                <c:pt idx="28">
                  <c:v>155731.42700000003</c:v>
                </c:pt>
                <c:pt idx="29">
                  <c:v>153204.61700000003</c:v>
                </c:pt>
                <c:pt idx="30">
                  <c:v>151970.1017</c:v>
                </c:pt>
                <c:pt idx="31">
                  <c:v>151555.35690000001</c:v>
                </c:pt>
                <c:pt idx="32">
                  <c:v>151603.4491</c:v>
                </c:pt>
                <c:pt idx="33">
                  <c:v>152020.78825869999</c:v>
                </c:pt>
                <c:pt idx="34">
                  <c:v>154164.63984752999</c:v>
                </c:pt>
                <c:pt idx="35">
                  <c:v>156449.7774703</c:v>
                </c:pt>
                <c:pt idx="36">
                  <c:v>159346.606</c:v>
                </c:pt>
                <c:pt idx="37">
                  <c:v>162085.42110000001</c:v>
                </c:pt>
                <c:pt idx="38">
                  <c:v>164953.12520000001</c:v>
                </c:pt>
                <c:pt idx="39">
                  <c:v>168111.93385999999</c:v>
                </c:pt>
                <c:pt idx="40">
                  <c:v>170954.45505300001</c:v>
                </c:pt>
                <c:pt idx="41">
                  <c:v>173930.83000000002</c:v>
                </c:pt>
                <c:pt idx="42">
                  <c:v>176870.71000000002</c:v>
                </c:pt>
                <c:pt idx="43">
                  <c:v>179966.27000000002</c:v>
                </c:pt>
                <c:pt idx="44">
                  <c:v>183155.1</c:v>
                </c:pt>
                <c:pt idx="45">
                  <c:v>186039.59</c:v>
                </c:pt>
                <c:pt idx="46">
                  <c:v>188970.03</c:v>
                </c:pt>
                <c:pt idx="47">
                  <c:v>191650.09000000003</c:v>
                </c:pt>
                <c:pt idx="48">
                  <c:v>194118.19</c:v>
                </c:pt>
                <c:pt idx="49">
                  <c:v>196269.11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FD-4AE6-983C-E14EDC6D0876}"/>
            </c:ext>
          </c:extLst>
        </c:ser>
        <c:ser>
          <c:idx val="2"/>
          <c:order val="1"/>
          <c:tx>
            <c:v>Tot pensioni</c:v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numeri!$A$2:$A$51</c:f>
              <c:strCache>
                <c:ptCount val="50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  <c:pt idx="31">
                  <c:v>2051</c:v>
                </c:pt>
                <c:pt idx="32">
                  <c:v>2052</c:v>
                </c:pt>
                <c:pt idx="33">
                  <c:v>2053</c:v>
                </c:pt>
                <c:pt idx="34">
                  <c:v>2054</c:v>
                </c:pt>
                <c:pt idx="35">
                  <c:v>2055</c:v>
                </c:pt>
                <c:pt idx="36">
                  <c:v>2056</c:v>
                </c:pt>
                <c:pt idx="37">
                  <c:v>2057</c:v>
                </c:pt>
                <c:pt idx="38">
                  <c:v>2058</c:v>
                </c:pt>
                <c:pt idx="39">
                  <c:v>2059</c:v>
                </c:pt>
                <c:pt idx="40">
                  <c:v>2060</c:v>
                </c:pt>
                <c:pt idx="41">
                  <c:v>2061</c:v>
                </c:pt>
                <c:pt idx="42">
                  <c:v>2062</c:v>
                </c:pt>
                <c:pt idx="43">
                  <c:v>2063</c:v>
                </c:pt>
                <c:pt idx="44">
                  <c:v>2064</c:v>
                </c:pt>
                <c:pt idx="45">
                  <c:v>2065</c:v>
                </c:pt>
                <c:pt idx="46">
                  <c:v>2066</c:v>
                </c:pt>
                <c:pt idx="47">
                  <c:v>2067</c:v>
                </c:pt>
                <c:pt idx="48">
                  <c:v>2068</c:v>
                </c:pt>
                <c:pt idx="49">
                  <c:v>2069</c:v>
                </c:pt>
              </c:strCache>
            </c:strRef>
          </c:cat>
          <c:val>
            <c:numRef>
              <c:f>numeri!$H$2:$H$50</c:f>
              <c:numCache>
                <c:formatCode>_-* #,##0_-;\-* #,##0_-;_-* "-"??_-;_-@_-</c:formatCode>
                <c:ptCount val="49"/>
                <c:pt idx="0">
                  <c:v>33546.836588160004</c:v>
                </c:pt>
                <c:pt idx="1">
                  <c:v>34420.396075639997</c:v>
                </c:pt>
                <c:pt idx="2">
                  <c:v>35552.050612549996</c:v>
                </c:pt>
                <c:pt idx="3">
                  <c:v>36830.973272160001</c:v>
                </c:pt>
                <c:pt idx="4">
                  <c:v>38257.569532330002</c:v>
                </c:pt>
                <c:pt idx="5">
                  <c:v>40133.975006409994</c:v>
                </c:pt>
                <c:pt idx="6">
                  <c:v>42336.436518532573</c:v>
                </c:pt>
                <c:pt idx="7">
                  <c:v>44654.582879163405</c:v>
                </c:pt>
                <c:pt idx="8">
                  <c:v>47230.766011640699</c:v>
                </c:pt>
                <c:pt idx="9">
                  <c:v>50264.977566541005</c:v>
                </c:pt>
                <c:pt idx="10">
                  <c:v>54194.607383266004</c:v>
                </c:pt>
                <c:pt idx="11">
                  <c:v>58399.522522310006</c:v>
                </c:pt>
                <c:pt idx="12">
                  <c:v>62836.196365509997</c:v>
                </c:pt>
                <c:pt idx="13">
                  <c:v>67605.541839999991</c:v>
                </c:pt>
                <c:pt idx="14">
                  <c:v>73066.830413970005</c:v>
                </c:pt>
                <c:pt idx="15">
                  <c:v>78976.277444869993</c:v>
                </c:pt>
                <c:pt idx="16">
                  <c:v>84613.263087980013</c:v>
                </c:pt>
                <c:pt idx="17">
                  <c:v>90348.956055870018</c:v>
                </c:pt>
                <c:pt idx="18">
                  <c:v>96262.600579470003</c:v>
                </c:pt>
                <c:pt idx="19">
                  <c:v>102571.51694684</c:v>
                </c:pt>
                <c:pt idx="20">
                  <c:v>108987.18479855999</c:v>
                </c:pt>
                <c:pt idx="21">
                  <c:v>115615.59230079001</c:v>
                </c:pt>
                <c:pt idx="22">
                  <c:v>122245.73109402</c:v>
                </c:pt>
                <c:pt idx="23">
                  <c:v>127393.33644566</c:v>
                </c:pt>
                <c:pt idx="24">
                  <c:v>131685.96000404001</c:v>
                </c:pt>
                <c:pt idx="25">
                  <c:v>135312.85548310002</c:v>
                </c:pt>
                <c:pt idx="26">
                  <c:v>138480.2328694</c:v>
                </c:pt>
                <c:pt idx="27">
                  <c:v>140967.81553700002</c:v>
                </c:pt>
                <c:pt idx="28">
                  <c:v>153520.84710500002</c:v>
                </c:pt>
                <c:pt idx="29">
                  <c:v>157482.980396</c:v>
                </c:pt>
                <c:pt idx="30">
                  <c:v>159979.9430607</c:v>
                </c:pt>
                <c:pt idx="31">
                  <c:v>161556.16686340002</c:v>
                </c:pt>
                <c:pt idx="32">
                  <c:v>162606.13661449999</c:v>
                </c:pt>
                <c:pt idx="33">
                  <c:v>163254.68860917998</c:v>
                </c:pt>
                <c:pt idx="34">
                  <c:v>162110.21045081998</c:v>
                </c:pt>
                <c:pt idx="35">
                  <c:v>160751.29525226</c:v>
                </c:pt>
                <c:pt idx="36">
                  <c:v>158549.35581962598</c:v>
                </c:pt>
                <c:pt idx="37">
                  <c:v>156390.52376501498</c:v>
                </c:pt>
                <c:pt idx="38">
                  <c:v>153850.44924880369</c:v>
                </c:pt>
                <c:pt idx="39">
                  <c:v>151018.95138565113</c:v>
                </c:pt>
                <c:pt idx="40">
                  <c:v>148221.2034457215</c:v>
                </c:pt>
                <c:pt idx="41">
                  <c:v>145096.46123680199</c:v>
                </c:pt>
                <c:pt idx="42">
                  <c:v>141888.85126251401</c:v>
                </c:pt>
                <c:pt idx="43">
                  <c:v>138528.6591794712</c:v>
                </c:pt>
                <c:pt idx="44">
                  <c:v>135121.41953556822</c:v>
                </c:pt>
                <c:pt idx="45">
                  <c:v>131723.33140017345</c:v>
                </c:pt>
                <c:pt idx="46">
                  <c:v>127858.32960101042</c:v>
                </c:pt>
                <c:pt idx="47">
                  <c:v>123864.93997740025</c:v>
                </c:pt>
                <c:pt idx="48">
                  <c:v>119809.8995623563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FD-4AE6-983C-E14EDC6D08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4984064"/>
        <c:axId val="234978816"/>
      </c:lineChart>
      <c:catAx>
        <c:axId val="23498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34978816"/>
        <c:crosses val="autoZero"/>
        <c:auto val="1"/>
        <c:lblAlgn val="ctr"/>
        <c:lblOffset val="100"/>
        <c:noMultiLvlLbl val="0"/>
      </c:catAx>
      <c:valAx>
        <c:axId val="23497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34984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135"/>
          </a:xfrm>
          <a:prstGeom prst="rect">
            <a:avLst/>
          </a:prstGeom>
        </p:spPr>
        <p:txBody>
          <a:bodyPr vert="horz" lIns="90991" tIns="45496" rIns="90991" bIns="45496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135"/>
          </a:xfrm>
          <a:prstGeom prst="rect">
            <a:avLst/>
          </a:prstGeom>
        </p:spPr>
        <p:txBody>
          <a:bodyPr vert="horz" lIns="90991" tIns="45496" rIns="90991" bIns="45496" rtlCol="0"/>
          <a:lstStyle>
            <a:lvl1pPr algn="r">
              <a:defRPr sz="1200"/>
            </a:lvl1pPr>
          </a:lstStyle>
          <a:p>
            <a:fld id="{62DA07E9-1DF6-42E5-BFD7-EC417CBFE7B3}" type="datetimeFigureOut">
              <a:rPr lang="it-IT" smtClean="0"/>
              <a:t>10/07/2023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1" tIns="45496" rIns="90991" bIns="45496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0991" tIns="45496" rIns="90991" bIns="45496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0991" tIns="45496" rIns="90991" bIns="45496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0991" tIns="45496" rIns="90991" bIns="45496" rtlCol="0" anchor="b"/>
          <a:lstStyle>
            <a:lvl1pPr algn="r">
              <a:defRPr sz="1200"/>
            </a:lvl1pPr>
          </a:lstStyle>
          <a:p>
            <a:fld id="{39CB7C6A-27D7-4B6B-9B5F-651ED6C4BE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87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53588" y="10260125"/>
            <a:ext cx="2868518" cy="4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545" tIns="46562" rIns="89545" bIns="46562" anchor="b"/>
          <a:lstStyle>
            <a:lvl1pPr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1363" indent="-28416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141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861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4225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14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86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58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30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65CC482-C9CE-4278-8C95-C27E231D5B4B}" type="slidenum">
              <a:rPr lang="it-IT" altLang="it-IT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it-IT" altLang="it-IT" b="0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8813" y="825500"/>
            <a:ext cx="5407025" cy="4056063"/>
          </a:xfrm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268" y="5130065"/>
            <a:ext cx="4911154" cy="488495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altLang="it-IT" dirty="0">
                <a:latin typeface="Times New Roman" panose="02020603050405020304" pitchFamily="18" charset="0"/>
              </a:rPr>
              <a:t>.</a:t>
            </a:r>
          </a:p>
          <a:p>
            <a:endParaRPr lang="it-IT" altLang="it-IT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831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53588" y="10260125"/>
            <a:ext cx="2868518" cy="4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545" tIns="46562" rIns="89545" bIns="46562" anchor="b"/>
          <a:lstStyle>
            <a:lvl1pPr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1363" indent="-28416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141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861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4225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14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86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58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30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65CC482-C9CE-4278-8C95-C27E231D5B4B}" type="slidenum">
              <a:rPr lang="it-IT" altLang="it-IT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it-IT" altLang="it-IT" b="0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8813" y="825500"/>
            <a:ext cx="5407025" cy="4056063"/>
          </a:xfrm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268" y="5130065"/>
            <a:ext cx="4911154" cy="488495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altLang="it-IT" dirty="0">
                <a:latin typeface="Times New Roman" panose="02020603050405020304" pitchFamily="18" charset="0"/>
              </a:rPr>
              <a:t>.</a:t>
            </a:r>
          </a:p>
          <a:p>
            <a:endParaRPr lang="it-IT" altLang="it-IT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49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53588" y="10260125"/>
            <a:ext cx="2868518" cy="4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545" tIns="46562" rIns="89545" bIns="46562" anchor="b"/>
          <a:lstStyle>
            <a:lvl1pPr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1363" indent="-28416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141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861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4225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14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86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58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30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65CC482-C9CE-4278-8C95-C27E231D5B4B}" type="slidenum">
              <a:rPr lang="it-IT" altLang="it-IT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it-IT" altLang="it-IT" b="0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8813" y="825500"/>
            <a:ext cx="5407025" cy="4056063"/>
          </a:xfrm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268" y="5130065"/>
            <a:ext cx="4911154" cy="488495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altLang="it-IT" dirty="0">
                <a:latin typeface="Times New Roman" panose="02020603050405020304" pitchFamily="18" charset="0"/>
              </a:rPr>
              <a:t>.</a:t>
            </a:r>
          </a:p>
          <a:p>
            <a:endParaRPr lang="it-IT" altLang="it-IT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50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53588" y="10260125"/>
            <a:ext cx="2868518" cy="4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545" tIns="46562" rIns="89545" bIns="46562" anchor="b"/>
          <a:lstStyle>
            <a:lvl1pPr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1363" indent="-28416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141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861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4225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14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86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58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30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65CC482-C9CE-4278-8C95-C27E231D5B4B}" type="slidenum">
              <a:rPr lang="it-IT" altLang="it-IT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it-IT" altLang="it-IT" b="0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8813" y="825500"/>
            <a:ext cx="5407025" cy="4056063"/>
          </a:xfrm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268" y="5130065"/>
            <a:ext cx="4911154" cy="488495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altLang="it-IT" dirty="0">
                <a:latin typeface="Times New Roman" panose="02020603050405020304" pitchFamily="18" charset="0"/>
              </a:rPr>
              <a:t>.</a:t>
            </a:r>
          </a:p>
          <a:p>
            <a:endParaRPr lang="it-IT" altLang="it-IT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589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53588" y="10260125"/>
            <a:ext cx="2868518" cy="4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545" tIns="46562" rIns="89545" bIns="46562" anchor="b"/>
          <a:lstStyle>
            <a:lvl1pPr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1363" indent="-28416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141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861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4225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14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86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58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30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65CC482-C9CE-4278-8C95-C27E231D5B4B}" type="slidenum">
              <a:rPr lang="it-IT" altLang="it-IT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it-IT" altLang="it-IT" b="0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8813" y="825500"/>
            <a:ext cx="5407025" cy="4056063"/>
          </a:xfrm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268" y="5130065"/>
            <a:ext cx="4911154" cy="488495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altLang="it-IT" dirty="0">
                <a:latin typeface="Times New Roman" panose="02020603050405020304" pitchFamily="18" charset="0"/>
              </a:rPr>
              <a:t>.</a:t>
            </a:r>
          </a:p>
          <a:p>
            <a:endParaRPr lang="it-IT" altLang="it-IT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578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53588" y="10260125"/>
            <a:ext cx="2868518" cy="4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545" tIns="46562" rIns="89545" bIns="46562" anchor="b"/>
          <a:lstStyle>
            <a:lvl1pPr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1363" indent="-28416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141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8613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4225" algn="l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14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86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58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3025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65CC482-C9CE-4278-8C95-C27E231D5B4B}" type="slidenum">
              <a:rPr lang="it-IT" altLang="it-IT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it-IT" altLang="it-IT" b="0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8813" y="825500"/>
            <a:ext cx="5407025" cy="4056063"/>
          </a:xfrm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268" y="5130065"/>
            <a:ext cx="4911154" cy="488495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altLang="it-IT" dirty="0">
                <a:latin typeface="Times New Roman" panose="02020603050405020304" pitchFamily="18" charset="0"/>
              </a:rPr>
              <a:t>.</a:t>
            </a:r>
          </a:p>
          <a:p>
            <a:endParaRPr lang="it-IT" altLang="it-IT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773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D213-D4E1-4575-A416-150B986E22C6}" type="datetime1">
              <a:rPr lang="it-IT" smtClean="0"/>
              <a:t>10/07/2023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37FB-DE4E-44CE-A2D9-D6615305B45E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145" y="-18279"/>
            <a:ext cx="1591830" cy="51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3930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B180-5419-4ECF-8C3A-ED38973C8A30}" type="datetime1">
              <a:rPr lang="it-IT" smtClean="0"/>
              <a:t>10/07/2023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37FB-DE4E-44CE-A2D9-D6615305B45E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145" y="-18279"/>
            <a:ext cx="1591830" cy="51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047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8966-887B-43BB-B140-EB46EA2BB2A7}" type="datetime1">
              <a:rPr lang="it-IT" smtClean="0"/>
              <a:t>10/07/2023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37FB-DE4E-44CE-A2D9-D6615305B4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5309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46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B929-56FA-42A3-8EC7-5E323CB18D35}" type="datetime1">
              <a:rPr lang="it-IT" smtClean="0"/>
              <a:t>10/07/2023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37FB-DE4E-44CE-A2D9-D6615305B45E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145" y="-18279"/>
            <a:ext cx="1591830" cy="51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6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85D5-982B-44A1-A885-2D1A41414C23}" type="datetime1">
              <a:rPr lang="it-IT" smtClean="0"/>
              <a:t>10/07/2023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37FB-DE4E-44CE-A2D9-D6615305B45E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145" y="-18279"/>
            <a:ext cx="1591830" cy="51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87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45689-347F-4D4F-8182-ED47FCBBC275}" type="datetime1">
              <a:rPr lang="it-IT" smtClean="0"/>
              <a:t>10/07/2023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37FB-DE4E-44CE-A2D9-D6615305B45E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145" y="-18279"/>
            <a:ext cx="1591830" cy="51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8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4A257-4458-4694-8E7C-BDB521B63AF4}" type="datetime1">
              <a:rPr lang="it-IT" smtClean="0"/>
              <a:t>10/07/2023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37FB-DE4E-44CE-A2D9-D6615305B45E}" type="slidenum">
              <a:rPr lang="it-IT" smtClean="0"/>
              <a:t>‹N›</a:t>
            </a:fld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145" y="-18279"/>
            <a:ext cx="1591830" cy="51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45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39FC-3C5A-4026-9B41-CC19B47B64FA}" type="datetime1">
              <a:rPr lang="it-IT" smtClean="0"/>
              <a:t>10/07/2023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37FB-DE4E-44CE-A2D9-D6615305B45E}" type="slidenum">
              <a:rPr lang="it-IT" smtClean="0"/>
              <a:t>‹N›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145" y="-18279"/>
            <a:ext cx="1591830" cy="51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63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51F8-A205-4109-8B77-7253D9ACAF53}" type="datetime1">
              <a:rPr lang="it-IT" smtClean="0"/>
              <a:t>10/07/2023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37FB-DE4E-44CE-A2D9-D6615305B45E}" type="slidenum">
              <a:rPr lang="it-IT" smtClean="0"/>
              <a:t>‹N›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145" y="-18279"/>
            <a:ext cx="1591830" cy="51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59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D0FB-6E83-4EB4-B4FC-8A7074628AEC}" type="datetime1">
              <a:rPr lang="it-IT" smtClean="0"/>
              <a:t>10/07/2023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37FB-DE4E-44CE-A2D9-D6615305B45E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145" y="-18279"/>
            <a:ext cx="1591830" cy="51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16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605A-6662-4755-A695-ABE960E764BC}" type="datetime1">
              <a:rPr lang="it-IT" smtClean="0"/>
              <a:t>10/07/2023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37FB-DE4E-44CE-A2D9-D6615305B45E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145" y="-18279"/>
            <a:ext cx="1591830" cy="51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60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1FF95-14C3-4D8C-8694-F94D6C8EA858}" type="datetime1">
              <a:rPr lang="it-IT" smtClean="0"/>
              <a:t>10/07/2023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F37FB-DE4E-44CE-A2D9-D6615305B4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15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o 11"/>
          <p:cNvGrpSpPr/>
          <p:nvPr/>
        </p:nvGrpSpPr>
        <p:grpSpPr>
          <a:xfrm>
            <a:off x="2718036" y="3775046"/>
            <a:ext cx="3707932" cy="92279"/>
            <a:chOff x="2718036" y="3775046"/>
            <a:chExt cx="3707932" cy="92279"/>
          </a:xfrm>
        </p:grpSpPr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572D949F-5421-44D2-9426-4AE984D2C870}"/>
                </a:ext>
              </a:extLst>
            </p:cNvPr>
            <p:cNvSpPr/>
            <p:nvPr/>
          </p:nvSpPr>
          <p:spPr>
            <a:xfrm>
              <a:off x="2860647" y="3775046"/>
              <a:ext cx="3565321" cy="92279"/>
            </a:xfrm>
            <a:prstGeom prst="rect">
              <a:avLst/>
            </a:prstGeom>
            <a:solidFill>
              <a:srgbClr val="2889D6"/>
            </a:solidFill>
            <a:ln cap="sq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ttangolo 13">
              <a:extLst>
                <a:ext uri="{FF2B5EF4-FFF2-40B4-BE49-F238E27FC236}">
                  <a16:creationId xmlns:a16="http://schemas.microsoft.com/office/drawing/2014/main" id="{93A34DE8-52A3-4CE2-AD7E-E4AAC9C28975}"/>
                </a:ext>
              </a:extLst>
            </p:cNvPr>
            <p:cNvSpPr/>
            <p:nvPr/>
          </p:nvSpPr>
          <p:spPr>
            <a:xfrm>
              <a:off x="2718036" y="3775046"/>
              <a:ext cx="92278" cy="92279"/>
            </a:xfrm>
            <a:prstGeom prst="rect">
              <a:avLst/>
            </a:prstGeom>
            <a:solidFill>
              <a:srgbClr val="022E5F"/>
            </a:solidFill>
            <a:ln cap="sq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8" name="Titolo 1">
            <a:extLst>
              <a:ext uri="{FF2B5EF4-FFF2-40B4-BE49-F238E27FC236}">
                <a16:creationId xmlns:a16="http://schemas.microsoft.com/office/drawing/2014/main" id="{193A4199-B07E-4E33-B825-55B5DAFE8030}"/>
              </a:ext>
            </a:extLst>
          </p:cNvPr>
          <p:cNvSpPr txBox="1">
            <a:spLocks/>
          </p:cNvSpPr>
          <p:nvPr/>
        </p:nvSpPr>
        <p:spPr>
          <a:xfrm>
            <a:off x="656082" y="1913013"/>
            <a:ext cx="7886700" cy="10384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cap="small" dirty="0" smtClean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</a:t>
            </a:r>
            <a:r>
              <a:rPr lang="it-IT" sz="2800" b="1" cap="small" dirty="0" err="1" smtClean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perchè</a:t>
            </a:r>
            <a:r>
              <a:rPr lang="it-IT" sz="2800" b="1" cap="small" dirty="0" smtClean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 una </a:t>
            </a:r>
            <a:r>
              <a:rPr lang="it-IT" sz="2800" b="1" cap="small" dirty="0" smtClean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riforma</a:t>
            </a:r>
            <a:endParaRPr lang="it-IT" sz="2800" b="1" cap="small" dirty="0">
              <a:solidFill>
                <a:srgbClr val="0073B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924294" y="6051998"/>
            <a:ext cx="2057400" cy="365125"/>
          </a:xfrm>
        </p:spPr>
        <p:txBody>
          <a:bodyPr/>
          <a:lstStyle/>
          <a:p>
            <a:r>
              <a:rPr lang="it-IT" sz="1400" dirty="0" smtClean="0"/>
              <a:t>1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46978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6"/>
          <p:cNvSpPr>
            <a:spLocks noGrp="1"/>
          </p:cNvSpPr>
          <p:nvPr>
            <p:ph type="sldNum" sz="quarter" idx="12"/>
          </p:nvPr>
        </p:nvSpPr>
        <p:spPr>
          <a:xfrm>
            <a:off x="6821387" y="6015709"/>
            <a:ext cx="2057400" cy="365125"/>
          </a:xfrm>
        </p:spPr>
        <p:txBody>
          <a:bodyPr/>
          <a:lstStyle/>
          <a:p>
            <a:r>
              <a:rPr lang="it-IT" altLang="it-IT" dirty="0" smtClean="0"/>
              <a:t>10</a:t>
            </a:r>
            <a:endParaRPr lang="it-IT" altLang="it-IT" sz="1000" dirty="0"/>
          </a:p>
        </p:txBody>
      </p:sp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833228" y="1108301"/>
            <a:ext cx="7628346" cy="5665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 anchor="ctr" anchorCtr="0">
            <a:spAutoFit/>
          </a:bodyPr>
          <a:lstStyle>
            <a:lvl1pPr marL="358775" indent="-358775" algn="l" eaLnBrk="0" hangingPunct="0">
              <a:spcBef>
                <a:spcPct val="20000"/>
              </a:spcBef>
              <a:buClr>
                <a:srgbClr val="04617B"/>
              </a:buClr>
              <a:buSzPct val="9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823913" indent="-246063" algn="l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231900" indent="-246063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39888" indent="-209550" algn="l" eaLnBrk="0" hangingPunct="0">
              <a:spcBef>
                <a:spcPct val="20000"/>
              </a:spcBef>
              <a:buClr>
                <a:srgbClr val="04617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 algn="l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0" lvl="0" indent="0" algn="ctr" eaLnBrk="1" hangingPunct="1">
              <a:spcBef>
                <a:spcPts val="0"/>
              </a:spcBef>
              <a:buClrTx/>
              <a:buSzTx/>
              <a:buNone/>
              <a:tabLst/>
            </a:pPr>
            <a:endParaRPr lang="it-IT" sz="2200" b="1" dirty="0">
              <a:solidFill>
                <a:srgbClr val="0073B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eaLnBrk="1" hangingPunct="1">
              <a:spcBef>
                <a:spcPts val="0"/>
              </a:spcBef>
              <a:buClrTx/>
              <a:buSzTx/>
              <a:buFontTx/>
              <a:buAutoNum type="arabicPeriod"/>
              <a:tabLst/>
            </a:pPr>
            <a:r>
              <a:rPr lang="it-IT" sz="16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Principali novità per i nuovi iscritti alla Cassa dal 1/1/2024</a:t>
            </a:r>
          </a:p>
          <a:p>
            <a:pPr marL="357188" lvl="0" indent="0" eaLnBrk="1" hangingPunct="1">
              <a:spcBef>
                <a:spcPts val="0"/>
              </a:spcBef>
              <a:buClrTx/>
              <a:buSzTx/>
              <a:buNone/>
              <a:tabLst/>
            </a:pPr>
            <a:r>
              <a:rPr lang="it-IT" sz="16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(c.d. «contributivi puri») </a:t>
            </a:r>
          </a:p>
          <a:p>
            <a:pPr algn="just" eaLnBrk="1" hangingPunct="1">
              <a:spcBef>
                <a:spcPts val="1200"/>
              </a:spcBef>
              <a:buClrTx/>
              <a:buSzPct val="100000"/>
              <a:buFont typeface="+mj-lt"/>
              <a:buAutoNum type="alphaLcParenR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Calcolo della pensione interamente contributivo</a:t>
            </a:r>
          </a:p>
          <a:p>
            <a:pPr marL="712788" lvl="2" indent="-357188" algn="just" eaLnBrk="1" hangingPunct="1">
              <a:spcBef>
                <a:spcPts val="1200"/>
              </a:spcBef>
              <a:buClrTx/>
              <a:buSzPct val="100000"/>
              <a:buFont typeface="Wingdings" panose="05000000000000000000" pitchFamily="2" charset="2"/>
              <a:buChar char="q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Montante contributivo formato da:</a:t>
            </a:r>
          </a:p>
          <a:p>
            <a:pPr marL="1079500" lvl="2" indent="-274638" algn="just" eaLnBrk="1" hangingPunct="1">
              <a:spcBef>
                <a:spcPts val="1200"/>
              </a:spcBef>
              <a:buClrTx/>
              <a:buSzPct val="100000"/>
              <a:buFont typeface="Wingdings" panose="05000000000000000000" pitchFamily="2" charset="2"/>
              <a:buChar char="§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3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contributi soggettivi versati entro il «tetto» (€ 120.000,00 per il 2024 e il 2025 e € 130.000,00 dal 2026)</a:t>
            </a:r>
          </a:p>
          <a:p>
            <a:pPr marL="1079500" lvl="2" indent="-274638" algn="just" eaLnBrk="1" hangingPunct="1">
              <a:spcBef>
                <a:spcPts val="1200"/>
              </a:spcBef>
              <a:buClrTx/>
              <a:buSzPct val="100000"/>
              <a:buFont typeface="Wingdings" panose="05000000000000000000" pitchFamily="2" charset="2"/>
              <a:buChar char="§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3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contributi versati per riscatto e/o ricongiunzione</a:t>
            </a:r>
          </a:p>
          <a:p>
            <a:pPr marL="1079500" lvl="2" indent="-274638" algn="just" eaLnBrk="1" hangingPunct="1">
              <a:spcBef>
                <a:spcPts val="1200"/>
              </a:spcBef>
              <a:buClrTx/>
              <a:buSzPct val="100000"/>
              <a:buFont typeface="Wingdings" panose="05000000000000000000" pitchFamily="2" charset="2"/>
              <a:buChar char="§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3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contributi integrativi versati nella misura dell’1% sul volume di affari entro un tetto di € 150.000,00</a:t>
            </a:r>
          </a:p>
          <a:p>
            <a:pPr marL="804862" lvl="2" indent="0" algn="just" eaLnBrk="1" hangingPunct="1">
              <a:spcBef>
                <a:spcPts val="120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endParaRPr lang="it-IT" altLang="it-IT" sz="13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2788" lvl="2" indent="-355600" algn="just"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q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Coefficienti di trasformazione di cui alla </a:t>
            </a:r>
            <a:r>
              <a:rPr lang="it-IT" altLang="it-IT" sz="1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Tab</a:t>
            </a: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allegata alla l. 335/95, distinti in base all’età al momento del pensionamento e con un minimo di 57 anni di età per invalidità, inabilità e indirette</a:t>
            </a:r>
          </a:p>
          <a:p>
            <a:pPr marL="357188" lvl="2" indent="0" algn="just" eaLnBrk="1" hangingPunct="1">
              <a:spcBef>
                <a:spcPts val="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endParaRPr lang="it-IT" altLang="it-IT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2788" lvl="2" indent="-355600" algn="just"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q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Nei casi di maternità e, in limitate fattispecie, anche nei casi di paternità, si applica il coefficiente di trasformazione di cui sopra relativo all’età aumentata di un anno rispetto a quella effettiva al pensionamento (solo per pensione di vecchiaia) </a:t>
            </a:r>
          </a:p>
          <a:p>
            <a:pPr marL="357188" lvl="2" indent="-357188" algn="just" eaLnBrk="1" hangingPunct="1">
              <a:spcBef>
                <a:spcPts val="120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it-IT" altLang="it-IT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04052" y="669718"/>
            <a:ext cx="7886700" cy="8188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F8CB67B-C30F-473F-BD2F-887EB9A5261A}"/>
              </a:ext>
            </a:extLst>
          </p:cNvPr>
          <p:cNvSpPr txBox="1"/>
          <p:nvPr/>
        </p:nvSpPr>
        <p:spPr>
          <a:xfrm>
            <a:off x="704052" y="669718"/>
            <a:ext cx="81747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Pensioni: cosa cambia con la </a:t>
            </a:r>
            <a:r>
              <a:rPr lang="it-IT" sz="2200" b="1" dirty="0" smtClean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riforma</a:t>
            </a:r>
            <a:endParaRPr lang="it-IT" sz="2200" b="1" dirty="0">
              <a:solidFill>
                <a:srgbClr val="0073B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4952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6"/>
          <p:cNvSpPr>
            <a:spLocks noGrp="1"/>
          </p:cNvSpPr>
          <p:nvPr>
            <p:ph type="sldNum" sz="quarter" idx="12"/>
          </p:nvPr>
        </p:nvSpPr>
        <p:spPr>
          <a:xfrm>
            <a:off x="6821387" y="5995746"/>
            <a:ext cx="2057400" cy="365125"/>
          </a:xfrm>
        </p:spPr>
        <p:txBody>
          <a:bodyPr/>
          <a:lstStyle/>
          <a:p>
            <a:r>
              <a:rPr lang="it-IT" altLang="it-IT" dirty="0" smtClean="0"/>
              <a:t>11</a:t>
            </a:r>
            <a:endParaRPr lang="it-IT" altLang="it-IT" dirty="0"/>
          </a:p>
        </p:txBody>
      </p:sp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704052" y="1974906"/>
            <a:ext cx="7628346" cy="3280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 anchor="ctr" anchorCtr="0">
            <a:spAutoFit/>
          </a:bodyPr>
          <a:lstStyle>
            <a:lvl1pPr marL="358775" indent="-358775" algn="l" eaLnBrk="0" hangingPunct="0">
              <a:spcBef>
                <a:spcPct val="20000"/>
              </a:spcBef>
              <a:buClr>
                <a:srgbClr val="04617B"/>
              </a:buClr>
              <a:buSzPct val="9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823913" indent="-246063" algn="l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231900" indent="-246063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39888" indent="-209550" algn="l" eaLnBrk="0" hangingPunct="0">
              <a:spcBef>
                <a:spcPct val="20000"/>
              </a:spcBef>
              <a:buClr>
                <a:srgbClr val="04617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 algn="l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0" indent="0" algn="just" eaLnBrk="1" hangingPunct="1">
              <a:spcBef>
                <a:spcPts val="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endParaRPr lang="it-IT" altLang="it-IT" sz="16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57188" lvl="2" indent="-357188" algn="just" eaLnBrk="1" hangingPunct="1">
              <a:spcBef>
                <a:spcPts val="1200"/>
              </a:spcBef>
              <a:buClrTx/>
              <a:buSzPct val="100000"/>
              <a:buAutoNum type="alphaLcParenR" startAt="2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Pensione di vecchiaia ordinaria, pensione di vecchiaia anticipata, pensione di anzianità e attuale pensione contributiva sono soppresse e assorbite da un’unica prestazione denominata «pensione di vecchiaia» che si consegue a 70 anni di età con almeno 20 anni di anzianità contributiva </a:t>
            </a:r>
          </a:p>
          <a:p>
            <a:pPr marL="357188" lvl="2" indent="-357188" algn="just" eaLnBrk="1" hangingPunct="1">
              <a:spcBef>
                <a:spcPts val="1200"/>
              </a:spcBef>
              <a:buClrTx/>
              <a:buSzPct val="100000"/>
              <a:buAutoNum type="alphaLcParenR" startAt="2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L’età del pensionamento può essere anticipata fino a 65 anni, con almeno 35 anni di anzianità contributiva, a condizione che la pensione «a calcolo» risulti almeno pari alla pensione integrata al minimo</a:t>
            </a:r>
          </a:p>
          <a:p>
            <a:pPr marL="357188" lvl="2" indent="-357188" algn="just" eaLnBrk="1" hangingPunct="1">
              <a:spcBef>
                <a:spcPts val="1200"/>
              </a:spcBef>
              <a:buClrTx/>
              <a:buSzPct val="100000"/>
              <a:buAutoNum type="alphaLcParenR" startAt="2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Restano, inoltre, le innovazioni introdotte per gli iscritti con almeno 18 anni di anzianità contributiva al 31/12/2023, indicate ai punti b), c) e d) della slide n.5 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it-IT" altLang="it-IT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04052" y="669718"/>
            <a:ext cx="7886700" cy="8188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F8CB67B-C30F-473F-BD2F-887EB9A5261A}"/>
              </a:ext>
            </a:extLst>
          </p:cNvPr>
          <p:cNvSpPr txBox="1"/>
          <p:nvPr/>
        </p:nvSpPr>
        <p:spPr>
          <a:xfrm>
            <a:off x="704052" y="669718"/>
            <a:ext cx="8174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Pensioni: cosa cambia con la riforma</a:t>
            </a:r>
          </a:p>
          <a:p>
            <a:pPr algn="ctr"/>
            <a:endParaRPr lang="it-IT" sz="1600" b="1" dirty="0">
              <a:solidFill>
                <a:srgbClr val="0073B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t-IT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Ulteriori novità per i nuovi iscritti alla Cassa dal 1/1/2024</a:t>
            </a:r>
          </a:p>
          <a:p>
            <a:pPr marL="265113"/>
            <a:r>
              <a:rPr lang="it-IT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(c.d. «contributivi puri») </a:t>
            </a:r>
            <a:endParaRPr lang="it-IT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665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879716" y="6062276"/>
            <a:ext cx="2057400" cy="365125"/>
          </a:xfrm>
        </p:spPr>
        <p:txBody>
          <a:bodyPr/>
          <a:lstStyle/>
          <a:p>
            <a:r>
              <a:rPr lang="it-IT" dirty="0" smtClean="0"/>
              <a:t>12</a:t>
            </a:r>
            <a:endParaRPr lang="it-IT" sz="10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F8CB67B-C30F-473F-BD2F-887EB9A5261A}"/>
              </a:ext>
            </a:extLst>
          </p:cNvPr>
          <p:cNvSpPr txBox="1"/>
          <p:nvPr/>
        </p:nvSpPr>
        <p:spPr>
          <a:xfrm>
            <a:off x="762381" y="1276549"/>
            <a:ext cx="81747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Integrazione </a:t>
            </a:r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 minimo della </a:t>
            </a:r>
            <a:r>
              <a:rPr lang="it-IT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pensione (per tutti)</a:t>
            </a:r>
            <a:endParaRPr lang="it-IT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762381" y="2045990"/>
            <a:ext cx="7619238" cy="358539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tutte le tipologie di pensione (tranne reversibilità e invalidità): è prevista una integrazione ad € 9.000,00, dal 2028, se la pensione a calcolo risultasse inferiore; è previsto anche  un regime transitorio di cinque anni con riduzione della pensione integrata al minimo a € 11.000,00 per il 2024 e 2025 e a € 10.000,00 per il 2026 e 2027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Pensioni di invalidità: integrazione al minimo pari al 70% di quella prevista per le pensioni di vecchiaia (con analogo regime transitorio)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Pensioni di reversibilità: non spetta alcuna integrazione al minimo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L’integrazione al mimino è concessa solo nel caso in cui il reddito dell’iscritto e del coniuge, facendo la media dell’ultimo triennio, non sia superiore al doppio del trattamento minimo (a regime € 18.000,00)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it-IT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lnSpc>
                <a:spcPct val="120000"/>
              </a:lnSpc>
              <a:buFont typeface="+mj-lt"/>
              <a:buAutoNum type="alphaLcParenR"/>
            </a:pPr>
            <a:endParaRPr lang="it-IT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it-IT" sz="19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it-IT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it-IT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600" dirty="0"/>
          </a:p>
        </p:txBody>
      </p:sp>
      <p:sp>
        <p:nvSpPr>
          <p:cNvPr id="5" name="Rettangolo 4"/>
          <p:cNvSpPr/>
          <p:nvPr/>
        </p:nvSpPr>
        <p:spPr>
          <a:xfrm>
            <a:off x="1316736" y="691773"/>
            <a:ext cx="66659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Pensioni: cosa cambia con la riforma</a:t>
            </a:r>
          </a:p>
          <a:p>
            <a:pPr algn="ctr"/>
            <a:endParaRPr lang="it-IT" sz="2200" b="1" dirty="0">
              <a:solidFill>
                <a:srgbClr val="0073B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9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864268"/>
            <a:ext cx="7886700" cy="71386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200" b="1" dirty="0" smtClean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Riscatto: </a:t>
            </a:r>
            <a:r>
              <a:rPr lang="it-IT" sz="2200" b="1" dirty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cosa cambia con la riforma</a:t>
            </a:r>
            <a:br>
              <a:rPr lang="it-IT" sz="2200" b="1" dirty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2200" b="1" dirty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it-IT" sz="2200" b="1" dirty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2381" y="1426465"/>
            <a:ext cx="7619238" cy="3585399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20000"/>
              </a:lnSpc>
              <a:buFont typeface="+mj-lt"/>
              <a:buAutoNum type="alphaLcParenR"/>
            </a:pPr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gli iscritti con almeno 18 anni di anzianità contributiva al 31/12/2023 resta in vigore l’attuale calcolo dell’onere, basato sulla riserva </a:t>
            </a:r>
            <a:r>
              <a:rPr 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matematica (con un onere minimo di circa 3.900,00 euro nel 2023)</a:t>
            </a:r>
            <a:endParaRPr lang="it-IT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lnSpc>
                <a:spcPct val="120000"/>
              </a:lnSpc>
              <a:buFont typeface="+mj-lt"/>
              <a:buAutoNum type="alphaLcParenR"/>
            </a:pPr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i nuovi iscritti dal 1/1/2024 l’onere è determinato con le aliquote contributive  ordinarie vigenti al momento della domanda, fermo restando un importo minimo pari al doppio del contributo soggettivo minimo (€ </a:t>
            </a:r>
            <a:r>
              <a:rPr 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4.400,00 nel 2024)</a:t>
            </a:r>
            <a:endParaRPr lang="it-IT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lnSpc>
                <a:spcPct val="120000"/>
              </a:lnSpc>
              <a:buFont typeface="+mj-lt"/>
              <a:buAutoNum type="alphaLcParenR"/>
            </a:pPr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i c.d. «misti» (iscritti con meno di 18 anni di anzianità contributiva al 31/12/2023) esiste la possibilità di </a:t>
            </a:r>
            <a:r>
              <a:rPr 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optare per una </a:t>
            </a:r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 le due tipologie di calcolo dell’onere, fermo restando che, nell’ipotesi a) il riscatto insisterà sulla quota di pensione retributiva e nell’ipotesi b) sulla quota di pensione contributiva </a:t>
            </a:r>
          </a:p>
          <a:p>
            <a:pPr marL="0" indent="0" algn="just">
              <a:buNone/>
            </a:pPr>
            <a:endParaRPr lang="it-IT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endParaRPr lang="it-IT" sz="1600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endParaRPr lang="it-IT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933438" y="5925197"/>
            <a:ext cx="2057400" cy="365125"/>
          </a:xfrm>
        </p:spPr>
        <p:txBody>
          <a:bodyPr/>
          <a:lstStyle/>
          <a:p>
            <a:r>
              <a:rPr lang="it-IT" dirty="0" smtClean="0"/>
              <a:t>13</a:t>
            </a:r>
            <a:endParaRPr lang="it-IT" sz="1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86968" y="5422392"/>
            <a:ext cx="7379208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lvl="0" indent="-539750" algn="just" defTabSz="914400">
              <a:lnSpc>
                <a:spcPct val="90000"/>
              </a:lnSpc>
              <a:spcBef>
                <a:spcPts val="1000"/>
              </a:spcBef>
              <a:tabLst>
                <a:tab pos="539750" algn="l"/>
              </a:tabLst>
            </a:pPr>
            <a:r>
              <a:rPr lang="it-IT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N.B.: </a:t>
            </a:r>
            <a:r>
              <a:rPr lang="it-IT" sz="1400" i="1" dirty="0">
                <a:solidFill>
                  <a:prstClr val="black">
                    <a:lumMod val="85000"/>
                    <a:lumOff val="1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 ogni caso, </a:t>
            </a:r>
            <a:r>
              <a:rPr lang="it-IT" sz="1400" i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indipendentemente dalle modalità di </a:t>
            </a:r>
            <a:r>
              <a:rPr lang="it-IT" sz="1400" i="1" dirty="0">
                <a:solidFill>
                  <a:prstClr val="black">
                    <a:lumMod val="85000"/>
                    <a:lumOff val="1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calcolo dell’onere, gli anni per i quali è stato esercitato </a:t>
            </a:r>
            <a:r>
              <a:rPr lang="it-IT" sz="1400" i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(e pagato) il </a:t>
            </a:r>
            <a:r>
              <a:rPr lang="it-IT" sz="1400" i="1" dirty="0">
                <a:solidFill>
                  <a:prstClr val="black">
                    <a:lumMod val="85000"/>
                    <a:lumOff val="1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riscatto comportano un aumento di anzianità di iscrizione e contribuzione pari al numero degli anni riscattati  </a:t>
            </a:r>
          </a:p>
        </p:txBody>
      </p:sp>
    </p:spTree>
    <p:extLst>
      <p:ext uri="{BB962C8B-B14F-4D97-AF65-F5344CB8AC3E}">
        <p14:creationId xmlns:p14="http://schemas.microsoft.com/office/powerpoint/2010/main" val="158201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200" b="1" dirty="0" smtClean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Norma transitoria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6384" y="1429131"/>
            <a:ext cx="7571232" cy="490435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 norma transitoria è riservata a iscritti alla Cassa dal 1/1/2013, con possibilità di opzione per il sistema interamente contributivo, anziché misto, a fronte di un ricalcolo dei contributi minimi dovuti.</a:t>
            </a:r>
          </a:p>
          <a:p>
            <a:pPr marL="0" indent="0" algn="just">
              <a:buNone/>
            </a:pPr>
            <a:endParaRPr lang="it-IT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it-IT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Tale norma si pone </a:t>
            </a:r>
            <a:r>
              <a:rPr lang="it-I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seguenti obiettivi: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Diminuire il c.d. «debito latente» ampliando la platea dei soggetti cui verrà applicato un sistema di calcolo interamente contributivo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Ridurre il carico degli insoluti per contributi minimi relativi all’ultimo decennio dando la possibilità agli iscritti che eserciteranno l’opzione, di regolarizzare le posizioni previdenziali con minori oneri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Riproporzionare  l’anzianità contributiva maturata negli ultimi 10 anni a quanto effettivamente pagato, salvo integrazione facoltativa dei pagamenti entro il 12° anno di iscrizione</a:t>
            </a:r>
          </a:p>
          <a:p>
            <a:pPr marL="0" indent="0" algn="just">
              <a:buNone/>
            </a:pPr>
            <a:endParaRPr lang="it-IT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 chi avesse già pagato, è esclusa ogni forma di rimborso </a:t>
            </a:r>
            <a:r>
              <a:rPr lang="it-IT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ma, in caso di opzione per il sistema contributivo, </a:t>
            </a:r>
            <a:r>
              <a:rPr 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quanto versato sarà riconosciuto ai fini del </a:t>
            </a:r>
            <a:r>
              <a:rPr lang="it-IT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«montante» </a:t>
            </a:r>
            <a:r>
              <a:rPr lang="it-IT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 le stesse modalità dei c.d. «contributivi puri</a:t>
            </a:r>
            <a:r>
              <a:rPr lang="it-IT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».</a:t>
            </a:r>
            <a:endParaRPr lang="it-IT" sz="1400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it-IT" sz="1400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942582" y="5968365"/>
            <a:ext cx="2057400" cy="365125"/>
          </a:xfrm>
        </p:spPr>
        <p:txBody>
          <a:bodyPr/>
          <a:lstStyle/>
          <a:p>
            <a:r>
              <a:rPr lang="it-IT" dirty="0" smtClean="0"/>
              <a:t>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559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26"/>
          <p:cNvSpPr txBox="1">
            <a:spLocks/>
          </p:cNvSpPr>
          <p:nvPr/>
        </p:nvSpPr>
        <p:spPr>
          <a:xfrm>
            <a:off x="6944830" y="609904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altLang="it-IT" sz="1200" dirty="0" smtClean="0">
                <a:solidFill>
                  <a:schemeClr val="tx1">
                    <a:tint val="75000"/>
                  </a:schemeClr>
                </a:solidFill>
              </a:rPr>
              <a:t>15</a:t>
            </a:r>
            <a:endParaRPr lang="it-IT" altLang="it-IT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412" y="263298"/>
            <a:ext cx="8526818" cy="583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28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6"/>
          <p:cNvSpPr txBox="1">
            <a:spLocks/>
          </p:cNvSpPr>
          <p:nvPr/>
        </p:nvSpPr>
        <p:spPr>
          <a:xfrm>
            <a:off x="6935686" y="6148297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altLang="it-IT" sz="1200" dirty="0" smtClean="0">
                <a:solidFill>
                  <a:schemeClr val="tx1">
                    <a:tint val="75000"/>
                  </a:schemeClr>
                </a:solidFill>
              </a:rPr>
              <a:t>16</a:t>
            </a:r>
            <a:endParaRPr lang="it-IT" altLang="it-IT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57" y="424470"/>
            <a:ext cx="8842248" cy="560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09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26"/>
          <p:cNvSpPr txBox="1">
            <a:spLocks/>
          </p:cNvSpPr>
          <p:nvPr/>
        </p:nvSpPr>
        <p:spPr>
          <a:xfrm>
            <a:off x="6967728" y="6130007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altLang="it-IT" sz="1200" dirty="0" smtClean="0">
                <a:solidFill>
                  <a:schemeClr val="tx1">
                    <a:tint val="75000"/>
                  </a:schemeClr>
                </a:solidFill>
              </a:rPr>
              <a:t>17</a:t>
            </a:r>
            <a:endParaRPr lang="it-IT" altLang="it-IT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51" y="441551"/>
            <a:ext cx="8925877" cy="577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81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26"/>
          <p:cNvSpPr txBox="1">
            <a:spLocks/>
          </p:cNvSpPr>
          <p:nvPr/>
        </p:nvSpPr>
        <p:spPr>
          <a:xfrm>
            <a:off x="6949440" y="613000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altLang="it-IT" sz="1200" dirty="0" smtClean="0">
                <a:solidFill>
                  <a:schemeClr val="tx1">
                    <a:tint val="75000"/>
                  </a:schemeClr>
                </a:solidFill>
              </a:rPr>
              <a:t>18</a:t>
            </a:r>
            <a:endParaRPr lang="it-IT" altLang="it-IT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26" y="356842"/>
            <a:ext cx="8879014" cy="545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29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/>
          <p:cNvGraphicFramePr>
            <a:graphicFrameLocks noGrp="1"/>
          </p:cNvGraphicFramePr>
          <p:nvPr>
            <p:extLst/>
          </p:nvPr>
        </p:nvGraphicFramePr>
        <p:xfrm>
          <a:off x="1086871" y="1153205"/>
          <a:ext cx="6970259" cy="4551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3" y="1004978"/>
            <a:ext cx="1380701" cy="444568"/>
          </a:xfrm>
          <a:prstGeom prst="rect">
            <a:avLst/>
          </a:prstGeom>
        </p:spPr>
      </p:pic>
      <p:sp>
        <p:nvSpPr>
          <p:cNvPr id="4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924294" y="6051998"/>
            <a:ext cx="2057400" cy="365125"/>
          </a:xfrm>
        </p:spPr>
        <p:txBody>
          <a:bodyPr/>
          <a:lstStyle/>
          <a:p>
            <a:r>
              <a:rPr lang="it-IT" sz="1400" dirty="0" smtClean="0"/>
              <a:t>2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158590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Freeform 100"/>
          <p:cNvSpPr/>
          <p:nvPr/>
        </p:nvSpPr>
        <p:spPr>
          <a:xfrm>
            <a:off x="547419" y="782218"/>
            <a:ext cx="7954832" cy="5156809"/>
          </a:xfrm>
          <a:custGeom>
            <a:avLst/>
            <a:gdLst/>
            <a:ahLst/>
            <a:cxnLst/>
            <a:rect l="0" t="0" r="0" b="0"/>
            <a:pathLst>
              <a:path w="9301353" h="6029706">
                <a:moveTo>
                  <a:pt x="0" y="6029706"/>
                </a:moveTo>
                <a:lnTo>
                  <a:pt x="9301353" y="6029706"/>
                </a:lnTo>
                <a:lnTo>
                  <a:pt x="9301353" y="0"/>
                </a:lnTo>
                <a:lnTo>
                  <a:pt x="0" y="0"/>
                </a:lnTo>
                <a:lnTo>
                  <a:pt x="0" y="602970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>
            <a:off x="1456849" y="1504376"/>
            <a:ext cx="5261296" cy="3070646"/>
          </a:xfrm>
          <a:custGeom>
            <a:avLst/>
            <a:gdLst/>
            <a:ahLst/>
            <a:cxnLst/>
            <a:rect l="0" t="0" r="0" b="0"/>
            <a:pathLst>
              <a:path w="6151880" h="3590417">
                <a:moveTo>
                  <a:pt x="0" y="3590417"/>
                </a:moveTo>
                <a:lnTo>
                  <a:pt x="6151880" y="3590417"/>
                </a:lnTo>
                <a:moveTo>
                  <a:pt x="0" y="2871089"/>
                </a:moveTo>
                <a:lnTo>
                  <a:pt x="6151880" y="2871089"/>
                </a:lnTo>
                <a:moveTo>
                  <a:pt x="0" y="2153285"/>
                </a:moveTo>
                <a:lnTo>
                  <a:pt x="6151880" y="2153285"/>
                </a:lnTo>
                <a:moveTo>
                  <a:pt x="0" y="1435481"/>
                </a:moveTo>
                <a:lnTo>
                  <a:pt x="6151880" y="1435481"/>
                </a:lnTo>
                <a:moveTo>
                  <a:pt x="0" y="717676"/>
                </a:moveTo>
                <a:lnTo>
                  <a:pt x="6151880" y="717676"/>
                </a:lnTo>
                <a:moveTo>
                  <a:pt x="0" y="0"/>
                </a:moveTo>
                <a:lnTo>
                  <a:pt x="6151880" y="0"/>
                </a:lnTo>
              </a:path>
            </a:pathLst>
          </a:custGeom>
          <a:noFill/>
          <a:ln w="9525" cap="flat" cmpd="sng">
            <a:solidFill>
              <a:srgbClr val="D9D9D9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>
            <a:off x="1456849" y="5188369"/>
            <a:ext cx="5261296" cy="0"/>
          </a:xfrm>
          <a:custGeom>
            <a:avLst/>
            <a:gdLst/>
            <a:ahLst/>
            <a:cxnLst/>
            <a:rect l="0" t="0" r="0" b="0"/>
            <a:pathLst>
              <a:path w="6151880">
                <a:moveTo>
                  <a:pt x="0" y="0"/>
                </a:moveTo>
                <a:lnTo>
                  <a:pt x="6151880" y="0"/>
                </a:lnTo>
              </a:path>
            </a:pathLst>
          </a:custGeom>
          <a:noFill/>
          <a:ln w="9525" cap="flat" cmpd="sng">
            <a:solidFill>
              <a:srgbClr val="D9D9D9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>
            <a:off x="1510505" y="4339219"/>
            <a:ext cx="5153876" cy="219511"/>
          </a:xfrm>
          <a:custGeom>
            <a:avLst/>
            <a:gdLst/>
            <a:ahLst/>
            <a:cxnLst/>
            <a:rect l="0" t="0" r="0" b="0"/>
            <a:pathLst>
              <a:path w="6026277" h="256668">
                <a:moveTo>
                  <a:pt x="0" y="76074"/>
                </a:moveTo>
                <a:lnTo>
                  <a:pt x="125094" y="66930"/>
                </a:lnTo>
                <a:lnTo>
                  <a:pt x="251587" y="56262"/>
                </a:lnTo>
                <a:lnTo>
                  <a:pt x="376555" y="45593"/>
                </a:lnTo>
                <a:lnTo>
                  <a:pt x="501522" y="37974"/>
                </a:lnTo>
                <a:lnTo>
                  <a:pt x="628015" y="30353"/>
                </a:lnTo>
                <a:lnTo>
                  <a:pt x="752983" y="22734"/>
                </a:lnTo>
                <a:lnTo>
                  <a:pt x="879475" y="15114"/>
                </a:lnTo>
                <a:lnTo>
                  <a:pt x="1004443" y="7493"/>
                </a:lnTo>
                <a:lnTo>
                  <a:pt x="1129411" y="0"/>
                </a:lnTo>
                <a:lnTo>
                  <a:pt x="1255903" y="2921"/>
                </a:lnTo>
                <a:lnTo>
                  <a:pt x="1380871" y="5969"/>
                </a:lnTo>
                <a:lnTo>
                  <a:pt x="1505839" y="9018"/>
                </a:lnTo>
                <a:lnTo>
                  <a:pt x="1632331" y="12065"/>
                </a:lnTo>
                <a:lnTo>
                  <a:pt x="1757299" y="15114"/>
                </a:lnTo>
                <a:lnTo>
                  <a:pt x="1883790" y="22734"/>
                </a:lnTo>
                <a:lnTo>
                  <a:pt x="2008758" y="30353"/>
                </a:lnTo>
                <a:lnTo>
                  <a:pt x="2133726" y="37974"/>
                </a:lnTo>
                <a:lnTo>
                  <a:pt x="2260219" y="45593"/>
                </a:lnTo>
                <a:lnTo>
                  <a:pt x="2385187" y="53214"/>
                </a:lnTo>
                <a:lnTo>
                  <a:pt x="2511678" y="65406"/>
                </a:lnTo>
                <a:lnTo>
                  <a:pt x="2636646" y="77597"/>
                </a:lnTo>
                <a:lnTo>
                  <a:pt x="2761614" y="88265"/>
                </a:lnTo>
                <a:lnTo>
                  <a:pt x="2888107" y="100458"/>
                </a:lnTo>
                <a:lnTo>
                  <a:pt x="3013075" y="112649"/>
                </a:lnTo>
                <a:lnTo>
                  <a:pt x="3138043" y="117221"/>
                </a:lnTo>
                <a:lnTo>
                  <a:pt x="3264534" y="123318"/>
                </a:lnTo>
                <a:lnTo>
                  <a:pt x="3389502" y="129414"/>
                </a:lnTo>
                <a:lnTo>
                  <a:pt x="3515995" y="133986"/>
                </a:lnTo>
                <a:lnTo>
                  <a:pt x="3640963" y="140081"/>
                </a:lnTo>
                <a:lnTo>
                  <a:pt x="3765931" y="141606"/>
                </a:lnTo>
                <a:lnTo>
                  <a:pt x="3892422" y="143130"/>
                </a:lnTo>
                <a:lnTo>
                  <a:pt x="4017390" y="146177"/>
                </a:lnTo>
                <a:lnTo>
                  <a:pt x="4142358" y="147702"/>
                </a:lnTo>
                <a:lnTo>
                  <a:pt x="4268851" y="149225"/>
                </a:lnTo>
                <a:lnTo>
                  <a:pt x="4393819" y="152274"/>
                </a:lnTo>
                <a:lnTo>
                  <a:pt x="4520311" y="155321"/>
                </a:lnTo>
                <a:lnTo>
                  <a:pt x="4645278" y="156846"/>
                </a:lnTo>
                <a:lnTo>
                  <a:pt x="4770246" y="159893"/>
                </a:lnTo>
                <a:lnTo>
                  <a:pt x="4896739" y="161418"/>
                </a:lnTo>
                <a:lnTo>
                  <a:pt x="5021706" y="176658"/>
                </a:lnTo>
                <a:lnTo>
                  <a:pt x="5148199" y="191897"/>
                </a:lnTo>
                <a:lnTo>
                  <a:pt x="5273167" y="207137"/>
                </a:lnTo>
                <a:lnTo>
                  <a:pt x="5398134" y="222377"/>
                </a:lnTo>
                <a:lnTo>
                  <a:pt x="5524627" y="236093"/>
                </a:lnTo>
                <a:lnTo>
                  <a:pt x="5649594" y="242190"/>
                </a:lnTo>
                <a:lnTo>
                  <a:pt x="5774563" y="246762"/>
                </a:lnTo>
                <a:lnTo>
                  <a:pt x="5901054" y="251334"/>
                </a:lnTo>
                <a:lnTo>
                  <a:pt x="6026277" y="256668"/>
                </a:lnTo>
              </a:path>
            </a:pathLst>
          </a:custGeom>
          <a:noFill/>
          <a:ln w="28575" cap="rnd" cmpd="sng">
            <a:solidFill>
              <a:srgbClr val="5B9BD5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>
            <a:off x="1510505" y="2174637"/>
            <a:ext cx="5153876" cy="705996"/>
          </a:xfrm>
          <a:custGeom>
            <a:avLst/>
            <a:gdLst/>
            <a:ahLst/>
            <a:cxnLst/>
            <a:rect l="0" t="0" r="0" b="0"/>
            <a:pathLst>
              <a:path w="6026277" h="825500">
                <a:moveTo>
                  <a:pt x="0" y="0"/>
                </a:moveTo>
                <a:lnTo>
                  <a:pt x="125094" y="11683"/>
                </a:lnTo>
                <a:lnTo>
                  <a:pt x="251587" y="22352"/>
                </a:lnTo>
                <a:lnTo>
                  <a:pt x="376555" y="31495"/>
                </a:lnTo>
                <a:lnTo>
                  <a:pt x="501522" y="42164"/>
                </a:lnTo>
                <a:lnTo>
                  <a:pt x="628015" y="51308"/>
                </a:lnTo>
                <a:lnTo>
                  <a:pt x="752983" y="60452"/>
                </a:lnTo>
                <a:lnTo>
                  <a:pt x="879475" y="71120"/>
                </a:lnTo>
                <a:lnTo>
                  <a:pt x="1004443" y="81788"/>
                </a:lnTo>
                <a:lnTo>
                  <a:pt x="1129411" y="90932"/>
                </a:lnTo>
                <a:lnTo>
                  <a:pt x="1255903" y="101600"/>
                </a:lnTo>
                <a:lnTo>
                  <a:pt x="1380871" y="112268"/>
                </a:lnTo>
                <a:lnTo>
                  <a:pt x="1505839" y="122935"/>
                </a:lnTo>
                <a:lnTo>
                  <a:pt x="1632331" y="133603"/>
                </a:lnTo>
                <a:lnTo>
                  <a:pt x="1757299" y="145795"/>
                </a:lnTo>
                <a:lnTo>
                  <a:pt x="1883790" y="156464"/>
                </a:lnTo>
                <a:lnTo>
                  <a:pt x="2008758" y="168656"/>
                </a:lnTo>
                <a:lnTo>
                  <a:pt x="2133726" y="180847"/>
                </a:lnTo>
                <a:lnTo>
                  <a:pt x="2260219" y="194564"/>
                </a:lnTo>
                <a:lnTo>
                  <a:pt x="2385187" y="206756"/>
                </a:lnTo>
                <a:lnTo>
                  <a:pt x="2511678" y="220471"/>
                </a:lnTo>
                <a:lnTo>
                  <a:pt x="2636646" y="235712"/>
                </a:lnTo>
                <a:lnTo>
                  <a:pt x="2761614" y="249427"/>
                </a:lnTo>
                <a:lnTo>
                  <a:pt x="2888107" y="266191"/>
                </a:lnTo>
                <a:lnTo>
                  <a:pt x="3013075" y="281432"/>
                </a:lnTo>
                <a:lnTo>
                  <a:pt x="3138043" y="299720"/>
                </a:lnTo>
                <a:lnTo>
                  <a:pt x="3264534" y="318008"/>
                </a:lnTo>
                <a:lnTo>
                  <a:pt x="3389502" y="336295"/>
                </a:lnTo>
                <a:lnTo>
                  <a:pt x="3515995" y="356108"/>
                </a:lnTo>
                <a:lnTo>
                  <a:pt x="3640963" y="377444"/>
                </a:lnTo>
                <a:lnTo>
                  <a:pt x="3765931" y="398779"/>
                </a:lnTo>
                <a:lnTo>
                  <a:pt x="3892422" y="421639"/>
                </a:lnTo>
                <a:lnTo>
                  <a:pt x="4017390" y="444500"/>
                </a:lnTo>
                <a:lnTo>
                  <a:pt x="4142358" y="468883"/>
                </a:lnTo>
                <a:lnTo>
                  <a:pt x="4268851" y="493268"/>
                </a:lnTo>
                <a:lnTo>
                  <a:pt x="4393819" y="519176"/>
                </a:lnTo>
                <a:lnTo>
                  <a:pt x="4520311" y="543559"/>
                </a:lnTo>
                <a:lnTo>
                  <a:pt x="4645278" y="569468"/>
                </a:lnTo>
                <a:lnTo>
                  <a:pt x="4770246" y="595376"/>
                </a:lnTo>
                <a:lnTo>
                  <a:pt x="4896739" y="619759"/>
                </a:lnTo>
                <a:lnTo>
                  <a:pt x="5021706" y="645668"/>
                </a:lnTo>
                <a:lnTo>
                  <a:pt x="5148199" y="670052"/>
                </a:lnTo>
                <a:lnTo>
                  <a:pt x="5273167" y="694435"/>
                </a:lnTo>
                <a:lnTo>
                  <a:pt x="5398134" y="717295"/>
                </a:lnTo>
                <a:lnTo>
                  <a:pt x="5524627" y="740156"/>
                </a:lnTo>
                <a:lnTo>
                  <a:pt x="5649594" y="763015"/>
                </a:lnTo>
                <a:lnTo>
                  <a:pt x="5774563" y="784352"/>
                </a:lnTo>
                <a:lnTo>
                  <a:pt x="5901054" y="805688"/>
                </a:lnTo>
                <a:lnTo>
                  <a:pt x="6026277" y="825500"/>
                </a:lnTo>
              </a:path>
            </a:pathLst>
          </a:custGeom>
          <a:noFill/>
          <a:ln w="28575" cap="rnd" cmpd="sng">
            <a:solidFill>
              <a:srgbClr val="ED7D31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5" name="Picture 10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05400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06" name="Picture 10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20456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07" name="Picture 107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5513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08" name="Picture 108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50571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09" name="Picture 109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64324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10" name="Picture 110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79381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11" name="Picture 111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94438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12" name="Picture 112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09495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13" name="Picture 113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23250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14" name="Picture 114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38306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15" name="Picture 115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3363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16" name="Picture 116"/>
          <p:cNvPicPr>
            <a:picLocks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68421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17" name="Picture 117"/>
          <p:cNvPicPr>
            <a:picLocks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82174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18" name="Picture 118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97232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19" name="Picture 119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12289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20" name="Picture 120"/>
          <p:cNvPicPr>
            <a:picLocks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7345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21" name="Picture 121"/>
          <p:cNvPicPr>
            <a:picLocks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41100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22" name="Picture 122"/>
          <p:cNvPicPr>
            <a:picLocks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56157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23" name="Picture 123"/>
          <p:cNvPicPr>
            <a:picLocks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71213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24" name="Picture 124"/>
          <p:cNvPicPr>
            <a:picLocks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6271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25" name="Picture 125"/>
          <p:cNvPicPr>
            <a:picLocks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01328" y="5418356"/>
            <a:ext cx="34466" cy="39812"/>
          </a:xfrm>
          <a:prstGeom prst="rect">
            <a:avLst/>
          </a:prstGeom>
          <a:noFill/>
          <a:extLst/>
        </p:spPr>
      </p:pic>
      <p:pic>
        <p:nvPicPr>
          <p:cNvPr id="126" name="Picture 126"/>
          <p:cNvPicPr>
            <a:picLocks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5081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27" name="Picture 127"/>
          <p:cNvPicPr>
            <a:picLocks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0138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28" name="Picture 128"/>
          <p:cNvPicPr>
            <a:picLocks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5196" y="5418356"/>
            <a:ext cx="35908" cy="39812"/>
          </a:xfrm>
          <a:prstGeom prst="rect">
            <a:avLst/>
          </a:prstGeom>
          <a:noFill/>
          <a:extLst/>
        </p:spPr>
      </p:pic>
      <p:pic>
        <p:nvPicPr>
          <p:cNvPr id="129" name="Picture 129"/>
          <p:cNvPicPr>
            <a:picLocks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60254" y="5418356"/>
            <a:ext cx="35908" cy="39812"/>
          </a:xfrm>
          <a:prstGeom prst="rect">
            <a:avLst/>
          </a:prstGeom>
          <a:noFill/>
          <a:extLst/>
        </p:spPr>
      </p:pic>
      <p:sp>
        <p:nvSpPr>
          <p:cNvPr id="130" name="Freeform 130"/>
          <p:cNvSpPr/>
          <p:nvPr/>
        </p:nvSpPr>
        <p:spPr>
          <a:xfrm>
            <a:off x="3047729" y="1072198"/>
            <a:ext cx="2954754" cy="13034"/>
          </a:xfrm>
          <a:custGeom>
            <a:avLst/>
            <a:gdLst/>
            <a:ahLst/>
            <a:cxnLst/>
            <a:rect l="0" t="0" r="0" b="0"/>
            <a:pathLst>
              <a:path w="3454908" h="15240">
                <a:moveTo>
                  <a:pt x="0" y="0"/>
                </a:moveTo>
                <a:lnTo>
                  <a:pt x="1727453" y="0"/>
                </a:lnTo>
                <a:lnTo>
                  <a:pt x="3454908" y="0"/>
                </a:lnTo>
                <a:lnTo>
                  <a:pt x="3454908" y="15240"/>
                </a:lnTo>
                <a:lnTo>
                  <a:pt x="1727453" y="15240"/>
                </a:lnTo>
                <a:lnTo>
                  <a:pt x="0" y="15240"/>
                </a:lnTo>
                <a:close/>
              </a:path>
            </a:pathLst>
          </a:custGeom>
          <a:solidFill>
            <a:srgbClr val="595959">
              <a:alpha val="100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>
            <a:off x="7414691" y="3670261"/>
            <a:ext cx="208540" cy="109"/>
          </a:xfrm>
          <a:custGeom>
            <a:avLst/>
            <a:gdLst/>
            <a:ahLst/>
            <a:cxnLst/>
            <a:rect l="0" t="0" r="0" b="0"/>
            <a:pathLst>
              <a:path w="243840" h="127">
                <a:moveTo>
                  <a:pt x="0" y="0"/>
                </a:moveTo>
                <a:lnTo>
                  <a:pt x="243840" y="127"/>
                </a:lnTo>
              </a:path>
            </a:pathLst>
          </a:custGeom>
          <a:noFill/>
          <a:ln w="28575" cap="rnd" cmpd="sng">
            <a:solidFill>
              <a:srgbClr val="5B9BD5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>
            <a:off x="7414691" y="4343780"/>
            <a:ext cx="208540" cy="0"/>
          </a:xfrm>
          <a:custGeom>
            <a:avLst/>
            <a:gdLst/>
            <a:ahLst/>
            <a:cxnLst/>
            <a:rect l="0" t="0" r="0" b="0"/>
            <a:pathLst>
              <a:path w="243840">
                <a:moveTo>
                  <a:pt x="0" y="0"/>
                </a:moveTo>
                <a:lnTo>
                  <a:pt x="243840" y="0"/>
                </a:lnTo>
              </a:path>
            </a:pathLst>
          </a:custGeom>
          <a:noFill/>
          <a:ln w="28575" cap="rnd" cmpd="sng">
            <a:solidFill>
              <a:srgbClr val="ED7D31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3" name="Picture 133"/>
          <p:cNvPicPr>
            <a:picLocks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557" y="771335"/>
            <a:ext cx="7982665" cy="5184663"/>
          </a:xfrm>
          <a:prstGeom prst="rect">
            <a:avLst/>
          </a:prstGeom>
          <a:noFill/>
          <a:extLst/>
        </p:spPr>
      </p:pic>
      <p:sp>
        <p:nvSpPr>
          <p:cNvPr id="134" name="Rectangle 134"/>
          <p:cNvSpPr/>
          <p:nvPr/>
        </p:nvSpPr>
        <p:spPr>
          <a:xfrm>
            <a:off x="618061" y="5087813"/>
            <a:ext cx="76623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595959"/>
                </a:solidFill>
                <a:latin typeface="Calibri-Bold"/>
              </a:rPr>
              <a:t>10.000.000</a:t>
            </a:r>
          </a:p>
        </p:txBody>
      </p:sp>
      <p:sp>
        <p:nvSpPr>
          <p:cNvPr id="136" name="Rectangle 136"/>
          <p:cNvSpPr/>
          <p:nvPr/>
        </p:nvSpPr>
        <p:spPr>
          <a:xfrm>
            <a:off x="618061" y="4473923"/>
            <a:ext cx="76623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20.000.000</a:t>
            </a:r>
          </a:p>
        </p:txBody>
      </p:sp>
      <p:sp>
        <p:nvSpPr>
          <p:cNvPr id="137" name="Rectangle 137"/>
          <p:cNvSpPr/>
          <p:nvPr/>
        </p:nvSpPr>
        <p:spPr>
          <a:xfrm>
            <a:off x="618061" y="3859815"/>
            <a:ext cx="76623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595959"/>
                </a:solidFill>
                <a:latin typeface="Calibri-Bold"/>
              </a:rPr>
              <a:t>30.000.000</a:t>
            </a:r>
          </a:p>
        </p:txBody>
      </p:sp>
      <p:sp>
        <p:nvSpPr>
          <p:cNvPr id="138" name="Rectangle 138"/>
          <p:cNvSpPr/>
          <p:nvPr/>
        </p:nvSpPr>
        <p:spPr>
          <a:xfrm>
            <a:off x="618061" y="3245599"/>
            <a:ext cx="76623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595959"/>
                </a:solidFill>
                <a:latin typeface="Calibri-Bold"/>
              </a:rPr>
              <a:t>40.000.000</a:t>
            </a:r>
          </a:p>
        </p:txBody>
      </p:sp>
      <p:sp>
        <p:nvSpPr>
          <p:cNvPr id="139" name="Rectangle 139"/>
          <p:cNvSpPr/>
          <p:nvPr/>
        </p:nvSpPr>
        <p:spPr>
          <a:xfrm>
            <a:off x="618061" y="2631492"/>
            <a:ext cx="76623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595959"/>
                </a:solidFill>
                <a:latin typeface="Calibri-Bold"/>
              </a:rPr>
              <a:t>50.000.000</a:t>
            </a:r>
          </a:p>
        </p:txBody>
      </p:sp>
      <p:sp>
        <p:nvSpPr>
          <p:cNvPr id="140" name="Rectangle 140"/>
          <p:cNvSpPr/>
          <p:nvPr/>
        </p:nvSpPr>
        <p:spPr>
          <a:xfrm>
            <a:off x="618061" y="2017384"/>
            <a:ext cx="76623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595959"/>
                </a:solidFill>
                <a:latin typeface="Calibri-Bold"/>
              </a:rPr>
              <a:t>60.000.000</a:t>
            </a:r>
          </a:p>
        </p:txBody>
      </p:sp>
      <p:sp>
        <p:nvSpPr>
          <p:cNvPr id="141" name="Rectangle 141"/>
          <p:cNvSpPr/>
          <p:nvPr/>
        </p:nvSpPr>
        <p:spPr>
          <a:xfrm>
            <a:off x="618061" y="1403168"/>
            <a:ext cx="76623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595959"/>
                </a:solidFill>
                <a:latin typeface="Calibri-Bold"/>
              </a:rPr>
              <a:t>70.000.000</a:t>
            </a:r>
          </a:p>
        </p:txBody>
      </p:sp>
      <p:sp>
        <p:nvSpPr>
          <p:cNvPr id="142" name="Rectangle 142"/>
          <p:cNvSpPr/>
          <p:nvPr/>
        </p:nvSpPr>
        <p:spPr>
          <a:xfrm rot="-5400000">
            <a:off x="3916611" y="2731756"/>
            <a:ext cx="339837" cy="541686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2022</a:t>
            </a:r>
          </a:p>
          <a:p>
            <a:pPr>
              <a:lnSpc>
                <a:spcPts val="1689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2024</a:t>
            </a:r>
          </a:p>
          <a:p>
            <a:pPr>
              <a:lnSpc>
                <a:spcPts val="1691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2026</a:t>
            </a:r>
          </a:p>
          <a:p>
            <a:pPr>
              <a:lnSpc>
                <a:spcPts val="1690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2028</a:t>
            </a:r>
          </a:p>
          <a:p>
            <a:pPr>
              <a:lnSpc>
                <a:spcPts val="1692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2030</a:t>
            </a:r>
          </a:p>
          <a:p>
            <a:pPr>
              <a:lnSpc>
                <a:spcPts val="1691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2032</a:t>
            </a:r>
          </a:p>
          <a:p>
            <a:pPr>
              <a:lnSpc>
                <a:spcPts val="1691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2034</a:t>
            </a:r>
          </a:p>
          <a:p>
            <a:pPr>
              <a:lnSpc>
                <a:spcPts val="1691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2036</a:t>
            </a:r>
          </a:p>
          <a:p>
            <a:pPr>
              <a:lnSpc>
                <a:spcPts val="1690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2038</a:t>
            </a:r>
          </a:p>
          <a:p>
            <a:pPr>
              <a:lnSpc>
                <a:spcPts val="1691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2040</a:t>
            </a:r>
          </a:p>
          <a:p>
            <a:pPr>
              <a:lnSpc>
                <a:spcPts val="1691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2042</a:t>
            </a:r>
          </a:p>
          <a:p>
            <a:pPr>
              <a:lnSpc>
                <a:spcPts val="1691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2044</a:t>
            </a:r>
          </a:p>
          <a:p>
            <a:pPr>
              <a:lnSpc>
                <a:spcPts val="1689"/>
              </a:lnSpc>
            </a:pPr>
            <a:r>
              <a:rPr lang="en-US" sz="1202" b="1" dirty="0">
                <a:solidFill>
                  <a:srgbClr val="595959"/>
                </a:solidFill>
                <a:latin typeface="Calibri-Bold"/>
              </a:rPr>
              <a:t>2046</a:t>
            </a:r>
          </a:p>
          <a:p>
            <a:pPr>
              <a:lnSpc>
                <a:spcPts val="1691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2048</a:t>
            </a:r>
          </a:p>
          <a:p>
            <a:pPr>
              <a:lnSpc>
                <a:spcPts val="1691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2050</a:t>
            </a:r>
          </a:p>
          <a:p>
            <a:pPr>
              <a:lnSpc>
                <a:spcPts val="1690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2052</a:t>
            </a:r>
          </a:p>
          <a:p>
            <a:pPr>
              <a:lnSpc>
                <a:spcPts val="1691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2054</a:t>
            </a:r>
          </a:p>
          <a:p>
            <a:pPr>
              <a:lnSpc>
                <a:spcPts val="1690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2056</a:t>
            </a:r>
          </a:p>
          <a:p>
            <a:pPr>
              <a:lnSpc>
                <a:spcPts val="1691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2058</a:t>
            </a:r>
          </a:p>
          <a:p>
            <a:pPr>
              <a:lnSpc>
                <a:spcPts val="1692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2060</a:t>
            </a:r>
          </a:p>
          <a:p>
            <a:pPr>
              <a:lnSpc>
                <a:spcPts val="1690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2062</a:t>
            </a:r>
          </a:p>
          <a:p>
            <a:pPr>
              <a:lnSpc>
                <a:spcPts val="1692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2064</a:t>
            </a:r>
          </a:p>
          <a:p>
            <a:pPr>
              <a:lnSpc>
                <a:spcPts val="1691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2066</a:t>
            </a:r>
          </a:p>
          <a:p>
            <a:pPr>
              <a:lnSpc>
                <a:spcPts val="1690"/>
              </a:lnSpc>
            </a:pPr>
            <a:r>
              <a:rPr lang="en-US" sz="1202" b="1" dirty="0">
                <a:solidFill>
                  <a:srgbClr val="595959"/>
                </a:solidFill>
                <a:latin typeface="Calibri-Bold"/>
              </a:rPr>
              <a:t>2068</a:t>
            </a:r>
          </a:p>
          <a:p>
            <a:pPr>
              <a:lnSpc>
                <a:spcPts val="1690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2070</a:t>
            </a:r>
          </a:p>
        </p:txBody>
      </p:sp>
      <p:sp>
        <p:nvSpPr>
          <p:cNvPr id="143" name="Rectangle 143"/>
          <p:cNvSpPr/>
          <p:nvPr/>
        </p:nvSpPr>
        <p:spPr>
          <a:xfrm>
            <a:off x="2886436" y="864417"/>
            <a:ext cx="3769109" cy="4805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61612"/>
            <a:r>
              <a:rPr lang="en-US" sz="1539" b="1" dirty="0">
                <a:solidFill>
                  <a:srgbClr val="595959"/>
                </a:solidFill>
                <a:latin typeface="Calibri-Bold"/>
              </a:rPr>
              <a:t>P</a:t>
            </a:r>
            <a:r>
              <a:rPr lang="en-US" sz="1539" b="1" spc="-21" dirty="0">
                <a:solidFill>
                  <a:srgbClr val="595959"/>
                </a:solidFill>
                <a:latin typeface="Calibri-Bold"/>
              </a:rPr>
              <a:t>r</a:t>
            </a:r>
            <a:r>
              <a:rPr lang="en-US" sz="1539" b="1" dirty="0">
                <a:solidFill>
                  <a:srgbClr val="595959"/>
                </a:solidFill>
                <a:latin typeface="Calibri-Bold"/>
              </a:rPr>
              <a:t>evisioni I</a:t>
            </a:r>
            <a:r>
              <a:rPr lang="en-US" sz="1539" b="1" spc="-10" dirty="0">
                <a:solidFill>
                  <a:srgbClr val="595959"/>
                </a:solidFill>
                <a:latin typeface="Calibri-Bold"/>
              </a:rPr>
              <a:t>S</a:t>
            </a:r>
            <a:r>
              <a:rPr lang="en-US" sz="1539" b="1" spc="-126" dirty="0">
                <a:solidFill>
                  <a:srgbClr val="595959"/>
                </a:solidFill>
                <a:latin typeface="Calibri-Bold"/>
              </a:rPr>
              <a:t>T</a:t>
            </a:r>
            <a:r>
              <a:rPr lang="en-US" sz="1539" b="1" spc="-121" dirty="0">
                <a:solidFill>
                  <a:srgbClr val="595959"/>
                </a:solidFill>
                <a:latin typeface="Calibri-Bold"/>
              </a:rPr>
              <a:t>A</a:t>
            </a:r>
            <a:r>
              <a:rPr lang="en-US" sz="1539" b="1" dirty="0">
                <a:solidFill>
                  <a:srgbClr val="595959"/>
                </a:solidFill>
                <a:latin typeface="Calibri-Bold"/>
              </a:rPr>
              <a:t>T </a:t>
            </a:r>
            <a:r>
              <a:rPr lang="en-US" sz="1539" b="1" spc="-20" dirty="0">
                <a:solidFill>
                  <a:srgbClr val="595959"/>
                </a:solidFill>
                <a:latin typeface="Calibri-Bold"/>
              </a:rPr>
              <a:t>P</a:t>
            </a:r>
            <a:r>
              <a:rPr lang="en-US" sz="1539" b="1" dirty="0">
                <a:solidFill>
                  <a:srgbClr val="595959"/>
                </a:solidFill>
                <a:latin typeface="Calibri-Bold"/>
              </a:rPr>
              <a:t>opolazione</a:t>
            </a:r>
            <a:r>
              <a:rPr lang="en-US" sz="1539" b="1" spc="-26" dirty="0">
                <a:solidFill>
                  <a:srgbClr val="595959"/>
                </a:solidFill>
                <a:latin typeface="Calibri-Bold"/>
              </a:rPr>
              <a:t> </a:t>
            </a:r>
            <a:r>
              <a:rPr lang="en-US" sz="1539" b="1" dirty="0">
                <a:solidFill>
                  <a:srgbClr val="595959"/>
                </a:solidFill>
                <a:latin typeface="Calibri-Bold"/>
              </a:rPr>
              <a:t>I</a:t>
            </a:r>
            <a:r>
              <a:rPr lang="en-US" sz="1539" b="1" spc="-10" dirty="0">
                <a:solidFill>
                  <a:srgbClr val="595959"/>
                </a:solidFill>
                <a:latin typeface="Calibri-Bold"/>
              </a:rPr>
              <a:t>t</a:t>
            </a:r>
            <a:r>
              <a:rPr lang="en-US" sz="1539" b="1" dirty="0">
                <a:solidFill>
                  <a:srgbClr val="595959"/>
                </a:solidFill>
                <a:latin typeface="Calibri-Bold"/>
              </a:rPr>
              <a:t>aliana</a:t>
            </a:r>
          </a:p>
          <a:p>
            <a:pPr>
              <a:lnSpc>
                <a:spcPts val="1878"/>
              </a:lnSpc>
            </a:pPr>
            <a:r>
              <a:rPr lang="en-US" sz="1539" b="1" dirty="0">
                <a:solidFill>
                  <a:srgbClr val="595959"/>
                </a:solidFill>
                <a:latin typeface="Calibri-Bold"/>
              </a:rPr>
              <a:t>Conf</a:t>
            </a:r>
            <a:r>
              <a:rPr lang="en-US" sz="1539" b="1" spc="-27" dirty="0">
                <a:solidFill>
                  <a:srgbClr val="595959"/>
                </a:solidFill>
                <a:latin typeface="Calibri-Bold"/>
              </a:rPr>
              <a:t>r</a:t>
            </a:r>
            <a:r>
              <a:rPr lang="en-US" sz="1539" b="1" dirty="0">
                <a:solidFill>
                  <a:srgbClr val="595959"/>
                </a:solidFill>
                <a:latin typeface="Calibri-Bold"/>
              </a:rPr>
              <a:t>on</a:t>
            </a:r>
            <a:r>
              <a:rPr lang="en-US" sz="1539" b="1" spc="-14" dirty="0">
                <a:solidFill>
                  <a:srgbClr val="595959"/>
                </a:solidFill>
                <a:latin typeface="Calibri-Bold"/>
              </a:rPr>
              <a:t>t</a:t>
            </a:r>
            <a:r>
              <a:rPr lang="en-US" sz="1539" b="1" dirty="0">
                <a:solidFill>
                  <a:srgbClr val="595959"/>
                </a:solidFill>
                <a:latin typeface="Calibri-Bold"/>
              </a:rPr>
              <a:t>o</a:t>
            </a:r>
            <a:r>
              <a:rPr lang="en-US" sz="1539" b="1" spc="-16" dirty="0">
                <a:solidFill>
                  <a:srgbClr val="595959"/>
                </a:solidFill>
                <a:latin typeface="Calibri-Bold"/>
              </a:rPr>
              <a:t> </a:t>
            </a:r>
            <a:r>
              <a:rPr lang="en-US" sz="1539" b="1" dirty="0">
                <a:solidFill>
                  <a:srgbClr val="595959"/>
                </a:solidFill>
                <a:latin typeface="Calibri-Bold"/>
              </a:rPr>
              <a:t>t</a:t>
            </a:r>
            <a:r>
              <a:rPr lang="en-US" sz="1539" b="1" spc="-33" dirty="0">
                <a:solidFill>
                  <a:srgbClr val="595959"/>
                </a:solidFill>
                <a:latin typeface="Calibri-Bold"/>
              </a:rPr>
              <a:t>r</a:t>
            </a:r>
            <a:r>
              <a:rPr lang="en-US" sz="1539" b="1" dirty="0">
                <a:solidFill>
                  <a:srgbClr val="595959"/>
                </a:solidFill>
                <a:latin typeface="Calibri-Bold"/>
              </a:rPr>
              <a:t>a N</a:t>
            </a:r>
            <a:r>
              <a:rPr lang="en-US" sz="1539" b="1" spc="356" dirty="0">
                <a:solidFill>
                  <a:srgbClr val="595959"/>
                </a:solidFill>
                <a:latin typeface="Calibri-Bold"/>
              </a:rPr>
              <a:t>°</a:t>
            </a:r>
            <a:r>
              <a:rPr lang="en-US" sz="1539" b="1" spc="-24" dirty="0">
                <a:solidFill>
                  <a:srgbClr val="595959"/>
                </a:solidFill>
                <a:latin typeface="Calibri-Bold"/>
              </a:rPr>
              <a:t>R</a:t>
            </a:r>
            <a:r>
              <a:rPr lang="en-US" sz="1539" b="1" dirty="0">
                <a:solidFill>
                  <a:srgbClr val="595959"/>
                </a:solidFill>
                <a:latin typeface="Calibri-Bold"/>
              </a:rPr>
              <a:t>esidenti</a:t>
            </a:r>
            <a:r>
              <a:rPr lang="en-US" sz="1539" b="1" spc="-29" dirty="0">
                <a:solidFill>
                  <a:srgbClr val="595959"/>
                </a:solidFill>
                <a:latin typeface="Calibri-Bold"/>
              </a:rPr>
              <a:t> </a:t>
            </a:r>
            <a:r>
              <a:rPr lang="en-US" sz="1539" b="1" dirty="0">
                <a:solidFill>
                  <a:srgbClr val="595959"/>
                </a:solidFill>
                <a:latin typeface="Calibri-Bold"/>
              </a:rPr>
              <a:t>e</a:t>
            </a:r>
            <a:r>
              <a:rPr lang="en-US" sz="1539" b="1" spc="-9" dirty="0">
                <a:solidFill>
                  <a:srgbClr val="595959"/>
                </a:solidFill>
                <a:latin typeface="Calibri-Bold"/>
              </a:rPr>
              <a:t> </a:t>
            </a:r>
            <a:r>
              <a:rPr lang="en-US" sz="1539" b="1" dirty="0">
                <a:solidFill>
                  <a:srgbClr val="595959"/>
                </a:solidFill>
                <a:latin typeface="Calibri-Bold"/>
              </a:rPr>
              <a:t>N</a:t>
            </a:r>
            <a:r>
              <a:rPr lang="en-US" sz="1539" b="1" spc="347" dirty="0">
                <a:solidFill>
                  <a:srgbClr val="595959"/>
                </a:solidFill>
                <a:latin typeface="Calibri-Bold"/>
              </a:rPr>
              <a:t>°</a:t>
            </a:r>
            <a:r>
              <a:rPr lang="en-US" sz="1539" b="1" dirty="0">
                <a:solidFill>
                  <a:srgbClr val="595959"/>
                </a:solidFill>
                <a:latin typeface="Calibri-Bold"/>
              </a:rPr>
              <a:t>Occup</a:t>
            </a:r>
            <a:r>
              <a:rPr lang="en-US" sz="1539" b="1" spc="-10" dirty="0">
                <a:solidFill>
                  <a:srgbClr val="595959"/>
                </a:solidFill>
                <a:latin typeface="Calibri-Bold"/>
              </a:rPr>
              <a:t>a</a:t>
            </a:r>
            <a:r>
              <a:rPr lang="en-US" sz="1539" b="1" dirty="0">
                <a:solidFill>
                  <a:srgbClr val="595959"/>
                </a:solidFill>
                <a:latin typeface="Calibri-Bold"/>
              </a:rPr>
              <a:t>ti</a:t>
            </a:r>
          </a:p>
        </p:txBody>
      </p:sp>
      <p:sp>
        <p:nvSpPr>
          <p:cNvPr id="144" name="Rectangle 144"/>
          <p:cNvSpPr/>
          <p:nvPr/>
        </p:nvSpPr>
        <p:spPr>
          <a:xfrm>
            <a:off x="7646366" y="3569706"/>
            <a:ext cx="633187" cy="37702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595959"/>
                </a:solidFill>
                <a:latin typeface="Calibri-Bold"/>
              </a:rPr>
              <a:t>N</a:t>
            </a:r>
            <a:r>
              <a:rPr lang="en-US" sz="1200" b="1" spc="-9" dirty="0">
                <a:solidFill>
                  <a:srgbClr val="595959"/>
                </a:solidFill>
                <a:latin typeface="Calibri-Bold"/>
              </a:rPr>
              <a:t>u</a:t>
            </a: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mero</a:t>
            </a:r>
          </a:p>
          <a:p>
            <a:pPr>
              <a:lnSpc>
                <a:spcPts val="1460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occupati</a:t>
            </a:r>
          </a:p>
        </p:txBody>
      </p:sp>
      <p:sp>
        <p:nvSpPr>
          <p:cNvPr id="145" name="Rectangle 145"/>
          <p:cNvSpPr/>
          <p:nvPr/>
        </p:nvSpPr>
        <p:spPr>
          <a:xfrm>
            <a:off x="7646366" y="4243226"/>
            <a:ext cx="641201" cy="37702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595959"/>
                </a:solidFill>
                <a:latin typeface="Calibri-Bold"/>
              </a:rPr>
              <a:t>N</a:t>
            </a:r>
            <a:r>
              <a:rPr lang="en-US" sz="1200" b="1" spc="-9" dirty="0">
                <a:solidFill>
                  <a:srgbClr val="595959"/>
                </a:solidFill>
                <a:latin typeface="Calibri-Bold"/>
              </a:rPr>
              <a:t>u</a:t>
            </a: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mero</a:t>
            </a:r>
          </a:p>
          <a:p>
            <a:pPr>
              <a:lnSpc>
                <a:spcPts val="1461"/>
              </a:lnSpc>
            </a:pPr>
            <a:r>
              <a:rPr lang="en-US" sz="1200" b="1" dirty="0">
                <a:solidFill>
                  <a:srgbClr val="595959"/>
                </a:solidFill>
                <a:latin typeface="Calibri-Bold"/>
              </a:rPr>
              <a:t>residenti</a:t>
            </a:r>
          </a:p>
        </p:txBody>
      </p:sp>
      <p:sp>
        <p:nvSpPr>
          <p:cNvPr id="47" name="Segnaposto numero diapositiva 1"/>
          <p:cNvSpPr txBox="1">
            <a:spLocks/>
          </p:cNvSpPr>
          <p:nvPr/>
        </p:nvSpPr>
        <p:spPr>
          <a:xfrm>
            <a:off x="6924294" y="605199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400" dirty="0" smtClean="0"/>
              <a:t>3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34620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o 11"/>
          <p:cNvGrpSpPr/>
          <p:nvPr/>
        </p:nvGrpSpPr>
        <p:grpSpPr>
          <a:xfrm>
            <a:off x="2718036" y="3775046"/>
            <a:ext cx="3707932" cy="92279"/>
            <a:chOff x="2718036" y="3775046"/>
            <a:chExt cx="3707932" cy="92279"/>
          </a:xfrm>
        </p:grpSpPr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572D949F-5421-44D2-9426-4AE984D2C870}"/>
                </a:ext>
              </a:extLst>
            </p:cNvPr>
            <p:cNvSpPr/>
            <p:nvPr/>
          </p:nvSpPr>
          <p:spPr>
            <a:xfrm>
              <a:off x="2860647" y="3775046"/>
              <a:ext cx="3565321" cy="92279"/>
            </a:xfrm>
            <a:prstGeom prst="rect">
              <a:avLst/>
            </a:prstGeom>
            <a:solidFill>
              <a:srgbClr val="2889D6"/>
            </a:solidFill>
            <a:ln cap="sq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ttangolo 13">
              <a:extLst>
                <a:ext uri="{FF2B5EF4-FFF2-40B4-BE49-F238E27FC236}">
                  <a16:creationId xmlns:a16="http://schemas.microsoft.com/office/drawing/2014/main" id="{93A34DE8-52A3-4CE2-AD7E-E4AAC9C28975}"/>
                </a:ext>
              </a:extLst>
            </p:cNvPr>
            <p:cNvSpPr/>
            <p:nvPr/>
          </p:nvSpPr>
          <p:spPr>
            <a:xfrm>
              <a:off x="2718036" y="3775046"/>
              <a:ext cx="92278" cy="92279"/>
            </a:xfrm>
            <a:prstGeom prst="rect">
              <a:avLst/>
            </a:prstGeom>
            <a:solidFill>
              <a:srgbClr val="022E5F"/>
            </a:solidFill>
            <a:ln cap="sq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8" name="Titolo 1">
            <a:extLst>
              <a:ext uri="{FF2B5EF4-FFF2-40B4-BE49-F238E27FC236}">
                <a16:creationId xmlns:a16="http://schemas.microsoft.com/office/drawing/2014/main" id="{193A4199-B07E-4E33-B825-55B5DAFE8030}"/>
              </a:ext>
            </a:extLst>
          </p:cNvPr>
          <p:cNvSpPr txBox="1">
            <a:spLocks/>
          </p:cNvSpPr>
          <p:nvPr/>
        </p:nvSpPr>
        <p:spPr>
          <a:xfrm>
            <a:off x="656082" y="1913013"/>
            <a:ext cx="7886700" cy="10384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cap="small" dirty="0" smtClean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Cosa cambia con la riforma</a:t>
            </a:r>
            <a:endParaRPr lang="it-IT" sz="2800" b="1" cap="small" dirty="0">
              <a:solidFill>
                <a:srgbClr val="0073B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924294" y="6051998"/>
            <a:ext cx="2057400" cy="365125"/>
          </a:xfrm>
        </p:spPr>
        <p:txBody>
          <a:bodyPr/>
          <a:lstStyle/>
          <a:p>
            <a:r>
              <a:rPr lang="it-IT" sz="1400" dirty="0" smtClean="0"/>
              <a:t>4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60620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577531"/>
            <a:ext cx="7886700" cy="40722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1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it-I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Restano regolati dal sistema di calcolo retributivo con variazioni parametriche</a:t>
            </a:r>
          </a:p>
          <a:p>
            <a:pPr marL="1792287" indent="0" algn="just">
              <a:buNone/>
              <a:tabLst>
                <a:tab pos="2066925" algn="l"/>
              </a:tabLst>
            </a:pPr>
            <a:r>
              <a: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n. 97.000 iscritti circa, </a:t>
            </a:r>
            <a:r>
              <a:rPr lang="it-I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 anzianità contributiva maturata di </a:t>
            </a:r>
            <a:r>
              <a:rPr lang="it-IT" sz="16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almeno 18 anni al 31/12/2023</a:t>
            </a:r>
          </a:p>
          <a:p>
            <a:pPr marL="342900" indent="-342900" algn="just">
              <a:buFont typeface="+mj-lt"/>
              <a:buAutoNum type="alphaLcParenR"/>
            </a:pPr>
            <a:endParaRPr lang="it-IT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57188" indent="-357188" algn="just">
              <a:buNone/>
            </a:pPr>
            <a:r>
              <a:rPr lang="it-I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b)	Passano al sistema contributivo con salvaguardia del pro-rata per le anzianità pregresse</a:t>
            </a:r>
          </a:p>
          <a:p>
            <a:pPr marL="1792287" indent="0" algn="just">
              <a:buNone/>
            </a:pPr>
            <a:r>
              <a: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n. 126.800 iscritti circa, </a:t>
            </a:r>
            <a:r>
              <a:rPr lang="it-I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 anzianità contributiva maturata di </a:t>
            </a:r>
            <a:r>
              <a:rPr lang="it-IT" sz="16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meno di 18 anni al 31/12/2023</a:t>
            </a:r>
          </a:p>
          <a:p>
            <a:pPr marL="342900" indent="-342900" algn="just">
              <a:buFont typeface="+mj-lt"/>
              <a:buAutoNum type="alphaLcParenR"/>
            </a:pPr>
            <a:endParaRPr lang="it-IT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57188" indent="-357188" algn="just">
              <a:buNone/>
            </a:pPr>
            <a:r>
              <a:rPr lang="it-I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c)	Passano al sistema contributivo puro</a:t>
            </a:r>
          </a:p>
          <a:p>
            <a:pPr marL="1792287" indent="0" algn="just">
              <a:buNone/>
            </a:pPr>
            <a:r>
              <a: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tutti i nuovi iscritti dal 1/1/2024 in poi</a:t>
            </a:r>
          </a:p>
          <a:p>
            <a:pPr marL="0" indent="0" algn="just">
              <a:buNone/>
            </a:pPr>
            <a:endParaRPr lang="it-IT" sz="1600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it-IT" sz="32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93A4199-B07E-4E33-B825-55B5DAFE8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48639"/>
            <a:ext cx="7886700" cy="749809"/>
          </a:xfrm>
        </p:spPr>
        <p:txBody>
          <a:bodyPr>
            <a:normAutofit/>
          </a:bodyPr>
          <a:lstStyle/>
          <a:p>
            <a:pPr algn="ctr"/>
            <a:r>
              <a:rPr lang="it-IT" sz="2200" b="1" dirty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Problematiche generali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924294" y="6051998"/>
            <a:ext cx="2057400" cy="365125"/>
          </a:xfrm>
        </p:spPr>
        <p:txBody>
          <a:bodyPr/>
          <a:lstStyle/>
          <a:p>
            <a:r>
              <a:rPr lang="it-IT" sz="1400" dirty="0" smtClean="0"/>
              <a:t>5</a:t>
            </a:r>
            <a:endParaRPr lang="it-IT" sz="1400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193A4199-B07E-4E33-B825-55B5DAFE8030}"/>
              </a:ext>
            </a:extLst>
          </p:cNvPr>
          <p:cNvSpPr txBox="1">
            <a:spLocks/>
          </p:cNvSpPr>
          <p:nvPr/>
        </p:nvSpPr>
        <p:spPr>
          <a:xfrm>
            <a:off x="628650" y="1091981"/>
            <a:ext cx="7886700" cy="749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tre gruppi del «contributivo per anzianità»:</a:t>
            </a:r>
            <a:endParaRPr lang="it-IT" sz="1600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61797" y="5649786"/>
            <a:ext cx="7820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N.B. Ai fini del calcolo dell’anzianità contributiva al 31/12/2023 vanno considerati anche gli anni di retrodatazione, ricongiunzione e riscatto </a:t>
            </a:r>
            <a:r>
              <a:rPr lang="it-IT" sz="1600" dirty="0" err="1" smtClean="0"/>
              <a:t>purchè</a:t>
            </a:r>
            <a:r>
              <a:rPr lang="it-IT" sz="1600" dirty="0" smtClean="0"/>
              <a:t> interamente pagati a tale data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6562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6"/>
          <p:cNvSpPr>
            <a:spLocks noGrp="1"/>
          </p:cNvSpPr>
          <p:nvPr>
            <p:ph type="sldNum" sz="quarter" idx="12"/>
          </p:nvPr>
        </p:nvSpPr>
        <p:spPr>
          <a:xfrm>
            <a:off x="6969978" y="6050237"/>
            <a:ext cx="2057400" cy="365125"/>
          </a:xfrm>
        </p:spPr>
        <p:txBody>
          <a:bodyPr/>
          <a:lstStyle/>
          <a:p>
            <a:r>
              <a:rPr lang="it-IT" altLang="it-IT" sz="1400" dirty="0" smtClean="0"/>
              <a:t>6</a:t>
            </a:r>
            <a:endParaRPr lang="it-IT" altLang="it-IT" sz="1400" dirty="0"/>
          </a:p>
        </p:txBody>
      </p:sp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833229" y="1568786"/>
            <a:ext cx="7628346" cy="457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 anchor="ctr" anchorCtr="0">
            <a:spAutoFit/>
          </a:bodyPr>
          <a:lstStyle>
            <a:lvl1pPr marL="358775" indent="-358775" algn="l" eaLnBrk="0" hangingPunct="0">
              <a:spcBef>
                <a:spcPct val="20000"/>
              </a:spcBef>
              <a:buClr>
                <a:srgbClr val="04617B"/>
              </a:buClr>
              <a:buSzPct val="9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823913" indent="-246063" algn="l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231900" indent="-246063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39888" indent="-209550" algn="l" eaLnBrk="0" hangingPunct="0">
              <a:spcBef>
                <a:spcPct val="20000"/>
              </a:spcBef>
              <a:buClr>
                <a:srgbClr val="04617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 algn="l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0" indent="0" algn="just" eaLnBrk="1" hangingPunct="1">
              <a:spcBef>
                <a:spcPts val="120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Novità x tutti gli iscritti</a:t>
            </a:r>
          </a:p>
          <a:p>
            <a:pPr algn="just" eaLnBrk="1" hangingPunct="1">
              <a:spcBef>
                <a:spcPts val="1200"/>
              </a:spcBef>
              <a:buClrTx/>
              <a:buSzPct val="100000"/>
              <a:buFont typeface="+mj-lt"/>
              <a:buAutoNum type="alphaLcParenR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Aumento dell’aliquota del contributo soggettivo dal 15% al 16% (per il 2024 e 2025) e al 17% (dal 2026)</a:t>
            </a:r>
          </a:p>
          <a:p>
            <a:pPr algn="just" eaLnBrk="1" hangingPunct="1">
              <a:spcBef>
                <a:spcPts val="1200"/>
              </a:spcBef>
              <a:buClrTx/>
              <a:buSzPct val="100000"/>
              <a:buFont typeface="+mj-lt"/>
              <a:buAutoNum type="alphaLcParenR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Aumento del «tetto» contributivo a € 120.000,00 (per il 2024 e 2025) e a € 130.000,00 (dal 2026)</a:t>
            </a:r>
          </a:p>
          <a:p>
            <a:pPr algn="just" eaLnBrk="1" hangingPunct="1">
              <a:spcBef>
                <a:spcPts val="1200"/>
              </a:spcBef>
              <a:buClrTx/>
              <a:buSzPct val="100000"/>
              <a:buFont typeface="+mj-lt"/>
              <a:buAutoNum type="alphaLcParenR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Unificazione al 30/9 del termine per il pagamento della prima rata in autoliquidazione e di quello per l’invio del mod.5</a:t>
            </a:r>
          </a:p>
          <a:p>
            <a:pPr algn="just" eaLnBrk="1" hangingPunct="1">
              <a:spcBef>
                <a:spcPts val="1200"/>
              </a:spcBef>
              <a:buClrTx/>
              <a:buSzPct val="100000"/>
              <a:buFont typeface="+mj-lt"/>
              <a:buAutoNum type="alphaLcParenR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Riduzione del contributo minimo soggettivo </a:t>
            </a: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€ 3.185,00 ad € 2.200,00 (copertura fino a reddito di € 13.750,00 con riferimento all’anno 2024)</a:t>
            </a:r>
          </a:p>
          <a:p>
            <a:pPr algn="just" eaLnBrk="1" hangingPunct="1">
              <a:spcBef>
                <a:spcPts val="1200"/>
              </a:spcBef>
              <a:buClrTx/>
              <a:buSzPct val="100000"/>
              <a:buFont typeface="+mj-lt"/>
              <a:buAutoNum type="alphaLcParenR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Ripristino del contributo minimo integrativo nella misura di € 250,00 per garantire </a:t>
            </a: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finanziamento dell’Assistenza da parte di tutti</a:t>
            </a:r>
            <a:endParaRPr lang="it-IT" altLang="it-IT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eaLnBrk="1" hangingPunct="1">
              <a:spcBef>
                <a:spcPts val="1200"/>
              </a:spcBef>
              <a:buClrTx/>
              <a:buSzPct val="100000"/>
              <a:buFont typeface="+mj-lt"/>
              <a:buAutoNum type="alphaLcParenR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Aumento dell’aliquota per il contributo modulare volontario dal 10% al 15% al fine di migliorare gli importi della pensione con conseguente maggior risparmio fiscale (fermo restando l’aliquota minima, sempre facoltativa, dell’1%)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it-IT" altLang="it-IT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04052" y="669718"/>
            <a:ext cx="7886700" cy="8188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F8CB67B-C30F-473F-BD2F-887EB9A5261A}"/>
              </a:ext>
            </a:extLst>
          </p:cNvPr>
          <p:cNvSpPr txBox="1"/>
          <p:nvPr/>
        </p:nvSpPr>
        <p:spPr>
          <a:xfrm>
            <a:off x="605191" y="81473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 smtClean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Contributi: cosa cambia con la riforma</a:t>
            </a:r>
          </a:p>
          <a:p>
            <a:pPr algn="ctr"/>
            <a:r>
              <a:rPr lang="it-IT" sz="2200" b="1" dirty="0" smtClean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78408" y="5985595"/>
            <a:ext cx="7483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N.B. Le aliquote del 3% oltre il «tetto» e del 4% sul volume di affari IVA restano invariate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1883642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6"/>
          <p:cNvSpPr>
            <a:spLocks noGrp="1"/>
          </p:cNvSpPr>
          <p:nvPr>
            <p:ph type="sldNum" sz="quarter" idx="12"/>
          </p:nvPr>
        </p:nvSpPr>
        <p:spPr>
          <a:xfrm>
            <a:off x="6940459" y="5986245"/>
            <a:ext cx="2057400" cy="365125"/>
          </a:xfrm>
        </p:spPr>
        <p:txBody>
          <a:bodyPr/>
          <a:lstStyle/>
          <a:p>
            <a:r>
              <a:rPr lang="it-IT" altLang="it-IT" dirty="0" smtClean="0"/>
              <a:t>7</a:t>
            </a:r>
            <a:endParaRPr lang="it-IT" altLang="it-IT" dirty="0"/>
          </a:p>
        </p:txBody>
      </p:sp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833229" y="1738063"/>
            <a:ext cx="7628346" cy="3480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 anchor="ctr" anchorCtr="0">
            <a:spAutoFit/>
          </a:bodyPr>
          <a:lstStyle>
            <a:lvl1pPr marL="358775" indent="-358775" algn="l" eaLnBrk="0" hangingPunct="0">
              <a:spcBef>
                <a:spcPct val="20000"/>
              </a:spcBef>
              <a:buClr>
                <a:srgbClr val="04617B"/>
              </a:buClr>
              <a:buSzPct val="9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823913" indent="-246063" algn="l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231900" indent="-246063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39888" indent="-209550" algn="l" eaLnBrk="0" hangingPunct="0">
              <a:spcBef>
                <a:spcPct val="20000"/>
              </a:spcBef>
              <a:buClr>
                <a:srgbClr val="04617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 algn="l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0" indent="0" algn="just" eaLnBrk="1" hangingPunct="1">
              <a:spcBef>
                <a:spcPts val="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Novità x neo iscritti e pensionati</a:t>
            </a:r>
          </a:p>
          <a:p>
            <a:pPr marL="0" indent="0" algn="just" eaLnBrk="1" hangingPunct="1">
              <a:spcBef>
                <a:spcPts val="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endParaRPr lang="it-IT" altLang="it-IT" sz="16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eaLnBrk="1" hangingPunct="1">
              <a:spcBef>
                <a:spcPts val="1200"/>
              </a:spcBef>
              <a:buClrTx/>
              <a:buSzPct val="100000"/>
              <a:buFont typeface="+mj-lt"/>
              <a:buAutoNum type="alphaLcParenR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Aumento aliquota contributiva per i pensionati di vecchiaia che proseguono nell’esercizio della professione, dal 7,5% al 10% (sempre fino al «tetto»), con ripristino dei supplementi di pensione</a:t>
            </a:r>
          </a:p>
          <a:p>
            <a:pPr algn="just" eaLnBrk="1" hangingPunct="1">
              <a:spcBef>
                <a:spcPts val="1200"/>
              </a:spcBef>
              <a:buClrTx/>
              <a:buSzPct val="100000"/>
              <a:buFont typeface="+mj-lt"/>
              <a:buAutoNum type="alphaLcParenR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Semplificazione del regime contributivo agevolato per iscritti infra trentacinquenni nei primi otto anni di iscrizione (nessun contributo minimo soggettivo per i primi 4 anni e minimo ridotto a metà per i successivi 4 anni), sempre con proporzionale riduzione dell’anzianità contributiva maturata e salvo integrazione facoltativa dei versamenti (fino al contributo minimo) entro il 12° anno di iscrizione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it-IT" altLang="it-IT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04052" y="669718"/>
            <a:ext cx="7886700" cy="8188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F8CB67B-C30F-473F-BD2F-887EB9A5261A}"/>
              </a:ext>
            </a:extLst>
          </p:cNvPr>
          <p:cNvSpPr txBox="1"/>
          <p:nvPr/>
        </p:nvSpPr>
        <p:spPr>
          <a:xfrm>
            <a:off x="614335" y="59764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 smtClean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Contributi: cosa cambia con la riforma</a:t>
            </a:r>
          </a:p>
          <a:p>
            <a:pPr algn="ctr"/>
            <a:r>
              <a:rPr lang="it-IT" sz="2200" b="1" dirty="0" smtClean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26639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6"/>
          <p:cNvSpPr>
            <a:spLocks noGrp="1"/>
          </p:cNvSpPr>
          <p:nvPr>
            <p:ph type="sldNum" sz="quarter" idx="12"/>
          </p:nvPr>
        </p:nvSpPr>
        <p:spPr>
          <a:xfrm>
            <a:off x="6919740" y="6040605"/>
            <a:ext cx="2057400" cy="365125"/>
          </a:xfrm>
        </p:spPr>
        <p:txBody>
          <a:bodyPr/>
          <a:lstStyle/>
          <a:p>
            <a:r>
              <a:rPr lang="it-IT" altLang="it-IT" dirty="0" smtClean="0"/>
              <a:t>8</a:t>
            </a:r>
            <a:endParaRPr lang="it-IT" altLang="it-IT" dirty="0"/>
          </a:p>
        </p:txBody>
      </p:sp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876096" y="2067001"/>
            <a:ext cx="7542612" cy="4203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 anchor="ctr" anchorCtr="0">
            <a:spAutoFit/>
          </a:bodyPr>
          <a:lstStyle>
            <a:lvl1pPr marL="358775" indent="-358775" algn="l" eaLnBrk="0" hangingPunct="0">
              <a:spcBef>
                <a:spcPct val="20000"/>
              </a:spcBef>
              <a:buClr>
                <a:srgbClr val="04617B"/>
              </a:buClr>
              <a:buSzPct val="9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823913" indent="-246063" algn="l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231900" indent="-246063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39888" indent="-209550" algn="l" eaLnBrk="0" hangingPunct="0">
              <a:spcBef>
                <a:spcPct val="20000"/>
              </a:spcBef>
              <a:buClr>
                <a:srgbClr val="04617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 algn="l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0" indent="0" algn="just" eaLnBrk="1" hangingPunct="1">
              <a:spcBef>
                <a:spcPts val="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endParaRPr lang="it-IT" altLang="it-IT" sz="1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eaLnBrk="1" hangingPunct="1">
              <a:spcBef>
                <a:spcPts val="1200"/>
              </a:spcBef>
              <a:buClrTx/>
              <a:buSzPct val="100000"/>
              <a:buFont typeface="+mj-lt"/>
              <a:buAutoNum type="alphaLcParenR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Riduzione da 1,40 a 1,30 del coefficiente per il calcolo della quota di pensione retributiva limitatamente agli anni di anzianità successivi al 31/12/2023</a:t>
            </a:r>
          </a:p>
          <a:p>
            <a:pPr algn="just" eaLnBrk="1" hangingPunct="1">
              <a:spcBef>
                <a:spcPts val="1200"/>
              </a:spcBef>
              <a:buClrTx/>
              <a:buSzPct val="100000"/>
              <a:buFont typeface="+mj-lt"/>
              <a:buAutoNum type="alphaLcParenR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Riduzione progressiva dell’importo della attuale pensione integrata al minimo (€ 13.228,00), nell’arco di cinque anni, fino a raggiungere € 9.000,00 nel 2028 (poi solo adeguamento ISTAT)</a:t>
            </a:r>
          </a:p>
          <a:p>
            <a:pPr algn="just" eaLnBrk="1" hangingPunct="1">
              <a:spcBef>
                <a:spcPts val="1200"/>
              </a:spcBef>
              <a:buClrTx/>
              <a:buSzPct val="100000"/>
              <a:buFont typeface="+mj-lt"/>
              <a:buAutoNum type="alphaLcParenR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Aumento da 5 a 10 anni del requisito di iscrizione e contribuzione per l’accesso alla pensione di invalidità, con riduzione dell’importo della pensione in caso di redditi professionali elevati negli anni successivi al pensionamento </a:t>
            </a:r>
          </a:p>
          <a:p>
            <a:pPr algn="just" eaLnBrk="1" hangingPunct="1">
              <a:spcBef>
                <a:spcPts val="1200"/>
              </a:spcBef>
              <a:buClrTx/>
              <a:buSzPct val="100000"/>
              <a:buFont typeface="+mj-lt"/>
              <a:buAutoNum type="alphaLcParenR"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Abolizione della «prestazione contributiva» per i pensionati di vecchiaia  e ripristino, per tutti i pensionati di vecchiaia, a partire dai redditi prodotti dal 2024, dei supplementi triennali di pensione, calcolati sul 50% dei contributi soggettivi versati, entro il «tetto», dall’anno successivo al pensionamento      </a:t>
            </a:r>
          </a:p>
          <a:p>
            <a:pPr algn="just" eaLnBrk="1" hangingPunct="1">
              <a:spcBef>
                <a:spcPts val="1200"/>
              </a:spcBef>
              <a:buClrTx/>
              <a:buSzPct val="100000"/>
              <a:buFont typeface="Wingdings" panose="05000000000000000000" pitchFamily="2" charset="2"/>
              <a:buChar char="ü"/>
              <a:tabLst>
                <a:tab pos="8229600" algn="l"/>
                <a:tab pos="9144000" algn="l"/>
                <a:tab pos="10058400" algn="l"/>
              </a:tabLst>
            </a:pPr>
            <a:endParaRPr lang="it-IT" altLang="it-IT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it-IT" altLang="it-IT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04052" y="669718"/>
            <a:ext cx="7886700" cy="8188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F8CB67B-C30F-473F-BD2F-887EB9A5261A}"/>
              </a:ext>
            </a:extLst>
          </p:cNvPr>
          <p:cNvSpPr txBox="1"/>
          <p:nvPr/>
        </p:nvSpPr>
        <p:spPr>
          <a:xfrm>
            <a:off x="704052" y="669718"/>
            <a:ext cx="82730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 smtClean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Pensioni: cosa cambia con la riforma</a:t>
            </a:r>
          </a:p>
          <a:p>
            <a:pPr algn="ctr"/>
            <a:endParaRPr lang="it-IT" sz="2200" b="1" dirty="0" smtClean="0">
              <a:solidFill>
                <a:srgbClr val="0073B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57188"/>
            <a:r>
              <a:rPr lang="it-IT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Principali novità per iscritti </a:t>
            </a:r>
            <a:r>
              <a:rPr lang="it-IT" sz="16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 almeno 18 anni </a:t>
            </a:r>
            <a:r>
              <a:rPr lang="it-IT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 anzianità contributiva al 31/12/2023 </a:t>
            </a:r>
            <a:endParaRPr lang="it-IT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1531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6"/>
          <p:cNvSpPr>
            <a:spLocks noGrp="1"/>
          </p:cNvSpPr>
          <p:nvPr>
            <p:ph type="sldNum" sz="quarter" idx="12"/>
          </p:nvPr>
        </p:nvSpPr>
        <p:spPr>
          <a:xfrm>
            <a:off x="6892717" y="5948639"/>
            <a:ext cx="2057400" cy="365125"/>
          </a:xfrm>
        </p:spPr>
        <p:txBody>
          <a:bodyPr/>
          <a:lstStyle/>
          <a:p>
            <a:r>
              <a:rPr lang="it-IT" altLang="it-IT" dirty="0" smtClean="0"/>
              <a:t>9</a:t>
            </a:r>
            <a:endParaRPr lang="it-IT" altLang="it-IT" dirty="0"/>
          </a:p>
        </p:txBody>
      </p:sp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874949" y="1823879"/>
            <a:ext cx="7416890" cy="3526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 anchor="ctr" anchorCtr="0">
            <a:spAutoFit/>
          </a:bodyPr>
          <a:lstStyle>
            <a:lvl1pPr marL="358775" indent="-358775" algn="l" eaLnBrk="0" hangingPunct="0">
              <a:spcBef>
                <a:spcPct val="20000"/>
              </a:spcBef>
              <a:buClr>
                <a:srgbClr val="04617B"/>
              </a:buClr>
              <a:buSzPct val="9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823913" indent="-246063" algn="l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231900" indent="-246063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39888" indent="-209550" algn="l" eaLnBrk="0" hangingPunct="0">
              <a:spcBef>
                <a:spcPct val="20000"/>
              </a:spcBef>
              <a:buClr>
                <a:srgbClr val="04617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 algn="l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0" indent="0" algn="just" eaLnBrk="1" hangingPunct="1">
              <a:spcBef>
                <a:spcPts val="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Ulteriori novità per iscritti </a:t>
            </a:r>
            <a:r>
              <a:rPr lang="it-IT" sz="16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 meno di 18 anni </a:t>
            </a:r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 anzianità contributiva al 31/12/2023 (c.d. «misti») </a:t>
            </a:r>
          </a:p>
          <a:p>
            <a:pPr marL="0" indent="0" algn="just" eaLnBrk="1" hangingPunct="1">
              <a:spcBef>
                <a:spcPts val="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endParaRPr lang="it-IT" altLang="it-IT" sz="1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 eaLnBrk="1" hangingPunct="1">
              <a:spcBef>
                <a:spcPts val="120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novità di cui alle lettere b), c) e d) della slide precedente, riguardano anche chi è iscritto da meno di 18 anni alla data del 31/12/2023.</a:t>
            </a:r>
          </a:p>
          <a:p>
            <a:pPr marL="0" indent="0" algn="just" eaLnBrk="1" hangingPunct="1">
              <a:spcBef>
                <a:spcPts val="120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questi iscritti si aggiunge l’ulteriore novità  della quota di pensione calcolata con il sistema contributivo relativamente agli anni successivi al 31/12/2023, sulla base del montante contributivo costituito dai soli versamenti a titolo di contributo soggettivo, entro il «tetto» reddituale (aumentato a € 120,000,00 per il 2024  e il 2025 e a € 130.000,00 dal 2026).</a:t>
            </a:r>
          </a:p>
          <a:p>
            <a:pPr algn="just" eaLnBrk="1" hangingPunct="1">
              <a:spcBef>
                <a:spcPts val="1200"/>
              </a:spcBef>
              <a:buClrTx/>
              <a:buSzPct val="100000"/>
              <a:buFont typeface="Wingdings" panose="05000000000000000000" pitchFamily="2" charset="2"/>
              <a:buChar char="ü"/>
              <a:tabLst>
                <a:tab pos="8229600" algn="l"/>
                <a:tab pos="9144000" algn="l"/>
                <a:tab pos="10058400" algn="l"/>
              </a:tabLst>
            </a:pPr>
            <a:endParaRPr lang="it-IT" altLang="it-IT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  <a:buClrTx/>
              <a:buSzPct val="100000"/>
              <a:buNone/>
              <a:tabLst>
                <a:tab pos="8229600" algn="l"/>
                <a:tab pos="9144000" algn="l"/>
                <a:tab pos="10058400" algn="l"/>
              </a:tabLst>
            </a:pPr>
            <a:r>
              <a:rPr lang="it-IT" altLang="it-IT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it-IT" altLang="it-IT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04052" y="669718"/>
            <a:ext cx="7886700" cy="8188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F8CB67B-C30F-473F-BD2F-887EB9A5261A}"/>
              </a:ext>
            </a:extLst>
          </p:cNvPr>
          <p:cNvSpPr txBox="1"/>
          <p:nvPr/>
        </p:nvSpPr>
        <p:spPr>
          <a:xfrm>
            <a:off x="938957" y="596566"/>
            <a:ext cx="7886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rgbClr val="0073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Pensioni: cosa cambia con la riforma</a:t>
            </a:r>
          </a:p>
          <a:p>
            <a:pPr algn="ctr"/>
            <a:endParaRPr lang="it-IT" sz="2200" b="1" dirty="0">
              <a:solidFill>
                <a:srgbClr val="0073B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0025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1243</TotalTime>
  <Words>1586</Words>
  <Application>Microsoft Office PowerPoint</Application>
  <PresentationFormat>Presentazione su schermo (4:3)</PresentationFormat>
  <Paragraphs>167</Paragraphs>
  <Slides>18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Calibri-Bold</vt:lpstr>
      <vt:lpstr>Courier New</vt:lpstr>
      <vt:lpstr>Times New Roman</vt:lpstr>
      <vt:lpstr>Verdana</vt:lpstr>
      <vt:lpstr>Wingdings</vt:lpstr>
      <vt:lpstr>Wingdings 2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Problematiche generali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Riscatto: cosa cambia con la riforma  </vt:lpstr>
      <vt:lpstr>Norma transitoria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Megaport</dc:creator>
  <cp:lastModifiedBy>Donatella Caponi</cp:lastModifiedBy>
  <cp:revision>167</cp:revision>
  <cp:lastPrinted>2023-03-15T16:33:32Z</cp:lastPrinted>
  <dcterms:created xsi:type="dcterms:W3CDTF">2019-06-03T12:55:01Z</dcterms:created>
  <dcterms:modified xsi:type="dcterms:W3CDTF">2023-07-10T08:00:54Z</dcterms:modified>
</cp:coreProperties>
</file>